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498" r:id="rId5"/>
    <p:sldId id="4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1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88B3-1E20-5E47-9296-9E4D49E93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AC18C-596C-0797-FFA9-4975D2CF1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BF64A-F620-9457-FC8C-617F6F4E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60605-5649-A987-5EB7-7CB0EAF7F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BEB66-67C9-7F97-BB70-575599F0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6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D274-F6F3-255E-7D73-929249B6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98CB7-C9D0-4C50-4F04-3B92C5330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5DB19-C846-E6BF-0B10-ACE3AA2E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2D7F-9C6E-34AC-A4C5-FDECC43E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A5556-FED3-C776-4C2E-5530E8B2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4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D815B5-B6BD-33C6-AE3A-868E1FE1B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2D083-2CDC-7CFF-31F7-361E5B7B8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A9103-AA21-D5CE-8251-633449DF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44B00-E97A-83DF-6AB3-891C60B7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6B547-FA35-4D82-7941-CBD356A3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7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F4C6F-B563-C256-BF68-921562BB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D9AD5-7932-97C8-0357-7A5941831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AC126-4A58-E419-80ED-3D3AE87A2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35D70-A593-5223-5DAA-5D96F257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C7994-7B72-C69D-E0E7-98768014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0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5056A-AA2C-6665-16DF-470EAC776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924A6-B7C2-08F5-A6FC-07A5C573D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06580-1CC3-DDDC-E4E9-4BD75FCC5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21B12-4BAC-B36B-55FA-8738ED13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0322B-893D-DA35-721C-4C934120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0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3A22-BD05-2D97-9D82-D959A1AA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9342E-6F72-F792-1C73-6515DFA22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B4686-8A62-3261-C445-9D2EA7436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B3B92-73D7-353D-B27C-D97E7261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7FB76-4BAB-FE77-C788-8D7284B2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63BAF-776B-0194-8055-1099DE6B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3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11FE-BA79-380C-0AEF-30D2E2F7E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76098-095C-5D07-A275-59D469283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A6F7A-229B-6EC0-362E-B2857109A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B5D53A-6E02-A859-93BF-1DE52856C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384D0-91ED-B8A9-DF4D-A32FD0412F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F0CAB8-D4DC-1BC4-1167-5248314F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8BC1BC-3E7A-E25E-473A-53C31F94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487305-4330-1621-C645-F204A93E2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7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0A1E-1C59-580C-33C9-A228360B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3FC376-481E-5C58-6B71-95811AB2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3CE47A-68A3-53A5-4E38-70C95B788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8449E9-F593-9182-8612-C33D3689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8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808B5A-2CF0-E062-64C5-7D586C4D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2FAF9A-4E14-5318-0C49-C1D00CA79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E469A-F385-6BC3-6506-D2F0F47C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4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270AA-7FDA-435A-71AC-55D8D2E82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CBB6A-600A-4BDE-6D57-A754D5635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5805A-1AB6-126D-230A-91A6325B9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7EEFA-A7DB-EC59-8C64-1CFDBAB0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9BE3F-6F38-EEDD-05A0-80034C321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9D949-8840-F8E7-8990-71238CB30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0E0FE-8BBF-4A4A-5721-24384A7D9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2B0FF3-BE5C-F229-0BC5-5D371EBC0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864C1E-C458-7A99-0E0C-13227471A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641F8-AA67-E36D-A467-DB526D39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D2E3-9FD1-20B0-EA03-48913C15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668AE-817B-645C-D383-A1D0C1344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7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6E40ED-0797-E5BC-EADC-B35C592F3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32457-8FD5-77FF-1F5E-929B0C712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BF68D-4A0F-5CBE-2499-CE420BE78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66CDB-52D5-844E-B7F7-47C52A1F6D87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D58A8-06BE-2B03-2DB9-7A66E1574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33128-00A5-9D9C-FF20-9A7C6BBC4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0AF3-9A40-B44D-B731-D4B39F2E1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9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C3CD-16B6-431D-AC30-64F8AF81C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798" y="211013"/>
            <a:ext cx="10515600" cy="1325563"/>
          </a:xfrm>
        </p:spPr>
        <p:txBody>
          <a:bodyPr>
            <a:normAutofit/>
          </a:bodyPr>
          <a:lstStyle/>
          <a:p>
            <a: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Attachment 3 – </a:t>
            </a:r>
            <a:b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Engagement undertaken as Part of the DBC </a:t>
            </a:r>
            <a:endParaRPr lang="en-US" sz="2800" b="1" dirty="0">
              <a:solidFill>
                <a:srgbClr val="00536D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704B-A558-4412-A4E0-89CB40AD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98" y="1325366"/>
            <a:ext cx="11192838" cy="493379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Community </a:t>
            </a: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flyer drop</a:t>
            </a:r>
          </a:p>
          <a:p>
            <a:pPr>
              <a:buClr>
                <a:schemeClr val="accent2"/>
              </a:buClr>
            </a:pP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Landowner 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letters</a:t>
            </a:r>
          </a:p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1:1 meetings</a:t>
            </a:r>
          </a:p>
          <a:p>
            <a:pPr>
              <a:buClr>
                <a:schemeClr val="accent2"/>
              </a:buClr>
            </a:pP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2 x Business Breakfasts</a:t>
            </a:r>
          </a:p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2 x presentations and workshops with </a:t>
            </a: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transport/freight stakeholders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Clr>
                <a:schemeClr val="accent2"/>
              </a:buClr>
            </a:pP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2 x Community information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 sessions (</a:t>
            </a:r>
            <a:r>
              <a:rPr lang="en-GB" sz="22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Saturday 5</a:t>
            </a:r>
            <a:r>
              <a:rPr lang="en-GB" sz="2200" baseline="30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th</a:t>
            </a:r>
            <a:r>
              <a:rPr lang="en-GB" sz="22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 November 2022 at the Community Hub Walters Road from 1-3pm, Tuesday 8</a:t>
            </a:r>
            <a:r>
              <a:rPr lang="en-GB" sz="2200" baseline="300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th</a:t>
            </a:r>
            <a:r>
              <a:rPr lang="en-GB" sz="22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 November 2022 drop-in event at Pullman Park Meeting room 5pm-7pm.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190 Landowner letters and one-on-one and group meetings during March – August 2023</a:t>
            </a:r>
          </a:p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Additional Walters Road engagement event 24</a:t>
            </a:r>
            <a:r>
              <a:rPr lang="en-NZ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 June 2023</a:t>
            </a:r>
          </a:p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Regular </a:t>
            </a: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elected member updates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Clr>
                <a:schemeClr val="accent2"/>
              </a:buClr>
            </a:pP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Manawhenua</a:t>
            </a: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200" dirty="0">
                <a:latin typeface="Arial" panose="020B0604020202020204" pitchFamily="34" charset="0"/>
                <a:cs typeface="Arial" panose="020B0604020202020204" pitchFamily="34" charset="0"/>
              </a:rPr>
              <a:t>engagement </a:t>
            </a:r>
          </a:p>
          <a:p>
            <a:endParaRPr lang="en-NZ" dirty="0">
              <a:cs typeface="Arial"/>
            </a:endParaRPr>
          </a:p>
          <a:p>
            <a:endParaRPr lang="en-N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956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C3CD-16B6-431D-AC30-64F8AF81C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62" y="284807"/>
            <a:ext cx="11631202" cy="1325563"/>
          </a:xfrm>
        </p:spPr>
        <p:txBody>
          <a:bodyPr>
            <a:normAutofit/>
          </a:bodyPr>
          <a:lstStyle/>
          <a:p>
            <a: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Attachment 3 – </a:t>
            </a:r>
            <a:r>
              <a:rPr lang="en-NZ" sz="2800" b="1" dirty="0" err="1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cont</a:t>
            </a:r>
            <a: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…</a:t>
            </a:r>
            <a:b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en-NZ" sz="2800" b="1" dirty="0">
                <a:solidFill>
                  <a:srgbClr val="00536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Wallace Group and Takanini Group Engagement/Reconciliation</a:t>
            </a:r>
            <a:endParaRPr lang="en-US" sz="2800" b="1" dirty="0">
              <a:solidFill>
                <a:srgbClr val="00536D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704B-A558-4412-A4E0-89CB40AD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75" y="1639402"/>
            <a:ext cx="11116327" cy="493379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Clr>
                <a:schemeClr val="accent2"/>
              </a:buClr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Engagement from 2020 - 2022 </a:t>
            </a:r>
          </a:p>
          <a:p>
            <a:pPr>
              <a:buClr>
                <a:schemeClr val="accent2"/>
              </a:buClr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Engagement first began with Robert (son) &amp; Bruce (father) Wallace in 2020 with campaign emails that were being sent out to provide information on the growth proposals for the South Auckland area.  Following the pandemic, Robert &amp; Bruce Wallace met with SGA team on the following occasions:    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meeting with the team to discuss grade separation vs underpass along Walters Road (where their town centre is located)  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Bruce attended the Business Breakfast where he spoke to all attendees and several team members about his concerns.  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Email correspondence with Rob and/or Bruce on five different occasions on a number of matters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Calls into the Supporting Growth freephone centre on the Social Impact Assessment process</a:t>
            </a:r>
          </a:p>
          <a:p>
            <a:pPr>
              <a:buClr>
                <a:schemeClr val="accent2"/>
              </a:buClr>
            </a:pPr>
            <a:r>
              <a:rPr lang="en-NZ" sz="2200" b="1" dirty="0">
                <a:latin typeface="Arial" panose="020B0604020202020204" pitchFamily="34" charset="0"/>
                <a:cs typeface="Arial" panose="020B0604020202020204" pitchFamily="34" charset="0"/>
              </a:rPr>
              <a:t>Engagement during 2023</a:t>
            </a:r>
          </a:p>
          <a:p>
            <a:pPr lvl="1">
              <a:buClr>
                <a:schemeClr val="accent2"/>
              </a:buClr>
            </a:pPr>
            <a: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  <a:t>Early heads up re proposed designation letters</a:t>
            </a:r>
          </a:p>
          <a:p>
            <a:pPr lvl="1">
              <a:buClr>
                <a:schemeClr val="accent2"/>
              </a:buClr>
            </a:pPr>
            <a: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  <a:t>Meeting with </a:t>
            </a:r>
            <a:r>
              <a:rPr lang="en-NZ" sz="1800" dirty="0" err="1">
                <a:latin typeface="Arial" panose="020B0604020202020204" pitchFamily="34" charset="0"/>
                <a:cs typeface="Arial" panose="020B0604020202020204" pitchFamily="34" charset="0"/>
              </a:rPr>
              <a:t>Wallaces</a:t>
            </a:r>
            <a: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  <a:t> and their planner March 2023</a:t>
            </a:r>
          </a:p>
          <a:p>
            <a:pPr lvl="1">
              <a:buClr>
                <a:schemeClr val="accent2"/>
              </a:buClr>
            </a:pPr>
            <a: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  <a:t>Phone and emails calls</a:t>
            </a:r>
          </a:p>
          <a:p>
            <a:pPr>
              <a:buClr>
                <a:schemeClr val="accent2"/>
              </a:buClr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Post 30 May AT Board – Community Group reconciliation</a:t>
            </a:r>
          </a:p>
          <a:p>
            <a:pPr>
              <a:buClr>
                <a:schemeClr val="accent2"/>
              </a:buClr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Agreed conferencing sessions with Takaanini Group – 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Two general sessions (4 hours)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Three expert sessions to share design information and assess (12 hours).</a:t>
            </a:r>
          </a:p>
          <a:p>
            <a:pPr lvl="1">
              <a:buClr>
                <a:schemeClr val="accent2"/>
              </a:buClr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Various correspondence and sharing of information outside of the sessions.</a:t>
            </a:r>
          </a:p>
          <a:p>
            <a:pPr>
              <a:buClr>
                <a:schemeClr val="accent2"/>
              </a:buClr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Technical review panel -Takaanini Group (Wallace experts) have participated in that process and met with those peer reviewers to present to their design and issues.  </a:t>
            </a:r>
          </a:p>
          <a:p>
            <a:pPr>
              <a:buClr>
                <a:schemeClr val="accent2"/>
              </a:buClr>
            </a:pPr>
            <a:endParaRPr lang="en-NZ" dirty="0">
              <a:cs typeface="Arial"/>
            </a:endParaRPr>
          </a:p>
          <a:p>
            <a:endParaRPr lang="en-N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9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T Document" ma:contentTypeID="0x0101009C7065B11196274794EF741A40A6E5F400D26C7241FFF8474C88708DC917CE076A" ma:contentTypeVersion="38" ma:contentTypeDescription="Core metadata required on all Document Content Types used by Auckland Transport." ma:contentTypeScope="" ma:versionID="83d28370455c0ad302b404ae56c35549">
  <xsd:schema xmlns:xsd="http://www.w3.org/2001/XMLSchema" xmlns:xs="http://www.w3.org/2001/XMLSchema" xmlns:p="http://schemas.microsoft.com/office/2006/metadata/properties" xmlns:ns3="695b247c-e1a8-404d-9ab1-6820651cfa73" xmlns:ns4="6656246e-9127-47dc-83ec-dd09249a5dc8" targetNamespace="http://schemas.microsoft.com/office/2006/metadata/properties" ma:root="true" ma:fieldsID="122a38b343a80fee6adac8f68be3497c" ns3:_="" ns4:_="">
    <xsd:import namespace="695b247c-e1a8-404d-9ab1-6820651cfa73"/>
    <xsd:import namespace="6656246e-9127-47dc-83ec-dd09249a5dc8"/>
    <xsd:element name="properties">
      <xsd:complexType>
        <xsd:sequence>
          <xsd:element name="documentManagement">
            <xsd:complexType>
              <xsd:all>
                <xsd:element ref="ns3:db6c96b69cbd4d5883320ccb9273f0ba" minOccurs="0"/>
                <xsd:element ref="ns4:TaxCatchAll" minOccurs="0"/>
                <xsd:element ref="ns4:TaxCatchAllLabel" minOccurs="0"/>
                <xsd:element ref="ns3:i5b5140ea7094cbf99b2202c3f85b284" minOccurs="0"/>
                <xsd:element ref="ns3:Vital_x0020_Record" minOccurs="0"/>
                <xsd:element ref="ns3:Disposition_x0020_Status" minOccurs="0"/>
                <xsd:element ref="ns3:Righ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b247c-e1a8-404d-9ab1-6820651cfa73" elementFormDefault="qualified">
    <xsd:import namespace="http://schemas.microsoft.com/office/2006/documentManagement/types"/>
    <xsd:import namespace="http://schemas.microsoft.com/office/infopath/2007/PartnerControls"/>
    <xsd:element name="db6c96b69cbd4d5883320ccb9273f0ba" ma:index="9" nillable="true" ma:taxonomy="true" ma:internalName="db6c96b69cbd4d5883320ccb9273f0ba" ma:taxonomyFieldName="Business_x0020_Unit" ma:displayName="Business Unit" ma:readOnly="false" ma:fieldId="{db6c96b6-9cbd-4d58-8332-0ccb9273f0ba}" ma:sspId="ff230ced-49e3-4bbb-87bd-09c1ed00c10a" ma:termSetId="eee8957c-7770-4efb-abbf-af700d6ea6a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5b5140ea7094cbf99b2202c3f85b284" ma:index="13" nillable="true" ma:taxonomy="true" ma:internalName="i5b5140ea7094cbf99b2202c3f85b284" ma:taxonomyFieldName="RM_x0020_Context" ma:displayName="RM Context" ma:readOnly="false" ma:default="" ma:fieldId="{25b5140e-a709-4cbf-99b2-202c3f85b284}" ma:sspId="ff230ced-49e3-4bbb-87bd-09c1ed00c10a" ma:termSetId="0bbbe2ba-4696-4fa7-8f5e-85570df794ec" ma:anchorId="8199d194-e520-44fe-8a99-24eea720effa" ma:open="false" ma:isKeyword="false">
      <xsd:complexType>
        <xsd:sequence>
          <xsd:element ref="pc:Terms" minOccurs="0" maxOccurs="1"/>
        </xsd:sequence>
      </xsd:complexType>
    </xsd:element>
    <xsd:element name="Vital_x0020_Record" ma:index="15" nillable="true" ma:displayName="Vital Record" ma:default="0" ma:internalName="Vital_x0020_Record" ma:readOnly="false">
      <xsd:simpleType>
        <xsd:restriction base="dms:Boolean"/>
      </xsd:simpleType>
    </xsd:element>
    <xsd:element name="Disposition_x0020_Status" ma:index="16" nillable="true" ma:displayName="Disposition Status" ma:format="Dropdown" ma:hidden="true" ma:internalName="Disposition_x0020_Status" ma:readOnly="false">
      <xsd:simpleType>
        <xsd:restriction base="dms:Choice">
          <xsd:enumeration value="Approved"/>
          <xsd:enumeration value="Archived"/>
          <xsd:enumeration value="Destroyed"/>
          <xsd:enumeration value="Qualified"/>
          <xsd:enumeration value="Transferred"/>
          <xsd:enumeration value="Verified"/>
          <xsd:enumeration value="Unknown"/>
        </xsd:restriction>
      </xsd:simpleType>
    </xsd:element>
    <xsd:element name="Rights" ma:index="17" nillable="true" ma:displayName="Rights" ma:format="Dropdown" ma:hidden="true" ma:internalName="Rights" ma:readOnly="false">
      <xsd:simpleType>
        <xsd:restriction base="dms:Choice">
          <xsd:enumeration value="Auhtorised Public Access"/>
          <xsd:enumeration value="Embargoed"/>
          <xsd:enumeration value="Intellectual Property"/>
          <xsd:enumeration value="LGOIMA"/>
          <xsd:enumeration value="OIA"/>
          <xsd:enumeration value="Personal"/>
          <xsd:enumeration value="Privacy Act"/>
          <xsd:enumeration value="Taong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6246e-9127-47dc-83ec-dd09249a5dc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746e8a3-5d47-4ff0-952e-3423c7e0dee5}" ma:internalName="TaxCatchAll" ma:readOnly="false" ma:showField="CatchAllData" ma:web="695b247c-e1a8-404d-9ab1-6820651cf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d746e8a3-5d47-4ff0-952e-3423c7e0dee5}" ma:internalName="TaxCatchAllLabel" ma:readOnly="true" ma:showField="CatchAllDataLabel" ma:web="695b247c-e1a8-404d-9ab1-6820651cf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56246e-9127-47dc-83ec-dd09249a5dc8">
      <Value>1397</Value>
      <Value>1404</Value>
      <Value>5203</Value>
      <Value>855</Value>
    </TaxCatchAll>
    <Disposition_x0020_Status xmlns="695b247c-e1a8-404d-9ab1-6820651cfa73" xsi:nil="true"/>
    <db6c96b69cbd4d5883320ccb9273f0ba xmlns="695b247c-e1a8-404d-9ab1-6820651cfa73">
      <Terms xmlns="http://schemas.microsoft.com/office/infopath/2007/PartnerControls"/>
    </db6c96b69cbd4d5883320ccb9273f0ba>
    <i5b5140ea7094cbf99b2202c3f85b284 xmlns="695b247c-e1a8-404d-9ab1-6820651cfa73">
      <Terms xmlns="http://schemas.microsoft.com/office/infopath/2007/PartnerControls"/>
    </i5b5140ea7094cbf99b2202c3f85b284>
    <Vital_x0020_Record xmlns="695b247c-e1a8-404d-9ab1-6820651cfa73">false</Vital_x0020_Record>
    <Rights xmlns="695b247c-e1a8-404d-9ab1-6820651cfa73" xsi:nil="true"/>
  </documentManagement>
</p:properties>
</file>

<file path=customXml/itemProps1.xml><?xml version="1.0" encoding="utf-8"?>
<ds:datastoreItem xmlns:ds="http://schemas.openxmlformats.org/officeDocument/2006/customXml" ds:itemID="{D2A1AC0D-80D3-4BAC-B679-F9656C7580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5b247c-e1a8-404d-9ab1-6820651cfa73"/>
    <ds:schemaRef ds:uri="6656246e-9127-47dc-83ec-dd09249a5d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4B102E-9F31-4CDA-923A-7437B4E53D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78917F-C09B-499E-B2DF-68BC0ACA1B11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67779078-17b2-4dac-87f9-7ae32c13fe7a"/>
    <ds:schemaRef ds:uri="0a4273e5-fde0-4be0-ae70-a7db434cb142"/>
    <ds:schemaRef ds:uri="http://purl.org/dc/terms/"/>
    <ds:schemaRef ds:uri="http://schemas.openxmlformats.org/package/2006/metadata/core-properties"/>
    <ds:schemaRef ds:uri="http://purl.org/dc/dcmitype/"/>
    <ds:schemaRef ds:uri="6656246e-9127-47dc-83ec-dd09249a5dc8"/>
    <ds:schemaRef ds:uri="695b247c-e1a8-404d-9ab1-6820651cfa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335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72 Black</vt:lpstr>
      <vt:lpstr>Arial</vt:lpstr>
      <vt:lpstr>Calibri</vt:lpstr>
      <vt:lpstr>Calibri Light</vt:lpstr>
      <vt:lpstr>Office Theme</vt:lpstr>
      <vt:lpstr>Attachment 3 –  Engagement undertaken as Part of the DBC </vt:lpstr>
      <vt:lpstr>Attachment 3 – cont… Wallace Group and Takanini Group Engagement/Reconciliation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Parker</dc:creator>
  <cp:lastModifiedBy>Sarah Barrett (AT)</cp:lastModifiedBy>
  <cp:revision>5</cp:revision>
  <dcterms:created xsi:type="dcterms:W3CDTF">2023-09-04T23:58:05Z</dcterms:created>
  <dcterms:modified xsi:type="dcterms:W3CDTF">2023-09-11T20:51:12Z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0x0101009C7065B11196274794EF741A40A6E5F400D26C7241FFF8474C88708DC917CE076A</vt:lpwstr>
  </property>
  <property fmtid="{D5CDD505-2E9C-101B-9397-08002B2CF9AE}" pid="3" name="D1 Document Category">
    <vt:lpwstr>855;#Presentation|ff01b0c5-a1e5-4a6c-bdbf-2be051e1a38f</vt:lpwstr>
  </property>
  <property fmtid="{D5CDD505-2E9C-101B-9397-08002B2CF9AE}" pid="4" name="hb6454c4adb54244865793e31fde8085">
    <vt:lpwstr>Auckland Transport Board|d4f805e3-9934-4e59-9acf-ca41dd5ccc8f</vt:lpwstr>
  </property>
  <property fmtid="{D5CDD505-2E9C-101B-9397-08002B2CF9AE}" pid="5" name="D1_x0020_Instrument">
    <vt:lpwstr/>
  </property>
  <property fmtid="{D5CDD505-2E9C-101B-9397-08002B2CF9AE}" pid="6" name="b0de3920f4cd4ea18242880155f05faf">
    <vt:lpwstr/>
  </property>
  <property fmtid="{D5CDD505-2E9C-101B-9397-08002B2CF9AE}" pid="7" name="MediaServiceImageTags">
    <vt:lpwstr/>
  </property>
  <property fmtid="{D5CDD505-2E9C-101B-9397-08002B2CF9AE}" pid="8" name="Image_x0020_Type">
    <vt:lpwstr/>
  </property>
  <property fmtid="{D5CDD505-2E9C-101B-9397-08002B2CF9AE}" pid="9" name="D1 Programme Project">
    <vt:lpwstr>5203;#Supporting Growth Alliance|a970c8c6-41fd-4a9c-89b8-81ad04af0f94</vt:lpwstr>
  </property>
  <property fmtid="{D5CDD505-2E9C-101B-9397-08002B2CF9AE}" pid="10" name="c50753cdb51a4c21b5b5241cbd14d8c7">
    <vt:lpwstr/>
  </property>
  <property fmtid="{D5CDD505-2E9C-101B-9397-08002B2CF9AE}" pid="11" name="l66efdee623f47d6bcca4977ff4a5a3f">
    <vt:lpwstr/>
  </property>
  <property fmtid="{D5CDD505-2E9C-101B-9397-08002B2CF9AE}" pid="12" name="je7065ab359741bdab5974a65126329d">
    <vt:lpwstr>Planner|ee5f11b0-3ce8-4b4a-b3f9-42a5230d3a96</vt:lpwstr>
  </property>
  <property fmtid="{D5CDD505-2E9C-101B-9397-08002B2CF9AE}" pid="13" name="Business_x0020_Unit">
    <vt:lpwstr/>
  </property>
  <property fmtid="{D5CDD505-2E9C-101B-9397-08002B2CF9AE}" pid="14" name="RM_x0020_Context">
    <vt:lpwstr/>
  </property>
  <property fmtid="{D5CDD505-2E9C-101B-9397-08002B2CF9AE}" pid="15" name="D1 Disposal Class ID">
    <vt:lpwstr/>
  </property>
  <property fmtid="{D5CDD505-2E9C-101B-9397-08002B2CF9AE}" pid="16" name="o15c8438f37a4848b2d3439414785996">
    <vt:lpwstr/>
  </property>
  <property fmtid="{D5CDD505-2E9C-101B-9397-08002B2CF9AE}" pid="17" name="lea8139652f442cab35da41b8a24c53b">
    <vt:lpwstr/>
  </property>
  <property fmtid="{D5CDD505-2E9C-101B-9397-08002B2CF9AE}" pid="18" name="h4cf016e856b4138912d21b15b6d5be0">
    <vt:lpwstr/>
  </property>
  <property fmtid="{D5CDD505-2E9C-101B-9397-08002B2CF9AE}" pid="19" name="fdcc1909682b4f7195ca127cead5555e">
    <vt:lpwstr>Presentation|ff01b0c5-a1e5-4a6c-bdbf-2be051e1a38f</vt:lpwstr>
  </property>
  <property fmtid="{D5CDD505-2E9C-101B-9397-08002B2CF9AE}" pid="20" name="D1_x0020_Mandate">
    <vt:lpwstr/>
  </property>
  <property fmtid="{D5CDD505-2E9C-101B-9397-08002B2CF9AE}" pid="21" name="D1_x0020_Asset_x0020_Type">
    <vt:lpwstr/>
  </property>
  <property fmtid="{D5CDD505-2E9C-101B-9397-08002B2CF9AE}" pid="22" name="kd23e268c5494b1f95609992f2abc0c8">
    <vt:lpwstr/>
  </property>
  <property fmtid="{D5CDD505-2E9C-101B-9397-08002B2CF9AE}" pid="23" name="gc1ff1cf355c41c8a6a2f1dd5abb0d5e">
    <vt:lpwstr/>
  </property>
  <property fmtid="{D5CDD505-2E9C-101B-9397-08002B2CF9AE}" pid="24" name="D1 Subject">
    <vt:lpwstr/>
  </property>
  <property fmtid="{D5CDD505-2E9C-101B-9397-08002B2CF9AE}" pid="25" name="D1 Event">
    <vt:lpwstr/>
  </property>
  <property fmtid="{D5CDD505-2E9C-101B-9397-08002B2CF9AE}" pid="26" name="D1 Business Role">
    <vt:lpwstr>1404;#Planner|ee5f11b0-3ce8-4b4a-b3f9-42a5230d3a96</vt:lpwstr>
  </property>
  <property fmtid="{D5CDD505-2E9C-101B-9397-08002B2CF9AE}" pid="27" name="D1 Partners Stakeholders">
    <vt:lpwstr>1397;#Auckland Transport Board|d4f805e3-9934-4e59-9acf-ca41dd5ccc8f</vt:lpwstr>
  </property>
  <property fmtid="{D5CDD505-2E9C-101B-9397-08002B2CF9AE}" pid="28" name="D1_x0020_Supplier">
    <vt:lpwstr/>
  </property>
  <property fmtid="{D5CDD505-2E9C-101B-9397-08002B2CF9AE}" pid="29" name="cc5a769fc25543cf84dda128f63b00c8">
    <vt:lpwstr>Supporting Growth Alliance|a970c8c6-41fd-4a9c-89b8-81ad04af0f94</vt:lpwstr>
  </property>
  <property fmtid="{D5CDD505-2E9C-101B-9397-08002B2CF9AE}" pid="30" name="lcf76f155ced4ddcb4097134ff3c332f">
    <vt:lpwstr/>
  </property>
  <property fmtid="{D5CDD505-2E9C-101B-9397-08002B2CF9AE}" pid="31" name="D1 Aggregation ID">
    <vt:lpwstr/>
  </property>
  <property fmtid="{D5CDD505-2E9C-101B-9397-08002B2CF9AE}" pid="32" name="D1_x0020_Financial_x0020_Year">
    <vt:lpwstr/>
  </property>
  <property fmtid="{D5CDD505-2E9C-101B-9397-08002B2CF9AE}" pid="33" name="D1 Mandate">
    <vt:lpwstr/>
  </property>
  <property fmtid="{D5CDD505-2E9C-101B-9397-08002B2CF9AE}" pid="34" name="Business Unit">
    <vt:lpwstr/>
  </property>
  <property fmtid="{D5CDD505-2E9C-101B-9397-08002B2CF9AE}" pid="35" name="D1 Asset Type">
    <vt:lpwstr/>
  </property>
  <property fmtid="{D5CDD505-2E9C-101B-9397-08002B2CF9AE}" pid="36" name="D1 Instrument">
    <vt:lpwstr/>
  </property>
  <property fmtid="{D5CDD505-2E9C-101B-9397-08002B2CF9AE}" pid="37" name="D1 Supplier">
    <vt:lpwstr/>
  </property>
  <property fmtid="{D5CDD505-2E9C-101B-9397-08002B2CF9AE}" pid="38" name="Image Type">
    <vt:lpwstr/>
  </property>
  <property fmtid="{D5CDD505-2E9C-101B-9397-08002B2CF9AE}" pid="39" name="D1 Financial Year">
    <vt:lpwstr/>
  </property>
  <property fmtid="{D5CDD505-2E9C-101B-9397-08002B2CF9AE}" pid="40" name="RM Context">
    <vt:lpwstr/>
  </property>
</Properties>
</file>