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8" r:id="rId5"/>
    <p:sldMasterId id="2147483700" r:id="rId6"/>
    <p:sldMasterId id="2147483707" r:id="rId7"/>
    <p:sldMasterId id="2147483710" r:id="rId8"/>
    <p:sldMasterId id="2147483674" r:id="rId9"/>
    <p:sldMasterId id="2147483737" r:id="rId10"/>
    <p:sldMasterId id="2147483730" r:id="rId11"/>
    <p:sldMasterId id="2147483732" r:id="rId12"/>
    <p:sldMasterId id="2147483743" r:id="rId13"/>
    <p:sldMasterId id="2147483750" r:id="rId14"/>
    <p:sldMasterId id="2147483747" r:id="rId15"/>
    <p:sldMasterId id="2147483751" r:id="rId16"/>
  </p:sldMasterIdLst>
  <p:notesMasterIdLst>
    <p:notesMasterId r:id="rId33"/>
  </p:notesMasterIdLst>
  <p:sldIdLst>
    <p:sldId id="5369" r:id="rId17"/>
    <p:sldId id="5370" r:id="rId18"/>
    <p:sldId id="838842555" r:id="rId19"/>
    <p:sldId id="5388" r:id="rId20"/>
    <p:sldId id="5337" r:id="rId21"/>
    <p:sldId id="5326" r:id="rId22"/>
    <p:sldId id="5373" r:id="rId23"/>
    <p:sldId id="5432" r:id="rId24"/>
    <p:sldId id="5371" r:id="rId25"/>
    <p:sldId id="5400" r:id="rId26"/>
    <p:sldId id="5448" r:id="rId27"/>
    <p:sldId id="5272" r:id="rId28"/>
    <p:sldId id="5343" r:id="rId29"/>
    <p:sldId id="5422" r:id="rId30"/>
    <p:sldId id="5424" r:id="rId31"/>
    <p:sldId id="5442" r:id="rId32"/>
  </p:sldIdLst>
  <p:sldSz cx="22399625" cy="12599988"/>
  <p:notesSz cx="7099300" cy="9385300"/>
  <p:defaultTextStyle>
    <a:defPPr>
      <a:defRPr lang="en-US"/>
    </a:defPPr>
    <a:lvl1pPr marL="0" algn="l" defTabSz="1483403" rtl="0" eaLnBrk="1" latinLnBrk="0" hangingPunct="1">
      <a:defRPr sz="2921" kern="1200">
        <a:solidFill>
          <a:schemeClr val="tx1"/>
        </a:solidFill>
        <a:latin typeface="+mn-lt"/>
        <a:ea typeface="+mn-ea"/>
        <a:cs typeface="+mn-cs"/>
      </a:defRPr>
    </a:lvl1pPr>
    <a:lvl2pPr marL="741703" algn="l" defTabSz="1483403" rtl="0" eaLnBrk="1" latinLnBrk="0" hangingPunct="1">
      <a:defRPr sz="2921" kern="1200">
        <a:solidFill>
          <a:schemeClr val="tx1"/>
        </a:solidFill>
        <a:latin typeface="+mn-lt"/>
        <a:ea typeface="+mn-ea"/>
        <a:cs typeface="+mn-cs"/>
      </a:defRPr>
    </a:lvl2pPr>
    <a:lvl3pPr marL="1483403" algn="l" defTabSz="1483403" rtl="0" eaLnBrk="1" latinLnBrk="0" hangingPunct="1">
      <a:defRPr sz="2921" kern="1200">
        <a:solidFill>
          <a:schemeClr val="tx1"/>
        </a:solidFill>
        <a:latin typeface="+mn-lt"/>
        <a:ea typeface="+mn-ea"/>
        <a:cs typeface="+mn-cs"/>
      </a:defRPr>
    </a:lvl3pPr>
    <a:lvl4pPr marL="2225106" algn="l" defTabSz="1483403" rtl="0" eaLnBrk="1" latinLnBrk="0" hangingPunct="1">
      <a:defRPr sz="2921" kern="1200">
        <a:solidFill>
          <a:schemeClr val="tx1"/>
        </a:solidFill>
        <a:latin typeface="+mn-lt"/>
        <a:ea typeface="+mn-ea"/>
        <a:cs typeface="+mn-cs"/>
      </a:defRPr>
    </a:lvl4pPr>
    <a:lvl5pPr marL="2966809" algn="l" defTabSz="1483403" rtl="0" eaLnBrk="1" latinLnBrk="0" hangingPunct="1">
      <a:defRPr sz="2921" kern="1200">
        <a:solidFill>
          <a:schemeClr val="tx1"/>
        </a:solidFill>
        <a:latin typeface="+mn-lt"/>
        <a:ea typeface="+mn-ea"/>
        <a:cs typeface="+mn-cs"/>
      </a:defRPr>
    </a:lvl5pPr>
    <a:lvl6pPr marL="3708512" algn="l" defTabSz="1483403" rtl="0" eaLnBrk="1" latinLnBrk="0" hangingPunct="1">
      <a:defRPr sz="2921" kern="1200">
        <a:solidFill>
          <a:schemeClr val="tx1"/>
        </a:solidFill>
        <a:latin typeface="+mn-lt"/>
        <a:ea typeface="+mn-ea"/>
        <a:cs typeface="+mn-cs"/>
      </a:defRPr>
    </a:lvl6pPr>
    <a:lvl7pPr marL="4450214" algn="l" defTabSz="1483403" rtl="0" eaLnBrk="1" latinLnBrk="0" hangingPunct="1">
      <a:defRPr sz="2921" kern="1200">
        <a:solidFill>
          <a:schemeClr val="tx1"/>
        </a:solidFill>
        <a:latin typeface="+mn-lt"/>
        <a:ea typeface="+mn-ea"/>
        <a:cs typeface="+mn-cs"/>
      </a:defRPr>
    </a:lvl7pPr>
    <a:lvl8pPr marL="5191917" algn="l" defTabSz="1483403" rtl="0" eaLnBrk="1" latinLnBrk="0" hangingPunct="1">
      <a:defRPr sz="2921" kern="1200">
        <a:solidFill>
          <a:schemeClr val="tx1"/>
        </a:solidFill>
        <a:latin typeface="+mn-lt"/>
        <a:ea typeface="+mn-ea"/>
        <a:cs typeface="+mn-cs"/>
      </a:defRPr>
    </a:lvl8pPr>
    <a:lvl9pPr marL="5933620" algn="l" defTabSz="1483403" rtl="0" eaLnBrk="1" latinLnBrk="0" hangingPunct="1">
      <a:defRPr sz="292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1F6A08-954D-B7AD-DD6A-EB7E41DD367F}" name="Annelize Engelbrecht (AT)" initials="AE(" userId="S::Annelize.Engelbrecht@at.govt.nz::95b2efca-9053-4571-85c6-d4b9bb902dbf" providerId="AD"/>
  <p188:author id="{B82E620B-027E-4A7F-8CF2-68133737511F}" name="Melissa Song (AT)" initials="M(" userId="S::melissa.song@at.govt.nz::5da22f83-9a67-4846-8e10-6c4477c5b781" providerId="AD"/>
  <p188:author id="{C491FA0C-EB8F-FD77-FF81-E5E18C9AC438}" name="Reezelle Dsilva (AT)" initials="R(" userId="S::reezelle.dsilva@at.govt.nz::8b34416b-c26d-4ffb-ac04-af82d3cefe50" providerId="AD"/>
  <p188:author id="{15498311-6D73-65DE-EA99-FF7A385CBFD7}" name="Jasmine Booth (AT)" initials="J(" userId="S::jasmine.booth@at.govt.nz::629e7597-9a0e-4fe6-b4e2-ef047085d48d" providerId="AD"/>
  <p188:author id="{E3FD2B12-0548-BF66-2C97-7DB77E9C9C23}" name="Jacqui Madeiro (AT)" initials="JM(" userId="S::Jacqui.Madeiro@at.govt.nz::22fabd97-65b8-4e95-bb2e-afc7405fc357" providerId="AD"/>
  <p188:author id="{DFD4D512-B452-79CF-B9E4-C891B000E9F8}" name="Mickala Smith (AT)" initials="MS(" userId="S::Mickala.Smith@at.govt.nz::099b24e5-36b0-4f56-b929-80fd3320387c" providerId="AD"/>
  <p188:author id="{64312A13-873F-F1F8-1394-B2F708E30CCB}" name="Kym Smith (AT)" initials="K(" userId="S::kym.smith@at.govt.nz::7545dab3-e0a9-4124-9a7d-b399d7e864fd" providerId="AD"/>
  <p188:author id="{1777351E-C8CD-E6AC-2854-C45960A0202B}" name="Kym Smith (AT)" initials="KS(" userId="S::Kym.Smith@at.govt.nz::7545dab3-e0a9-4124-9a7d-b399d7e864fd" providerId="AD"/>
  <p188:author id="{236E0024-F40A-B389-84E7-151AB04021B3}" name="Kalman Soma (AT)" initials="KS(" userId="S::Kalman.Soma@at.govt.nz::9a070d88-bb80-4090-8248-15b8dbae2b00" providerId="AD"/>
  <p188:author id="{C37C002C-0431-E2BF-EC7E-4E9B6BC40205}" name="Felix Espinoza Lopez (AT)" initials="F(" userId="S::felix.espinozalopez@at.govt.nz::11746a6b-0af8-4aba-91f6-e97aac97232b" providerId="AD"/>
  <p188:author id="{1CE2722C-7541-A2C2-57A1-9D35B78920A4}" name="Ping Sim (AT)" initials="PS(" userId="S::Ping.Sim@at.govt.nz::686927ae-0456-4468-8310-81fcab85b52a" providerId="AD"/>
  <p188:author id="{1867A737-600C-792F-546E-ABE42211856F}" name="Nicola Gray (AT)" initials="N(" userId="S::nicola.gray@at.govt.nz::5c4c3043-ebcc-4768-92c6-e46ea052a469" providerId="AD"/>
  <p188:author id="{5096FD37-75BC-8B07-7556-C7FC00560377}" name="Felix Espinoza Lopez (AT)" initials="FEL(" userId="S::Felix.EspinozaLopez@at.govt.nz::11746a6b-0af8-4aba-91f6-e97aac97232b" providerId="AD"/>
  <p188:author id="{FD20703A-69A0-FAF3-1B14-D2A297B718B5}" name="Steve Schroder" initials="SS" userId="S::steve.schroder@smartsafetysolutions.co.nz::b872d1da-daad-4cb9-9632-f22db58ecf43" providerId="AD"/>
  <p188:author id="{173E2D3F-ADEA-E850-793A-56365EE333ED}" name="Rebecca  Cook (AT)" initials="R(" userId="S::rebecca.cook@at.govt.nz::119c4c52-7dbc-45b4-9bc4-06cfbd8732ca" providerId="AD"/>
  <p188:author id="{7A63CD42-DEA0-D5F2-4B15-169C5E827CCE}" name="Anyela Montano (AT)" initials="A(" userId="S::anyela.montano@at.govt.nz::2c7ee513-5897-4d83-b946-2d1f8f262d3a" providerId="AD"/>
  <p188:author id="{6A003B4C-EE20-AA4E-D957-17201E1A9E12}" name="Ping Sim (AT)" initials="P(" userId="S::ping.sim@at.govt.nz::686927ae-0456-4468-8310-81fcab85b52a" providerId="AD"/>
  <p188:author id="{E31CD54E-C9F3-026E-C168-D10BCD00A57B}" name="Alan Wallace (AT)" initials="A(" userId="S::alan.wallace@at.govt.nz::26f0a77a-d444-4683-83bc-a713db306a8d" providerId="AD"/>
  <p188:author id="{40A14350-BE85-4A7D-0CDD-7C6A97142E1F}" name="Anna Scarth (AT)" initials="A(" userId="S::anna.scarth@at.govt.nz::fec5dd0a-c522-401b-82a0-0a323a32c8e0" providerId="AD"/>
  <p188:author id="{A9086F5E-C38F-EF7E-7D8D-F56F265666CA}" name="Shiraz Munshi (AT)" initials="SM(" userId="S::Shiraz.Munshi@at.govt.nz::a177929d-47e9-4f8a-8155-1529682e4e94" providerId="AD"/>
  <p188:author id="{BECA1D65-92FC-3CF3-6836-D4617905C07B}" name="Shaun McIntosh (AT)" initials="S(" userId="S::shaun.mcintosh@at.govt.nz::a13e3f8b-d27d-464a-b8d9-9a6f03c68a5b" providerId="AD"/>
  <p188:author id="{5791A369-8E57-8F49-746C-742C21984D9E}" name="Marina Palalagi (AT)" initials="MP(" userId="S::Marina.Palalagi@at.govt.nz::55e32fbb-d27a-4b52-af7c-8add15e86dfa" providerId="AD"/>
  <p188:author id="{5D32ED6B-2285-1090-9145-C3D3CB796347}" name="Ben Hawkins (AT)" initials="B(" userId="S::ben.hawkins@at.govt.nz::a410d734-08ab-4a2d-9367-9baeca484852" providerId="AD"/>
  <p188:author id="{C5905372-4CF7-7761-066E-2E3937EF5719}" name="Mitu Shekhawat (AT)" initials="M(" userId="S::mitu.shekhawat@at.govt.nz::29bb95c8-94a2-46f4-89d0-3c3cec1ca1e3" providerId="AD"/>
  <p188:author id="{9379BA73-AA4D-23DE-EADF-7AC3114E8E6F}" name="DJ Williams (AT)" initials="DW(" userId="S::DJ.Williams@at.govt.nz::a438779f-5e01-4e46-9a04-47cadc049403" providerId="AD"/>
  <p188:author id="{22FA3989-6D1F-966A-794C-905127B870A4}" name="Susan Rhodes" initials="SR" userId="S::susan.rhodes@smartsafetysolutions.co.nz::715380df-ffa9-4ca8-903e-2992477eb925" providerId="AD"/>
  <p188:author id="{A8A53B89-C8AE-D959-0A2D-F87492476524}" name="Brigitta Wassenaar (AT)" initials="BW(" userId="S::Brigitta.Wassenaar@at.govt.nz::a3a17cdc-67b9-48a9-af4a-098472aeb99c" providerId="AD"/>
  <p188:author id="{8264FB89-6CDE-4B31-0D3A-530869158546}" name="Nina Donaldson (AT)" initials="N(" userId="S::nina.donaldson@at.govt.nz::2c6540d6-dce3-490a-9c25-b996c1bf7f6f" providerId="AD"/>
  <p188:author id="{23CB1292-FB16-2F37-2894-50DB4691EBA6}" name="Jo Zoricich (AT)" initials="J(" userId="S::jo.zoricich@at.govt.nz::ab2c4ab8-e10b-4c1a-b94e-7f6aee8bcfdd" providerId="AD"/>
  <p188:author id="{1C91D292-F0B5-B57C-7DA1-6AE9935D3581}" name="Anyela Montano (AT)" initials="AM(" userId="S::Anyela.MontanoVillalobos@at.govt.nz::2c7ee513-5897-4d83-b946-2d1f8f262d3a" providerId="AD"/>
  <p188:author id="{0D4A1A98-B763-B505-39D3-2CB4A507455A}" name="Reezelle Dsilva (AT)" initials="RD(" userId="S::Reezelle.Dsilva@at.govt.nz::8b34416b-c26d-4ffb-ac04-af82d3cefe50" providerId="AD"/>
  <p188:author id="{191A6799-60CC-2122-D184-FB5D7482912D}" name="Mojtaba Ahmadi (AT)" initials="M(" userId="S::mojtaba.ahmadi@at.govt.nz::bbb6b4c9-f6e0-4b3b-a0ec-d001b2f5f47c" providerId="AD"/>
  <p188:author id="{7EC8E99A-7DEC-009F-D19D-B9291AF8D03B}" name="Maria Stephens (AT)" initials="M(" userId="S::maria.stephens@at.govt.nz::f428b4ca-95c3-4088-a0a3-2c4a5599581e" providerId="AD"/>
  <p188:author id="{1CBC6F9F-0486-8767-2E02-DA4D60055687}" name="Karl Laulu (AT)" initials="KarlLaulu" userId="Karl Laulu (AT)" providerId="None"/>
  <p188:author id="{A81495A2-709B-9315-8164-5DFC5576281A}" name="Rebecca  Cook (AT)" initials="RC(" userId="S::Rebecca.Cook@at.govt.nz::119c4c52-7dbc-45b4-9bc4-06cfbd8732ca" providerId="AD"/>
  <p188:author id="{AF21E4A4-2B3D-CB2F-FBC2-559E555D7459}" name="Steve Schroder" initials="SS" userId="Steve Schroder" providerId="None"/>
  <p188:author id="{C51503A9-D6C7-3AC6-0145-EA148ED97545}" name="Annelize Engelbrecht (AT)" initials="A(" userId="S::annelize.engelbrecht@at.govt.nz::95b2efca-9053-4571-85c6-d4b9bb902dbf" providerId="AD"/>
  <p188:author id="{295E03BE-3569-A370-EF64-C6B5B2CD7913}" name="Neville Pinto (AT)" initials="NP(" userId="S::Neville.Pinto@at.govt.nz::9ae81476-f9e4-469a-ae16-2ed8adc46579" providerId="AD"/>
  <p188:author id="{120EC2C5-02C5-479C-68D5-BB42BAEA990C}" name="Stacey Van Der Putten (AT)" initials="S(" userId="S::stacey.vanderputten@at.govt.nz::da25456a-5eba-4f4e-bc47-6f68d77248e1" providerId="AD"/>
  <p188:author id="{4279FBC6-0D8E-ACD0-AAB8-1A3A78597117}" name="Simonne Macadam (AT)" initials="S(" userId="S::simonne.macadam@at.govt.nz::bdc6746f-d848-4a1a-81a2-c28e5cd24fac" providerId="AD"/>
  <p188:author id="{DF66EDC7-9639-01EE-A627-EF30D043B388}" name="Russell Parker (AT)" initials="R(" userId="S::russell.parker@at.govt.nz::31fd26e9-e939-4d67-a1d2-f594f6fb59c3" providerId="AD"/>
  <p188:author id="{1AA831C8-9B6F-74A9-8C24-35D47437CA76}" name="Kalman Soma (AT)" initials="K(" userId="S::kalman.soma@at.govt.nz::9a070d88-bb80-4090-8248-15b8dbae2b00" providerId="AD"/>
  <p188:author id="{E42A76CA-583E-473A-C6E1-0671F5D0BEF0}" name="Marina Palalagi (AT)" initials="M(" userId="S::marina.palalagi@at.govt.nz::55e32fbb-d27a-4b52-af7c-8add15e86dfa" providerId="AD"/>
  <p188:author id="{F9FC0CCB-1E8D-F9A0-AE1B-C3020F72A3BF}" name="Rebecca Ellery (AT)" initials="RE(" userId="S::Rebecca.Ellery@at.govt.nz::a108623e-ad41-4e3f-8524-9f12898c284f" providerId="AD"/>
  <p188:author id="{F63359D0-704F-85E5-D7B8-84E6FA953CCF}" name="Mojtaba Ahmadi (AT)" initials="MA(" userId="S::Mojtaba.Ahmadi@at.govt.nz::bbb6b4c9-f6e0-4b3b-a0ec-d001b2f5f47c" providerId="AD"/>
  <p188:author id="{AB9C01E1-1F55-D33C-0342-4A2944D04598}" name="Teresa Burnett (AT)" initials="T(" userId="S::teresa.burnett@at.govt.nz::46e18585-7880-496d-8119-f69a86d03111" providerId="AD"/>
  <p188:author id="{D795E8E3-D0FF-64E5-92AB-776A4DF325CE}" name="Graeme Noble (AT)" initials="G(" userId="S::graeme.noble@at.govt.nz::0291ec5c-c8fc-4a9a-8841-2b487e69f931" providerId="AD"/>
  <p188:author id="{7C4222E6-1537-DCA9-EEC4-32CBCEE925F7}" name="Joanne Chang (AT)" initials="J(" userId="S::joanne.chang@at.govt.nz::44de2570-d1ad-4dc4-b4a7-7a6c99cc1cee" providerId="AD"/>
  <p188:author id="{322A34EA-D4E2-1B54-4820-6CC118A748CA}" name="DJ Williams (AT)" initials="D(" userId="S::dj.williams@at.govt.nz::a438779f-5e01-4e46-9a04-47cadc049403" providerId="AD"/>
  <p188:author id="{5D7302EE-EF1D-9576-E524-B2153FDE2700}" name="Stacey Van Der Putten (AT)" initials="SVDP(" userId="S::Stacey.VanDerPutten@at.govt.nz::da25456a-5eba-4f4e-bc47-6f68d77248e1" providerId="AD"/>
  <p188:author id="{13A700F5-12A6-B31A-5C2D-3E308A3E825F}" name="Brigitta Wassenaar (AT)" initials="B(" userId="S::brigitta.wassenaar@at.govt.nz::a3a17cdc-67b9-48a9-af4a-098472aeb99c" providerId="AD"/>
  <p188:author id="{BB4737F7-48FC-FAB4-BDC9-AAE3EF3568DF}" name="Nina Donaldson (AT)" initials="ND(" userId="S::Nina.Donaldson@at.govt.nz::2c6540d6-dce3-490a-9c25-b996c1bf7f6f" providerId="AD"/>
  <p188:author id="{C5016AF7-446E-7F9D-4D9B-B15170150CC0}" name="Ben Hawkins (AT)" initials="BH(" userId="S::Ben.Hawkins@at.govt.nz::a410d734-08ab-4a2d-9367-9baeca484852" providerId="AD"/>
  <p188:author id="{EB6025FC-FA33-E8CC-8800-99C147F6BC6D}" name="Mickala Smith (AT)" initials="M(" userId="S::mickala.smith@at.govt.nz::099b24e5-36b0-4f56-b929-80fd3320387c" providerId="AD"/>
  <p188:author id="{D2360BFD-8722-4FCC-E3EC-EBA77EAFD4F9}" name="Jacqui Madeiro (AT)" initials="J(" userId="S::jacqui.madeiro@at.govt.nz::22fabd97-65b8-4e95-bb2e-afc7405fc357" providerId="AD"/>
  <p188:author id="{83072FFD-FC89-420B-CC33-615C5B2BBB4E}" name="Anyela Montano (AT)" initials="AM(" userId="S::Anyela.Montano@at.govt.nz::2c7ee513-5897-4d83-b946-2d1f8f262d3a" providerId="AD"/>
  <p188:author id="{B1DF97FF-E7B8-117F-95EE-9517D22502BF}" name="Melissa Song (AT)" initials="MS(" userId="S::Melissa.Song@at.govt.nz::5da22f83-9a67-4846-8e10-6c4477c5b781" providerId="AD"/>
  <p188:author id="{E102A3FF-7C2D-FD05-5D7D-B4F0C0CB6A66}" name="Shiraz Munshi (AT)" initials="S(" userId="S::shiraz.munshi@at.govt.nz::a177929d-47e9-4f8a-8155-1529682e4e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Ellery (AT)" initials="RE(" lastIdx="2" clrIdx="0">
    <p:extLst>
      <p:ext uri="{19B8F6BF-5375-455C-9EA6-DF929625EA0E}">
        <p15:presenceInfo xmlns:p15="http://schemas.microsoft.com/office/powerpoint/2012/main" userId="S::Rebecca.Ellery@at.govt.nz::a108623e-ad41-4e3f-8524-9f12898c284f" providerId="AD"/>
      </p:ext>
    </p:extLst>
  </p:cmAuthor>
  <p:cmAuthor id="2" name="Felix Espinoza Lopez (AT)" initials="FEL(" lastIdx="1" clrIdx="1">
    <p:extLst>
      <p:ext uri="{19B8F6BF-5375-455C-9EA6-DF929625EA0E}">
        <p15:presenceInfo xmlns:p15="http://schemas.microsoft.com/office/powerpoint/2012/main" userId="S::Felix.EspinozaLopez@at.govt.nz::11746a6b-0af8-4aba-91f6-e97aac972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A3E"/>
    <a:srgbClr val="FF9933"/>
    <a:srgbClr val="C09200"/>
    <a:srgbClr val="118DFF"/>
    <a:srgbClr val="996633"/>
    <a:srgbClr val="CCCCFF"/>
    <a:srgbClr val="EEA682"/>
    <a:srgbClr val="FCD5D3"/>
    <a:srgbClr val="FFDD00"/>
    <a:srgbClr val="97CD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2A755-B726-43AB-9C72-D80BCE5964FF}" v="56" dt="2023-09-11T02:32:14.749"/>
    <p1510:client id="{34CC937A-9634-4B54-B39A-31989CAB6FAD}" v="656" dt="2023-09-11T00:47:14.087"/>
    <p1510:client id="{3B03FBD9-69C4-75EF-D4C8-C15226EF882F}" v="2" dt="2023-09-10T20:02:44.917"/>
    <p1510:client id="{59BDEA7E-4033-4CFE-94D8-148F08121CAD}" v="43" vWet="47" dt="2023-09-10T23:25:33.123"/>
    <p1510:client id="{5B4570FB-B059-51FF-6D18-A397B6AE9742}" v="6" dt="2023-09-11T01:34:49.203"/>
    <p1510:client id="{61386813-B6C0-48C3-B72C-D31DE7AE2001}" v="6372" dt="2023-09-11T01:04:14.471"/>
    <p1510:client id="{70E71CCB-D50E-F23C-DA6B-594E099ACF59}" v="73" dt="2023-09-10T21:17:48.173"/>
    <p1510:client id="{89296E76-3860-4F9F-B378-7553FA8737C7}" v="205" dt="2023-09-11T01:59:40.817"/>
    <p1510:client id="{B802CB6B-F7F4-4B2F-A7AD-85B422707965}" v="410" vWet="412" dt="2023-09-10T20:05:54.882"/>
    <p1510:client id="{BEE84632-D624-DE3C-508D-08B87155F7EC}" v="1" dt="2023-09-10T19:46:50.996"/>
    <p1510:client id="{D33ABAB2-21B8-3525-64FE-E7D9037B5CB3}" v="2" dt="2023-09-10T21:44:48.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microsoft.com/office/2015/10/relationships/revisionInfo" Target="revisionInfo.xml"/><Relationship Id="rId21" Type="http://schemas.openxmlformats.org/officeDocument/2006/relationships/slide" Target="slides/slide5.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14FD_2776A0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aucklandtransport.sharepoint.com/sites/SafetyDevelopmentTeam2/Shared%20Documents/OSH/Workstream%20B%20-%20Assurance%20Framework/Working%20Folder/Assurance%20Plan/Internal%20audits/Safety%20Assurance%20actions%20for%20review.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14FB_C377BE5F.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1518_96E7687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Feb%20Board%20mtg%20-%20covering%20Nov%20&amp;%20Dec%20data%20for"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Mar%20Board%20mtg%20-%20covering%20Jan%20&amp;%20Feb%20data%20for%20Safety%20Dashboard/Data/March%20Insigh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Mar%20Board%20mtg%20-%20covering%20Jan%20&amp;%20Feb%20data%20for%20Safety%20Dashboard/Data/March%20Insigh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2023%20Safety%20Reports/2023%20Safety%20Reporting/2023%20Safety%20Business%20report%20Board%20and%20MOP/28%20Mar%20Board%20mtg%20-%20covering%20Jan%20&amp;%20Feb%20data%20for%20Safety%20Dashboard/Data/March%20Insigh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aucklandtransport.sharepoint.com/sites/SafetyDivision/Shared%20Documents/General/Safety%20Reports/Safety%20Masterlist%20Safety%20Health%20and%20Wellbeing.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chemeClr val="accent6"/>
                </a:solidFill>
                <a:latin typeface="+mn-lt"/>
                <a:ea typeface="+mn-ea"/>
                <a:cs typeface="+mn-cs"/>
              </a:defRPr>
            </a:pPr>
            <a:r>
              <a:rPr lang="en-NZ" sz="1200">
                <a:solidFill>
                  <a:schemeClr val="accent6"/>
                </a:solidFill>
              </a:rPr>
              <a:t>Leadership safety walks completed</a:t>
            </a:r>
          </a:p>
        </c:rich>
      </c:tx>
      <c:layout>
        <c:manualLayout>
          <c:xMode val="edge"/>
          <c:yMode val="edge"/>
          <c:x val="0.13676611940031094"/>
          <c:y val="1.6693496021164374E-2"/>
        </c:manualLayout>
      </c:layout>
      <c:overlay val="0"/>
      <c:spPr>
        <a:noFill/>
        <a:ln>
          <a:noFill/>
        </a:ln>
        <a:effectLst/>
      </c:spPr>
      <c:txPr>
        <a:bodyPr rot="0" spcFirstLastPara="1" vertOverflow="ellipsis" vert="horz" wrap="square" anchor="ctr" anchorCtr="1"/>
        <a:lstStyle/>
        <a:p>
          <a:pPr>
            <a:defRPr sz="1200" b="0" i="0" u="none" strike="noStrike" kern="1200" cap="none" spc="20" baseline="0">
              <a:solidFill>
                <a:schemeClr val="accent6"/>
              </a:solidFill>
              <a:latin typeface="+mn-lt"/>
              <a:ea typeface="+mn-ea"/>
              <a:cs typeface="+mn-cs"/>
            </a:defRPr>
          </a:pPr>
          <a:endParaRPr lang="en-US"/>
        </a:p>
      </c:txPr>
    </c:title>
    <c:autoTitleDeleted val="0"/>
    <c:pivotFmts>
      <c:pivotFmt>
        <c:idx val="0"/>
        <c:spPr>
          <a:solidFill>
            <a:schemeClr val="accent1">
              <a:lumMod val="20000"/>
              <a:lumOff val="80000"/>
            </a:schemeClr>
          </a:solidFill>
          <a:ln w="9525" cap="flat" cmpd="sng" algn="ctr">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'[Safety Masterlist Safety Health and Wellbeing.xlsx]DataWalks'!$B$1</c:f>
              <c:strCache>
                <c:ptCount val="1"/>
                <c:pt idx="0">
                  <c:v>Number of walks</c:v>
                </c:pt>
              </c:strCache>
            </c:strRef>
          </c:tx>
          <c:spPr>
            <a:ln w="22225" cap="rnd" cmpd="sng" algn="ctr">
              <a:solidFill>
                <a:schemeClr val="tx1"/>
              </a:solidFill>
              <a:round/>
            </a:ln>
            <a:effectLst/>
          </c:spPr>
          <c:marker>
            <c:symbol val="none"/>
          </c:marker>
          <c:dLbls>
            <c:dLbl>
              <c:idx val="8"/>
              <c:layout>
                <c:manualLayout>
                  <c:x val="-3.2560127055881065E-2"/>
                  <c:y val="-7.06745672263146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76-4B0D-8747-A149A8EAADF4}"/>
                </c:ext>
              </c:extLst>
            </c:dLbl>
            <c:dLbl>
              <c:idx val="9"/>
              <c:layout>
                <c:manualLayout>
                  <c:x val="-3.2560127055881169E-2"/>
                  <c:y val="-3.49894237102209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76-4B0D-8747-A149A8EAADF4}"/>
                </c:ext>
              </c:extLst>
            </c:dLbl>
            <c:dLbl>
              <c:idx val="10"/>
              <c:layout>
                <c:manualLayout>
                  <c:x val="-3.2560127055881169E-2"/>
                  <c:y val="-4.9263481116658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76-4B0D-8747-A149A8EAADF4}"/>
                </c:ext>
              </c:extLst>
            </c:dLbl>
            <c:dLbl>
              <c:idx val="11"/>
              <c:layout>
                <c:manualLayout>
                  <c:x val="-3.5310723144706693E-2"/>
                  <c:y val="-6.3537538523095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76-4B0D-8747-A149A8EAADF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Wellbeing.xlsx]DataWalks'!$A$2:$A$14</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extLst/>
            </c:numRef>
          </c:cat>
          <c:val>
            <c:numRef>
              <c:f>'[Safety Masterlist Safety Health and Wellbeing.xlsx]DataWalks'!$B$2:$B$14</c:f>
              <c:numCache>
                <c:formatCode>General</c:formatCode>
                <c:ptCount val="12"/>
                <c:pt idx="0">
                  <c:v>1</c:v>
                </c:pt>
                <c:pt idx="1">
                  <c:v>3</c:v>
                </c:pt>
                <c:pt idx="2">
                  <c:v>4</c:v>
                </c:pt>
                <c:pt idx="3">
                  <c:v>2</c:v>
                </c:pt>
                <c:pt idx="4">
                  <c:v>1</c:v>
                </c:pt>
                <c:pt idx="5">
                  <c:v>2</c:v>
                </c:pt>
                <c:pt idx="6">
                  <c:v>12</c:v>
                </c:pt>
                <c:pt idx="7">
                  <c:v>0</c:v>
                </c:pt>
                <c:pt idx="8">
                  <c:v>5</c:v>
                </c:pt>
                <c:pt idx="9">
                  <c:v>5</c:v>
                </c:pt>
                <c:pt idx="10">
                  <c:v>4</c:v>
                </c:pt>
                <c:pt idx="11">
                  <c:v>5</c:v>
                </c:pt>
              </c:numCache>
              <c:extLst/>
            </c:numRef>
          </c:val>
          <c:smooth val="1"/>
          <c:extLst>
            <c:ext xmlns:c16="http://schemas.microsoft.com/office/drawing/2014/chart" uri="{C3380CC4-5D6E-409C-BE32-E72D297353CC}">
              <c16:uniqueId val="{00000000-1276-4B0D-8747-A149A8EAADF4}"/>
            </c:ext>
          </c:extLst>
        </c:ser>
        <c:ser>
          <c:idx val="1"/>
          <c:order val="1"/>
          <c:tx>
            <c:strRef>
              <c:f>'[Safety Masterlist Safety Health and Wellbeing.xlsx]DataWalks'!$C$1</c:f>
              <c:strCache>
                <c:ptCount val="1"/>
                <c:pt idx="0">
                  <c:v>Minimum (12 walks)</c:v>
                </c:pt>
              </c:strCache>
            </c:strRef>
          </c:tx>
          <c:spPr>
            <a:ln w="28575" cap="rnd" cmpd="sng" algn="ctr">
              <a:solidFill>
                <a:schemeClr val="accent2"/>
              </a:solidFill>
              <a:round/>
            </a:ln>
            <a:effectLst/>
          </c:spPr>
          <c:marker>
            <c:symbol val="none"/>
          </c:marker>
          <c:dLbls>
            <c:dLbl>
              <c:idx val="6"/>
              <c:delete val="1"/>
              <c:extLst>
                <c:ext xmlns:c15="http://schemas.microsoft.com/office/drawing/2012/chart" uri="{CE6537A1-D6FC-4f65-9D91-7224C49458BB}"/>
                <c:ext xmlns:c16="http://schemas.microsoft.com/office/drawing/2014/chart" uri="{C3380CC4-5D6E-409C-BE32-E72D297353CC}">
                  <c16:uniqueId val="{00000001-1276-4B0D-8747-A149A8EAADF4}"/>
                </c:ext>
              </c:extLst>
            </c:dLbl>
            <c:dLbl>
              <c:idx val="7"/>
              <c:delete val="1"/>
              <c:extLst>
                <c:ext xmlns:c15="http://schemas.microsoft.com/office/drawing/2012/chart" uri="{CE6537A1-D6FC-4f65-9D91-7224C49458BB}"/>
                <c:ext xmlns:c16="http://schemas.microsoft.com/office/drawing/2014/chart" uri="{C3380CC4-5D6E-409C-BE32-E72D297353CC}">
                  <c16:uniqueId val="{00000002-1276-4B0D-8747-A149A8EAADF4}"/>
                </c:ext>
              </c:extLst>
            </c:dLbl>
            <c:dLbl>
              <c:idx val="8"/>
              <c:delete val="1"/>
              <c:extLst>
                <c:ext xmlns:c15="http://schemas.microsoft.com/office/drawing/2012/chart" uri="{CE6537A1-D6FC-4f65-9D91-7224C49458BB}"/>
                <c:ext xmlns:c16="http://schemas.microsoft.com/office/drawing/2014/chart" uri="{C3380CC4-5D6E-409C-BE32-E72D297353CC}">
                  <c16:uniqueId val="{00000003-1276-4B0D-8747-A149A8EAADF4}"/>
                </c:ext>
              </c:extLst>
            </c:dLbl>
            <c:dLbl>
              <c:idx val="9"/>
              <c:delete val="1"/>
              <c:extLst>
                <c:ext xmlns:c15="http://schemas.microsoft.com/office/drawing/2012/chart" uri="{CE6537A1-D6FC-4f65-9D91-7224C49458BB}"/>
                <c:ext xmlns:c16="http://schemas.microsoft.com/office/drawing/2014/chart" uri="{C3380CC4-5D6E-409C-BE32-E72D297353CC}">
                  <c16:uniqueId val="{00000004-1276-4B0D-8747-A149A8EAADF4}"/>
                </c:ext>
              </c:extLst>
            </c:dLbl>
            <c:dLbl>
              <c:idx val="10"/>
              <c:delete val="1"/>
              <c:extLst>
                <c:ext xmlns:c15="http://schemas.microsoft.com/office/drawing/2012/chart" uri="{CE6537A1-D6FC-4f65-9D91-7224C49458BB}"/>
                <c:ext xmlns:c16="http://schemas.microsoft.com/office/drawing/2014/chart" uri="{C3380CC4-5D6E-409C-BE32-E72D297353CC}">
                  <c16:uniqueId val="{00000005-1276-4B0D-8747-A149A8EAADF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Wellbeing.xlsx]DataWalks'!$A$2:$A$14</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extLst/>
            </c:numRef>
          </c:cat>
          <c:val>
            <c:numRef>
              <c:f>'[Safety Masterlist Safety Health and Wellbeing.xlsx]DataWalks'!$C$2:$C$14</c:f>
              <c:numCache>
                <c:formatCode>General</c:formatCode>
                <c:ptCount val="12"/>
                <c:pt idx="6">
                  <c:v>12</c:v>
                </c:pt>
                <c:pt idx="7">
                  <c:v>12</c:v>
                </c:pt>
                <c:pt idx="8">
                  <c:v>12</c:v>
                </c:pt>
                <c:pt idx="9">
                  <c:v>12</c:v>
                </c:pt>
                <c:pt idx="10">
                  <c:v>12</c:v>
                </c:pt>
                <c:pt idx="11">
                  <c:v>12</c:v>
                </c:pt>
              </c:numCache>
              <c:extLst/>
            </c:numRef>
          </c:val>
          <c:smooth val="0"/>
          <c:extLst>
            <c:ext xmlns:c16="http://schemas.microsoft.com/office/drawing/2014/chart" uri="{C3380CC4-5D6E-409C-BE32-E72D297353CC}">
              <c16:uniqueId val="{00000006-1276-4B0D-8747-A149A8EAADF4}"/>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595564480"/>
        <c:axId val="595563648"/>
      </c:lineChart>
      <c:dateAx>
        <c:axId val="595564480"/>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ysClr val="windowText" lastClr="000000"/>
                </a:solidFill>
                <a:latin typeface="+mn-lt"/>
                <a:ea typeface="+mn-ea"/>
                <a:cs typeface="+mn-cs"/>
              </a:defRPr>
            </a:pPr>
            <a:endParaRPr lang="en-US"/>
          </a:p>
        </c:txPr>
        <c:crossAx val="595563648"/>
        <c:crosses val="autoZero"/>
        <c:auto val="1"/>
        <c:lblOffset val="100"/>
        <c:baseTimeUnit val="months"/>
      </c:dateAx>
      <c:valAx>
        <c:axId val="595563648"/>
        <c:scaling>
          <c:orientation val="minMax"/>
        </c:scaling>
        <c:delete val="1"/>
        <c:axPos val="l"/>
        <c:numFmt formatCode="General" sourceLinked="1"/>
        <c:majorTickMark val="none"/>
        <c:minorTickMark val="none"/>
        <c:tickLblPos val="nextTo"/>
        <c:crossAx val="59556448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r>
              <a:rPr lang="en-NZ" sz="1200" b="1" i="0" u="none" strike="noStrike" kern="1200" cap="none" spc="20" baseline="0">
                <a:solidFill>
                  <a:sysClr val="windowText" lastClr="000000"/>
                </a:solidFill>
                <a:latin typeface="+mn-lt"/>
                <a:ea typeface="+mn-ea"/>
                <a:cs typeface="+mn-cs"/>
              </a:rPr>
              <a:t>Figure 5. Total of all critical risks by high-risk operational business units</a:t>
            </a:r>
          </a:p>
        </c:rich>
      </c:tx>
      <c:overlay val="0"/>
      <c:spPr>
        <a:noFill/>
        <a:ln>
          <a:noFill/>
        </a:ln>
        <a:effectLst/>
      </c:spPr>
      <c:txPr>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4524067203317155E-2"/>
          <c:y val="8.7491320714287182E-2"/>
          <c:w val="0.95095186559336564"/>
          <c:h val="0.58387984503311352"/>
        </c:manualLayout>
      </c:layout>
      <c:areaChart>
        <c:grouping val="stacked"/>
        <c:varyColors val="0"/>
        <c:ser>
          <c:idx val="0"/>
          <c:order val="0"/>
          <c:tx>
            <c:strRef>
              <c:f>'[Safety Masterlist Safety Health and Wellbeing.xlsx]3. Operations AT'!$O$168</c:f>
              <c:strCache>
                <c:ptCount val="1"/>
                <c:pt idx="0">
                  <c:v>CX</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dLbl>
              <c:idx val="0"/>
              <c:layout>
                <c:manualLayout>
                  <c:x val="-1.64500271490211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74-4AF9-9F59-152BB18FF2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Wellbeing.xlsx]3. Operations AT'!$N$169:$N$179</c:f>
              <c:numCache>
                <c:formatCode>mmm\-yy</c:formatCode>
                <c:ptCount val="11"/>
                <c:pt idx="0">
                  <c:v>44835</c:v>
                </c:pt>
                <c:pt idx="1">
                  <c:v>44866</c:v>
                </c:pt>
                <c:pt idx="2">
                  <c:v>44896</c:v>
                </c:pt>
                <c:pt idx="3">
                  <c:v>44927</c:v>
                </c:pt>
                <c:pt idx="4">
                  <c:v>44958</c:v>
                </c:pt>
                <c:pt idx="5">
                  <c:v>44986</c:v>
                </c:pt>
                <c:pt idx="6">
                  <c:v>45017</c:v>
                </c:pt>
                <c:pt idx="7">
                  <c:v>45047</c:v>
                </c:pt>
                <c:pt idx="8">
                  <c:v>45078</c:v>
                </c:pt>
                <c:pt idx="9">
                  <c:v>45108</c:v>
                </c:pt>
                <c:pt idx="10">
                  <c:v>45139</c:v>
                </c:pt>
              </c:numCache>
            </c:numRef>
          </c:cat>
          <c:val>
            <c:numRef>
              <c:f>'[Safety Masterlist Safety Health and Wellbeing.xlsx]3. Operations AT'!$O$169:$O$179</c:f>
              <c:numCache>
                <c:formatCode>General</c:formatCode>
                <c:ptCount val="11"/>
                <c:pt idx="0">
                  <c:v>2</c:v>
                </c:pt>
                <c:pt idx="1">
                  <c:v>7</c:v>
                </c:pt>
                <c:pt idx="2">
                  <c:v>3</c:v>
                </c:pt>
                <c:pt idx="3">
                  <c:v>3</c:v>
                </c:pt>
                <c:pt idx="4">
                  <c:v>8</c:v>
                </c:pt>
                <c:pt idx="5">
                  <c:v>11</c:v>
                </c:pt>
                <c:pt idx="6">
                  <c:v>3</c:v>
                </c:pt>
                <c:pt idx="7">
                  <c:v>12</c:v>
                </c:pt>
                <c:pt idx="8">
                  <c:v>8</c:v>
                </c:pt>
                <c:pt idx="9">
                  <c:v>6</c:v>
                </c:pt>
                <c:pt idx="10">
                  <c:v>4</c:v>
                </c:pt>
              </c:numCache>
            </c:numRef>
          </c:val>
          <c:extLst>
            <c:ext xmlns:c16="http://schemas.microsoft.com/office/drawing/2014/chart" uri="{C3380CC4-5D6E-409C-BE32-E72D297353CC}">
              <c16:uniqueId val="{00000000-BE74-4AF9-9F59-152BB18FF246}"/>
            </c:ext>
          </c:extLst>
        </c:ser>
        <c:ser>
          <c:idx val="1"/>
          <c:order val="1"/>
          <c:tx>
            <c:strRef>
              <c:f>'[Safety Masterlist Safety Health and Wellbeing.xlsx]3. Operations AT'!$P$168</c:f>
              <c:strCache>
                <c:ptCount val="1"/>
                <c:pt idx="0">
                  <c:v>IN</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dLbl>
              <c:idx val="0"/>
              <c:layout>
                <c:manualLayout>
                  <c:x val="-1.6450027149021183E-2"/>
                  <c:y val="-2.2111586906806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74-4AF9-9F59-152BB18FF246}"/>
                </c:ext>
              </c:extLst>
            </c:dLbl>
            <c:dLbl>
              <c:idx val="2"/>
              <c:layout>
                <c:manualLayout>
                  <c:x val="0"/>
                  <c:y val="-2.5796851391274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74-4AF9-9F59-152BB18FF246}"/>
                </c:ext>
              </c:extLst>
            </c:dLbl>
            <c:dLbl>
              <c:idx val="5"/>
              <c:layout>
                <c:manualLayout>
                  <c:x val="-6.0316069436696569E-17"/>
                  <c:y val="-3.68526448446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74-4AF9-9F59-152BB18FF246}"/>
                </c:ext>
              </c:extLst>
            </c:dLbl>
            <c:dLbl>
              <c:idx val="7"/>
              <c:layout>
                <c:manualLayout>
                  <c:x val="9.8700162894127114E-3"/>
                  <c:y val="-2.5796851391274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74-4AF9-9F59-152BB18FF246}"/>
                </c:ext>
              </c:extLst>
            </c:dLbl>
            <c:dLbl>
              <c:idx val="9"/>
              <c:layout>
                <c:manualLayout>
                  <c:x val="-1.2063213887339314E-16"/>
                  <c:y val="-3.6852644844677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74-4AF9-9F59-152BB18FF246}"/>
                </c:ext>
              </c:extLst>
            </c:dLbl>
            <c:dLbl>
              <c:idx val="10"/>
              <c:layout>
                <c:manualLayout>
                  <c:x val="6.5800108596083531E-3"/>
                  <c:y val="-1.351248034572247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74-4AF9-9F59-152BB18FF2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Wellbeing.xlsx]3. Operations AT'!$N$169:$N$179</c:f>
              <c:numCache>
                <c:formatCode>mmm\-yy</c:formatCode>
                <c:ptCount val="11"/>
                <c:pt idx="0">
                  <c:v>44835</c:v>
                </c:pt>
                <c:pt idx="1">
                  <c:v>44866</c:v>
                </c:pt>
                <c:pt idx="2">
                  <c:v>44896</c:v>
                </c:pt>
                <c:pt idx="3">
                  <c:v>44927</c:v>
                </c:pt>
                <c:pt idx="4">
                  <c:v>44958</c:v>
                </c:pt>
                <c:pt idx="5">
                  <c:v>44986</c:v>
                </c:pt>
                <c:pt idx="6">
                  <c:v>45017</c:v>
                </c:pt>
                <c:pt idx="7">
                  <c:v>45047</c:v>
                </c:pt>
                <c:pt idx="8">
                  <c:v>45078</c:v>
                </c:pt>
                <c:pt idx="9">
                  <c:v>45108</c:v>
                </c:pt>
                <c:pt idx="10">
                  <c:v>45139</c:v>
                </c:pt>
              </c:numCache>
            </c:numRef>
          </c:cat>
          <c:val>
            <c:numRef>
              <c:f>'[Safety Masterlist Safety Health and Wellbeing.xlsx]3. Operations AT'!$P$169:$P$179</c:f>
              <c:numCache>
                <c:formatCode>General</c:formatCode>
                <c:ptCount val="11"/>
                <c:pt idx="0">
                  <c:v>1</c:v>
                </c:pt>
                <c:pt idx="1">
                  <c:v>0</c:v>
                </c:pt>
                <c:pt idx="2">
                  <c:v>1</c:v>
                </c:pt>
                <c:pt idx="3">
                  <c:v>0</c:v>
                </c:pt>
                <c:pt idx="4">
                  <c:v>0</c:v>
                </c:pt>
                <c:pt idx="5">
                  <c:v>1</c:v>
                </c:pt>
                <c:pt idx="6">
                  <c:v>0</c:v>
                </c:pt>
                <c:pt idx="7">
                  <c:v>1</c:v>
                </c:pt>
                <c:pt idx="8">
                  <c:v>0</c:v>
                </c:pt>
                <c:pt idx="9">
                  <c:v>1</c:v>
                </c:pt>
                <c:pt idx="10">
                  <c:v>1</c:v>
                </c:pt>
              </c:numCache>
            </c:numRef>
          </c:val>
          <c:extLst>
            <c:ext xmlns:c16="http://schemas.microsoft.com/office/drawing/2014/chart" uri="{C3380CC4-5D6E-409C-BE32-E72D297353CC}">
              <c16:uniqueId val="{00000001-BE74-4AF9-9F59-152BB18FF246}"/>
            </c:ext>
          </c:extLst>
        </c:ser>
        <c:ser>
          <c:idx val="2"/>
          <c:order val="2"/>
          <c:tx>
            <c:strRef>
              <c:f>'[Safety Masterlist Safety Health and Wellbeing.xlsx]3. Operations AT'!$Q$168</c:f>
              <c:strCache>
                <c:ptCount val="1"/>
                <c:pt idx="0">
                  <c:v>SD</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Wellbeing.xlsx]3. Operations AT'!$N$169:$N$179</c:f>
              <c:numCache>
                <c:formatCode>mmm\-yy</c:formatCode>
                <c:ptCount val="11"/>
                <c:pt idx="0">
                  <c:v>44835</c:v>
                </c:pt>
                <c:pt idx="1">
                  <c:v>44866</c:v>
                </c:pt>
                <c:pt idx="2">
                  <c:v>44896</c:v>
                </c:pt>
                <c:pt idx="3">
                  <c:v>44927</c:v>
                </c:pt>
                <c:pt idx="4">
                  <c:v>44958</c:v>
                </c:pt>
                <c:pt idx="5">
                  <c:v>44986</c:v>
                </c:pt>
                <c:pt idx="6">
                  <c:v>45017</c:v>
                </c:pt>
                <c:pt idx="7">
                  <c:v>45047</c:v>
                </c:pt>
                <c:pt idx="8">
                  <c:v>45078</c:v>
                </c:pt>
                <c:pt idx="9">
                  <c:v>45108</c:v>
                </c:pt>
                <c:pt idx="10">
                  <c:v>45139</c:v>
                </c:pt>
              </c:numCache>
            </c:numRef>
          </c:cat>
          <c:val>
            <c:numRef>
              <c:f>'[Safety Masterlist Safety Health and Wellbeing.xlsx]3. Operations AT'!$Q$169:$Q$179</c:f>
              <c:numCache>
                <c:formatCode>General</c:formatCode>
                <c:ptCount val="11"/>
                <c:pt idx="0">
                  <c:v>25</c:v>
                </c:pt>
                <c:pt idx="1">
                  <c:v>20</c:v>
                </c:pt>
                <c:pt idx="2">
                  <c:v>16</c:v>
                </c:pt>
                <c:pt idx="3">
                  <c:v>17</c:v>
                </c:pt>
                <c:pt idx="4">
                  <c:v>16</c:v>
                </c:pt>
                <c:pt idx="5">
                  <c:v>21</c:v>
                </c:pt>
                <c:pt idx="6">
                  <c:v>20</c:v>
                </c:pt>
                <c:pt idx="7">
                  <c:v>30</c:v>
                </c:pt>
                <c:pt idx="8">
                  <c:v>28</c:v>
                </c:pt>
                <c:pt idx="9">
                  <c:v>26</c:v>
                </c:pt>
                <c:pt idx="10">
                  <c:v>13</c:v>
                </c:pt>
              </c:numCache>
            </c:numRef>
          </c:val>
          <c:extLst>
            <c:ext xmlns:c16="http://schemas.microsoft.com/office/drawing/2014/chart" uri="{C3380CC4-5D6E-409C-BE32-E72D297353CC}">
              <c16:uniqueId val="{00000002-BE74-4AF9-9F59-152BB18FF246}"/>
            </c:ext>
          </c:extLst>
        </c:ser>
        <c:dLbls>
          <c:showLegendKey val="0"/>
          <c:showVal val="1"/>
          <c:showCatName val="0"/>
          <c:showSerName val="0"/>
          <c:showPercent val="0"/>
          <c:showBubbleSize val="0"/>
        </c:dLbls>
        <c:axId val="207843951"/>
        <c:axId val="207843471"/>
      </c:areaChart>
      <c:dateAx>
        <c:axId val="207843951"/>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207843471"/>
        <c:crosses val="autoZero"/>
        <c:auto val="1"/>
        <c:lblOffset val="100"/>
        <c:baseTimeUnit val="months"/>
      </c:dateAx>
      <c:valAx>
        <c:axId val="207843471"/>
        <c:scaling>
          <c:orientation val="minMax"/>
        </c:scaling>
        <c:delete val="1"/>
        <c:axPos val="l"/>
        <c:numFmt formatCode="General" sourceLinked="1"/>
        <c:majorTickMark val="none"/>
        <c:minorTickMark val="none"/>
        <c:tickLblPos val="nextTo"/>
        <c:crossAx val="207843951"/>
        <c:crosses val="autoZero"/>
        <c:crossBetween val="midCat"/>
      </c:valAx>
      <c:spPr>
        <a:noFill/>
        <a:ln>
          <a:noFill/>
        </a:ln>
        <a:effectLst/>
      </c:spPr>
    </c:plotArea>
    <c:legend>
      <c:legendPos val="b"/>
      <c:layout>
        <c:manualLayout>
          <c:xMode val="edge"/>
          <c:yMode val="edge"/>
          <c:x val="0.33902516317920695"/>
          <c:y val="0.89180441920726783"/>
          <c:w val="0.32414974015219189"/>
          <c:h val="8.406424766131454E-2"/>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r>
              <a:rPr lang="en-NZ" sz="1200" b="1" i="0" u="none" strike="noStrike" kern="1200" cap="none" spc="20" baseline="0">
                <a:solidFill>
                  <a:sysClr val="windowText" lastClr="000000"/>
                </a:solidFill>
                <a:latin typeface="+mn-lt"/>
                <a:ea typeface="+mn-ea"/>
                <a:cs typeface="+mn-cs"/>
              </a:rPr>
              <a:t>Figure 3. Total of all safety work events with a moderate, major and extreme risk outcome</a:t>
            </a:r>
          </a:p>
        </c:rich>
      </c:tx>
      <c:overlay val="0"/>
      <c:spPr>
        <a:noFill/>
        <a:ln>
          <a:noFill/>
        </a:ln>
        <a:effectLst/>
      </c:spPr>
      <c:txPr>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endParaRPr lang="en-US"/>
        </a:p>
      </c:txPr>
    </c:title>
    <c:autoTitleDeleted val="0"/>
    <c:pivotFmts>
      <c:pivot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dLbl>
          <c:idx val="0"/>
          <c:layout>
            <c:manualLayout>
              <c:x val="0"/>
              <c:y val="-0.10344820564200005"/>
            </c:manualLayout>
          </c:layout>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0851985654202754E-2"/>
          <c:y val="0.10110286800684054"/>
          <c:w val="0.86595525868779344"/>
          <c:h val="0.60219531452979203"/>
        </c:manualLayout>
      </c:layout>
      <c:areaChart>
        <c:grouping val="stacked"/>
        <c:varyColors val="0"/>
        <c:ser>
          <c:idx val="0"/>
          <c:order val="0"/>
          <c:tx>
            <c:strRef>
              <c:f>'[Safety Masterlist Safety Health and Wellbeing.xlsx]2. Strategy AT'!$R$101</c:f>
              <c:strCache>
                <c:ptCount val="1"/>
                <c:pt idx="0">
                  <c:v>Moderate</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Wellbeing.xlsx]2. Strategy AT'!$Q$102:$Q$114</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extLst/>
            </c:numRef>
          </c:cat>
          <c:val>
            <c:numRef>
              <c:f>'[Safety Masterlist Safety Health and Wellbeing.xlsx]2. Strategy AT'!$R$102:$R$114</c:f>
              <c:numCache>
                <c:formatCode>0</c:formatCode>
                <c:ptCount val="12"/>
                <c:pt idx="0">
                  <c:v>10</c:v>
                </c:pt>
                <c:pt idx="1">
                  <c:v>14</c:v>
                </c:pt>
                <c:pt idx="2">
                  <c:v>15</c:v>
                </c:pt>
                <c:pt idx="3">
                  <c:v>10</c:v>
                </c:pt>
                <c:pt idx="4">
                  <c:v>5</c:v>
                </c:pt>
                <c:pt idx="5">
                  <c:v>18</c:v>
                </c:pt>
                <c:pt idx="6">
                  <c:v>5</c:v>
                </c:pt>
                <c:pt idx="7" formatCode="General">
                  <c:v>8</c:v>
                </c:pt>
                <c:pt idx="8" formatCode="General">
                  <c:v>6</c:v>
                </c:pt>
                <c:pt idx="9" formatCode="General">
                  <c:v>8</c:v>
                </c:pt>
                <c:pt idx="10" formatCode="General">
                  <c:v>5</c:v>
                </c:pt>
                <c:pt idx="11" formatCode="General">
                  <c:v>6</c:v>
                </c:pt>
              </c:numCache>
              <c:extLst/>
            </c:numRef>
          </c:val>
          <c:extLst>
            <c:ext xmlns:c16="http://schemas.microsoft.com/office/drawing/2014/chart" uri="{C3380CC4-5D6E-409C-BE32-E72D297353CC}">
              <c16:uniqueId val="{00000000-D224-47B3-B9EB-3DA774D42D2E}"/>
            </c:ext>
          </c:extLst>
        </c:ser>
        <c:ser>
          <c:idx val="1"/>
          <c:order val="1"/>
          <c:tx>
            <c:strRef>
              <c:f>'[Safety Masterlist Safety Health and Wellbeing.xlsx]2. Strategy AT'!$S$101</c:f>
              <c:strCache>
                <c:ptCount val="1"/>
                <c:pt idx="0">
                  <c:v>Major</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Wellbeing.xlsx]2. Strategy AT'!$Q$102:$Q$114</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extLst/>
            </c:numRef>
          </c:cat>
          <c:val>
            <c:numRef>
              <c:f>'[Safety Masterlist Safety Health and Wellbeing.xlsx]2. Strategy AT'!$S$102:$S$114</c:f>
              <c:numCache>
                <c:formatCode>0</c:formatCode>
                <c:ptCount val="12"/>
                <c:pt idx="0">
                  <c:v>6</c:v>
                </c:pt>
                <c:pt idx="1">
                  <c:v>17</c:v>
                </c:pt>
                <c:pt idx="2">
                  <c:v>8</c:v>
                </c:pt>
                <c:pt idx="3">
                  <c:v>4</c:v>
                </c:pt>
                <c:pt idx="4">
                  <c:v>0</c:v>
                </c:pt>
                <c:pt idx="5">
                  <c:v>0</c:v>
                </c:pt>
                <c:pt idx="6">
                  <c:v>0</c:v>
                </c:pt>
                <c:pt idx="7">
                  <c:v>0</c:v>
                </c:pt>
                <c:pt idx="8">
                  <c:v>0</c:v>
                </c:pt>
                <c:pt idx="9">
                  <c:v>0</c:v>
                </c:pt>
                <c:pt idx="10" formatCode="General">
                  <c:v>1</c:v>
                </c:pt>
                <c:pt idx="11" formatCode="General">
                  <c:v>0</c:v>
                </c:pt>
              </c:numCache>
              <c:extLst/>
            </c:numRef>
          </c:val>
          <c:extLst>
            <c:ext xmlns:c16="http://schemas.microsoft.com/office/drawing/2014/chart" uri="{C3380CC4-5D6E-409C-BE32-E72D297353CC}">
              <c16:uniqueId val="{00000001-D224-47B3-B9EB-3DA774D42D2E}"/>
            </c:ext>
          </c:extLst>
        </c:ser>
        <c:ser>
          <c:idx val="2"/>
          <c:order val="2"/>
          <c:tx>
            <c:strRef>
              <c:f>'[Safety Masterlist Safety Health and Wellbeing.xlsx]2. Strategy AT'!$T$101</c:f>
              <c:strCache>
                <c:ptCount val="1"/>
                <c:pt idx="0">
                  <c:v>Extreme</c:v>
                </c:pt>
              </c:strCache>
            </c:strRef>
          </c:tx>
          <c:spPr>
            <a:solidFill>
              <a:schemeClr val="bg2">
                <a:lumMod val="60000"/>
                <a:lumOff val="40000"/>
              </a:schemeClr>
            </a:soli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Wellbeing.xlsx]2. Strategy AT'!$Q$102:$Q$114</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extLst/>
            </c:numRef>
          </c:cat>
          <c:val>
            <c:numRef>
              <c:f>'[Safety Masterlist Safety Health and Wellbeing.xlsx]2. Strategy AT'!$T$102:$T$114</c:f>
              <c:numCache>
                <c:formatCode>0</c:formatCode>
                <c:ptCount val="12"/>
                <c:pt idx="0">
                  <c:v>0</c:v>
                </c:pt>
                <c:pt idx="1">
                  <c:v>0</c:v>
                </c:pt>
                <c:pt idx="2">
                  <c:v>0</c:v>
                </c:pt>
                <c:pt idx="3">
                  <c:v>1</c:v>
                </c:pt>
                <c:pt idx="4">
                  <c:v>0</c:v>
                </c:pt>
                <c:pt idx="5">
                  <c:v>0</c:v>
                </c:pt>
                <c:pt idx="6">
                  <c:v>0</c:v>
                </c:pt>
                <c:pt idx="7">
                  <c:v>0</c:v>
                </c:pt>
                <c:pt idx="8">
                  <c:v>0</c:v>
                </c:pt>
                <c:pt idx="9">
                  <c:v>0</c:v>
                </c:pt>
                <c:pt idx="10">
                  <c:v>0</c:v>
                </c:pt>
                <c:pt idx="11" formatCode="General">
                  <c:v>0</c:v>
                </c:pt>
              </c:numCache>
              <c:extLst/>
            </c:numRef>
          </c:val>
          <c:extLst>
            <c:ext xmlns:c16="http://schemas.microsoft.com/office/drawing/2014/chart" uri="{C3380CC4-5D6E-409C-BE32-E72D297353CC}">
              <c16:uniqueId val="{00000002-D224-47B3-B9EB-3DA774D42D2E}"/>
            </c:ext>
          </c:extLst>
        </c:ser>
        <c:dLbls>
          <c:showLegendKey val="0"/>
          <c:showVal val="1"/>
          <c:showCatName val="0"/>
          <c:showSerName val="0"/>
          <c:showPercent val="0"/>
          <c:showBubbleSize val="0"/>
        </c:dLbls>
        <c:axId val="329827312"/>
        <c:axId val="329804016"/>
      </c:areaChart>
      <c:catAx>
        <c:axId val="32982731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ysClr val="windowText" lastClr="000000"/>
                </a:solidFill>
                <a:latin typeface="+mn-lt"/>
                <a:ea typeface="+mn-ea"/>
                <a:cs typeface="+mn-cs"/>
              </a:defRPr>
            </a:pPr>
            <a:endParaRPr lang="en-US"/>
          </a:p>
        </c:txPr>
        <c:crossAx val="329804016"/>
        <c:crosses val="autoZero"/>
        <c:auto val="0"/>
        <c:lblAlgn val="ctr"/>
        <c:lblOffset val="100"/>
        <c:noMultiLvlLbl val="1"/>
      </c:catAx>
      <c:valAx>
        <c:axId val="329804016"/>
        <c:scaling>
          <c:orientation val="minMax"/>
        </c:scaling>
        <c:delete val="1"/>
        <c:axPos val="l"/>
        <c:numFmt formatCode="0" sourceLinked="1"/>
        <c:majorTickMark val="none"/>
        <c:minorTickMark val="none"/>
        <c:tickLblPos val="nextTo"/>
        <c:crossAx val="3298273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r>
              <a:rPr lang="en-NZ" sz="1200" b="1">
                <a:solidFill>
                  <a:sysClr val="windowText" lastClr="000000"/>
                </a:solidFill>
              </a:rPr>
              <a:t>Figure 6. Tota</a:t>
            </a:r>
            <a:r>
              <a:rPr lang="en-NZ" sz="1200" b="1" baseline="0">
                <a:solidFill>
                  <a:sysClr val="windowText" lastClr="000000"/>
                </a:solidFill>
              </a:rPr>
              <a:t> recordable injury frequency rate (TRIFR) and Lost time injury frequency rate (LTIFR)</a:t>
            </a:r>
            <a:endParaRPr lang="en-NZ" sz="1200" b="1">
              <a:solidFill>
                <a:sysClr val="windowText" lastClr="000000"/>
              </a:solidFill>
            </a:endParaRPr>
          </a:p>
        </c:rich>
      </c:tx>
      <c:layout>
        <c:manualLayout>
          <c:xMode val="edge"/>
          <c:yMode val="edge"/>
          <c:x val="0.11698130656975977"/>
          <c:y val="2.6421357194384733E-2"/>
        </c:manualLayout>
      </c:layout>
      <c:overlay val="0"/>
      <c:spPr>
        <a:noFill/>
        <a:ln>
          <a:noFill/>
        </a:ln>
        <a:effectLst/>
      </c:spPr>
      <c:txPr>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3.8655623118774476E-2"/>
          <c:y val="0.27095590309805695"/>
          <c:w val="0.93535939783596278"/>
          <c:h val="0.4251560083511538"/>
        </c:manualLayout>
      </c:layout>
      <c:lineChart>
        <c:grouping val="standard"/>
        <c:varyColors val="0"/>
        <c:ser>
          <c:idx val="0"/>
          <c:order val="0"/>
          <c:tx>
            <c:strRef>
              <c:f>'[Safety Masterlist Safety Health and Wellbeing.xlsx]3. Operations AT'!$M$198</c:f>
              <c:strCache>
                <c:ptCount val="1"/>
                <c:pt idx="0">
                  <c:v>12 Month LTIFR</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Wellbeing.xlsx]3. Operations AT'!$L$204:$L$215</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AT'!$M$204:$M$215</c:f>
              <c:numCache>
                <c:formatCode>#,##0.0</c:formatCode>
                <c:ptCount val="12"/>
                <c:pt idx="0">
                  <c:v>3.9</c:v>
                </c:pt>
                <c:pt idx="1">
                  <c:v>3.9</c:v>
                </c:pt>
                <c:pt idx="2">
                  <c:v>3.9</c:v>
                </c:pt>
                <c:pt idx="3">
                  <c:v>3.8</c:v>
                </c:pt>
                <c:pt idx="4">
                  <c:v>3.3</c:v>
                </c:pt>
                <c:pt idx="5">
                  <c:v>3.8</c:v>
                </c:pt>
                <c:pt idx="6">
                  <c:v>4.4000000000000004</c:v>
                </c:pt>
                <c:pt idx="7">
                  <c:v>4.5999999999999996</c:v>
                </c:pt>
                <c:pt idx="8" formatCode="0.0">
                  <c:v>4.9000000000000004</c:v>
                </c:pt>
                <c:pt idx="9" formatCode="0.0">
                  <c:v>5.4</c:v>
                </c:pt>
                <c:pt idx="10" formatCode="0.0">
                  <c:v>5.4</c:v>
                </c:pt>
                <c:pt idx="11" formatCode="0.0">
                  <c:v>6</c:v>
                </c:pt>
              </c:numCache>
            </c:numRef>
          </c:val>
          <c:smooth val="0"/>
          <c:extLst>
            <c:ext xmlns:c16="http://schemas.microsoft.com/office/drawing/2014/chart" uri="{C3380CC4-5D6E-409C-BE32-E72D297353CC}">
              <c16:uniqueId val="{00000000-5FD0-4033-956F-23453728100E}"/>
            </c:ext>
          </c:extLst>
        </c:ser>
        <c:ser>
          <c:idx val="1"/>
          <c:order val="1"/>
          <c:tx>
            <c:strRef>
              <c:f>'[Safety Masterlist Safety Health and Wellbeing.xlsx]3. Operations AT'!$N$198</c:f>
              <c:strCache>
                <c:ptCount val="1"/>
                <c:pt idx="0">
                  <c:v>12 Month TRIFR</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Wellbeing.xlsx]3. Operations AT'!$L$204:$L$215</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AT'!$N$204:$N$215</c:f>
              <c:numCache>
                <c:formatCode>#,##0.0</c:formatCode>
                <c:ptCount val="12"/>
                <c:pt idx="0">
                  <c:v>8.5</c:v>
                </c:pt>
                <c:pt idx="1">
                  <c:v>8.3000000000000007</c:v>
                </c:pt>
                <c:pt idx="2">
                  <c:v>8.1</c:v>
                </c:pt>
                <c:pt idx="3">
                  <c:v>8.5</c:v>
                </c:pt>
                <c:pt idx="4">
                  <c:v>8</c:v>
                </c:pt>
                <c:pt idx="5">
                  <c:v>8.8000000000000007</c:v>
                </c:pt>
                <c:pt idx="6">
                  <c:v>9.3000000000000007</c:v>
                </c:pt>
                <c:pt idx="7">
                  <c:v>7.9</c:v>
                </c:pt>
                <c:pt idx="8" formatCode="0.0">
                  <c:v>7.3</c:v>
                </c:pt>
                <c:pt idx="9" formatCode="0.0">
                  <c:v>7.6</c:v>
                </c:pt>
                <c:pt idx="10" formatCode="0.0">
                  <c:v>7.6</c:v>
                </c:pt>
                <c:pt idx="11" formatCode="0.0">
                  <c:v>8</c:v>
                </c:pt>
              </c:numCache>
            </c:numRef>
          </c:val>
          <c:smooth val="0"/>
          <c:extLst>
            <c:ext xmlns:c16="http://schemas.microsoft.com/office/drawing/2014/chart" uri="{C3380CC4-5D6E-409C-BE32-E72D297353CC}">
              <c16:uniqueId val="{00000001-5FD0-4033-956F-23453728100E}"/>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7843951"/>
        <c:axId val="207843471"/>
      </c:lineChart>
      <c:dateAx>
        <c:axId val="207843951"/>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207843471"/>
        <c:crosses val="autoZero"/>
        <c:auto val="1"/>
        <c:lblOffset val="100"/>
        <c:baseTimeUnit val="months"/>
      </c:dateAx>
      <c:valAx>
        <c:axId val="207843471"/>
        <c:scaling>
          <c:orientation val="minMax"/>
        </c:scaling>
        <c:delete val="1"/>
        <c:axPos val="l"/>
        <c:numFmt formatCode="#,##0.0" sourceLinked="1"/>
        <c:majorTickMark val="none"/>
        <c:minorTickMark val="none"/>
        <c:tickLblPos val="nextTo"/>
        <c:crossAx val="207843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r>
              <a:rPr lang="en-US" sz="1400" b="1" i="0" baseline="0">
                <a:solidFill>
                  <a:schemeClr val="accent6"/>
                </a:solidFill>
                <a:effectLst/>
              </a:rPr>
              <a:t>Figure 1. Percentage of the total of critical risks </a:t>
            </a:r>
          </a:p>
        </c:rich>
      </c:tx>
      <c:layout>
        <c:manualLayout>
          <c:xMode val="edge"/>
          <c:yMode val="edge"/>
          <c:x val="0.17072521856480047"/>
          <c:y val="3.034860472696784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0.55627785990624024"/>
          <c:y val="0.21097741451348911"/>
          <c:w val="0.37255327684512357"/>
          <c:h val="0.68525973222332037"/>
        </c:manualLayout>
      </c:layout>
      <c:barChart>
        <c:barDir val="bar"/>
        <c:grouping val="clustered"/>
        <c:varyColors val="0"/>
        <c:ser>
          <c:idx val="0"/>
          <c:order val="0"/>
          <c:spPr>
            <a:solidFill>
              <a:schemeClr val="tx1"/>
            </a:solidFill>
            <a:ln w="6350">
              <a:solidFill>
                <a:schemeClr val="bg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CR1 - Violence, threats and agression</c:v>
                </c:pt>
                <c:pt idx="1">
                  <c:v>CR3 - Exposure to psychological harm</c:v>
                </c:pt>
                <c:pt idx="2">
                  <c:v>CR2 -Working inside or outside of a vehicle on our network</c:v>
                </c:pt>
                <c:pt idx="3">
                  <c:v>CR5 - Working on an operational site</c:v>
                </c:pt>
                <c:pt idx="4">
                  <c:v>CR4- Exposure to infectious diseases</c:v>
                </c:pt>
                <c:pt idx="5">
                  <c:v>CR6 - Lone and remote working</c:v>
                </c:pt>
              </c:strCache>
            </c:strRef>
          </c:cat>
          <c:val>
            <c:numRef>
              <c:f>Sheet1!$B$2:$B$7</c:f>
              <c:numCache>
                <c:formatCode>0.0%</c:formatCode>
                <c:ptCount val="6"/>
                <c:pt idx="0">
                  <c:v>0.8</c:v>
                </c:pt>
                <c:pt idx="1">
                  <c:v>0.1</c:v>
                </c:pt>
                <c:pt idx="2">
                  <c:v>0.09</c:v>
                </c:pt>
                <c:pt idx="3">
                  <c:v>0.01</c:v>
                </c:pt>
                <c:pt idx="4">
                  <c:v>3.0000000000000001E-3</c:v>
                </c:pt>
                <c:pt idx="5">
                  <c:v>0</c:v>
                </c:pt>
              </c:numCache>
            </c:numRef>
          </c:val>
          <c:extLst>
            <c:ext xmlns:c16="http://schemas.microsoft.com/office/drawing/2014/chart" uri="{C3380CC4-5D6E-409C-BE32-E72D297353CC}">
              <c16:uniqueId val="{00000000-17E4-4E34-81F7-127D1563FCCD}"/>
            </c:ext>
          </c:extLst>
        </c:ser>
        <c:dLbls>
          <c:dLblPos val="outEnd"/>
          <c:showLegendKey val="0"/>
          <c:showVal val="1"/>
          <c:showCatName val="0"/>
          <c:showSerName val="0"/>
          <c:showPercent val="0"/>
          <c:showBubbleSize val="0"/>
        </c:dLbls>
        <c:gapWidth val="30"/>
        <c:axId val="1131152431"/>
        <c:axId val="1131152847"/>
      </c:barChart>
      <c:catAx>
        <c:axId val="113115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1197" b="0" i="0" u="none" strike="noStrike" kern="1200" baseline="0">
                <a:solidFill>
                  <a:schemeClr val="accent6"/>
                </a:solidFill>
                <a:latin typeface="+mn-lt"/>
                <a:ea typeface="+mn-ea"/>
                <a:cs typeface="+mn-cs"/>
              </a:defRPr>
            </a:pPr>
            <a:endParaRPr lang="en-US"/>
          </a:p>
        </c:txPr>
        <c:crossAx val="1131152847"/>
        <c:crosses val="autoZero"/>
        <c:auto val="1"/>
        <c:lblAlgn val="ctr"/>
        <c:lblOffset val="100"/>
        <c:noMultiLvlLbl val="0"/>
      </c:catAx>
      <c:valAx>
        <c:axId val="1131152847"/>
        <c:scaling>
          <c:orientation val="minMax"/>
        </c:scaling>
        <c:delete val="1"/>
        <c:axPos val="b"/>
        <c:numFmt formatCode="0.0%" sourceLinked="1"/>
        <c:majorTickMark val="none"/>
        <c:minorTickMark val="none"/>
        <c:tickLblPos val="nextTo"/>
        <c:crossAx val="113115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ysClr val="windowText" lastClr="000000"/>
                </a:solidFill>
                <a:latin typeface="+mn-lt"/>
                <a:ea typeface="+mn-ea"/>
                <a:cs typeface="+mn-cs"/>
              </a:defRPr>
            </a:pPr>
            <a:r>
              <a:rPr lang="en-US" sz="1400" b="1" i="0" u="none" strike="noStrike" kern="1200" cap="none" spc="20" baseline="0">
                <a:solidFill>
                  <a:sysClr val="windowText" lastClr="000000"/>
                </a:solidFill>
              </a:rPr>
              <a:t>Figure 3. Safety work events identified as critical risks</a:t>
            </a:r>
          </a:p>
        </c:rich>
      </c:tx>
      <c:layout>
        <c:manualLayout>
          <c:xMode val="edge"/>
          <c:yMode val="edge"/>
          <c:x val="0.1722867788459351"/>
          <c:y val="8.3794965628092855E-3"/>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7142973719694881E-2"/>
          <c:y val="9.4142081083714038E-2"/>
          <c:w val="0.94571405256061025"/>
          <c:h val="0.57206248429752915"/>
        </c:manualLayout>
      </c:layout>
      <c:lineChart>
        <c:grouping val="standard"/>
        <c:varyColors val="0"/>
        <c:ser>
          <c:idx val="0"/>
          <c:order val="0"/>
          <c:tx>
            <c:strRef>
              <c:f>'[Safety Masterlist Safety Health and Wellbeing.xlsx]3.1. Risk AT'!$M$8</c:f>
              <c:strCache>
                <c:ptCount val="1"/>
                <c:pt idx="0">
                  <c:v>CR1 - Violence, threats &amp; aggression</c:v>
                </c:pt>
              </c:strCache>
            </c:strRef>
          </c:tx>
          <c:spPr>
            <a:ln w="22225" cap="rnd" cmpd="sng" algn="ctr">
              <a:solidFill>
                <a:schemeClr val="accent1"/>
              </a:solidFill>
              <a:round/>
            </a:ln>
            <a:effectLst/>
          </c:spPr>
          <c:marker>
            <c:symbol val="none"/>
          </c:marker>
          <c:dLbls>
            <c:spPr>
              <a:solidFill>
                <a:schemeClr val="bg1">
                  <a:alpha val="61000"/>
                </a:schemeClr>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'[1]3.1. Risk AT'!$L$10:$L$21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'[1]3.1. Risk AT'!$M$10:$M$21</c:f>
              <c:numCache>
                <c:formatCode>General</c:formatCode>
                <c:ptCount val="12"/>
                <c:pt idx="0">
                  <c:v>12</c:v>
                </c:pt>
                <c:pt idx="1">
                  <c:v>23</c:v>
                </c:pt>
                <c:pt idx="2">
                  <c:v>19</c:v>
                </c:pt>
                <c:pt idx="3">
                  <c:v>13</c:v>
                </c:pt>
                <c:pt idx="4">
                  <c:v>17</c:v>
                </c:pt>
                <c:pt idx="5">
                  <c:v>21</c:v>
                </c:pt>
                <c:pt idx="6">
                  <c:v>29</c:v>
                </c:pt>
                <c:pt idx="7">
                  <c:v>19</c:v>
                </c:pt>
                <c:pt idx="8">
                  <c:v>32</c:v>
                </c:pt>
                <c:pt idx="9">
                  <c:v>33</c:v>
                </c:pt>
                <c:pt idx="10">
                  <c:v>25</c:v>
                </c:pt>
                <c:pt idx="11">
                  <c:v>14</c:v>
                </c:pt>
              </c:numCache>
            </c:numRef>
          </c:val>
          <c:smooth val="0"/>
          <c:extLst>
            <c:ext xmlns:c16="http://schemas.microsoft.com/office/drawing/2014/chart" uri="{C3380CC4-5D6E-409C-BE32-E72D297353CC}">
              <c16:uniqueId val="{00000000-424C-4A1B-9219-D1FBEC9CC202}"/>
            </c:ext>
          </c:extLst>
        </c:ser>
        <c:ser>
          <c:idx val="1"/>
          <c:order val="1"/>
          <c:tx>
            <c:strRef>
              <c:f>'[Safety Masterlist Safety Health and Wellbeing.xlsx]3.1. Risk AT'!$N$8</c:f>
              <c:strCache>
                <c:ptCount val="1"/>
                <c:pt idx="0">
                  <c:v>CR2 - Working inside or outside a vehicle</c:v>
                </c:pt>
              </c:strCache>
            </c:strRef>
          </c:tx>
          <c:spPr>
            <a:ln w="19050" cap="rnd" cmpd="sng" algn="ctr">
              <a:solidFill>
                <a:schemeClr val="bg1">
                  <a:lumMod val="50000"/>
                </a:schemeClr>
              </a:solidFill>
              <a:round/>
            </a:ln>
            <a:effectLst/>
          </c:spPr>
          <c:marker>
            <c:symbol val="none"/>
          </c:marker>
          <c:dLbls>
            <c:spPr>
              <a:solidFill>
                <a:schemeClr val="bg1">
                  <a:alpha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'[1]3.1. Risk AT'!$L$10:$L$21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'[1]3.1. Risk AT'!$N$10:$N$21</c:f>
              <c:numCache>
                <c:formatCode>General</c:formatCode>
                <c:ptCount val="12"/>
                <c:pt idx="0">
                  <c:v>2</c:v>
                </c:pt>
                <c:pt idx="1">
                  <c:v>3</c:v>
                </c:pt>
                <c:pt idx="2">
                  <c:v>3</c:v>
                </c:pt>
                <c:pt idx="3">
                  <c:v>2</c:v>
                </c:pt>
                <c:pt idx="4">
                  <c:v>3</c:v>
                </c:pt>
                <c:pt idx="5">
                  <c:v>1</c:v>
                </c:pt>
                <c:pt idx="6">
                  <c:v>1</c:v>
                </c:pt>
                <c:pt idx="7">
                  <c:v>1</c:v>
                </c:pt>
                <c:pt idx="8">
                  <c:v>7</c:v>
                </c:pt>
                <c:pt idx="9">
                  <c:v>2</c:v>
                </c:pt>
                <c:pt idx="10">
                  <c:v>4</c:v>
                </c:pt>
                <c:pt idx="11">
                  <c:v>1</c:v>
                </c:pt>
              </c:numCache>
            </c:numRef>
          </c:val>
          <c:smooth val="0"/>
          <c:extLst>
            <c:ext xmlns:c16="http://schemas.microsoft.com/office/drawing/2014/chart" uri="{C3380CC4-5D6E-409C-BE32-E72D297353CC}">
              <c16:uniqueId val="{00000001-424C-4A1B-9219-D1FBEC9CC202}"/>
            </c:ext>
          </c:extLst>
        </c:ser>
        <c:ser>
          <c:idx val="2"/>
          <c:order val="2"/>
          <c:tx>
            <c:strRef>
              <c:f>'[Safety Masterlist Safety Health and Wellbeing.xlsx]3.1. Risk AT'!$O$8</c:f>
              <c:strCache>
                <c:ptCount val="1"/>
                <c:pt idx="0">
                  <c:v>CR3 - Exposure to psychological harm</c:v>
                </c:pt>
              </c:strCache>
            </c:strRef>
          </c:tx>
          <c:spPr>
            <a:ln w="19050" cap="rnd" cmpd="sng" algn="ctr">
              <a:solidFill>
                <a:schemeClr val="bg2"/>
              </a:solidFill>
              <a:round/>
            </a:ln>
            <a:effectLst/>
          </c:spPr>
          <c:marker>
            <c:symbol val="none"/>
          </c:marker>
          <c:dLbls>
            <c:spPr>
              <a:solidFill>
                <a:schemeClr val="bg1">
                  <a:alpha val="60000"/>
                </a:schemeClr>
              </a:solid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'[1]3.1. Risk AT'!$L$10:$L$21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'[1]3.1. Risk AT'!$O$10:$O$21</c:f>
              <c:numCache>
                <c:formatCode>General</c:formatCode>
                <c:ptCount val="12"/>
                <c:pt idx="0">
                  <c:v>0</c:v>
                </c:pt>
                <c:pt idx="1">
                  <c:v>2</c:v>
                </c:pt>
                <c:pt idx="2">
                  <c:v>5</c:v>
                </c:pt>
                <c:pt idx="3">
                  <c:v>4</c:v>
                </c:pt>
                <c:pt idx="4">
                  <c:v>0</c:v>
                </c:pt>
                <c:pt idx="5">
                  <c:v>2</c:v>
                </c:pt>
                <c:pt idx="6">
                  <c:v>3</c:v>
                </c:pt>
                <c:pt idx="7">
                  <c:v>3</c:v>
                </c:pt>
                <c:pt idx="8">
                  <c:v>4</c:v>
                </c:pt>
                <c:pt idx="9">
                  <c:v>2</c:v>
                </c:pt>
                <c:pt idx="10">
                  <c:v>3</c:v>
                </c:pt>
                <c:pt idx="11">
                  <c:v>3</c:v>
                </c:pt>
              </c:numCache>
            </c:numRef>
          </c:val>
          <c:smooth val="0"/>
          <c:extLst>
            <c:ext xmlns:c16="http://schemas.microsoft.com/office/drawing/2014/chart" uri="{C3380CC4-5D6E-409C-BE32-E72D297353CC}">
              <c16:uniqueId val="{00000002-424C-4A1B-9219-D1FBEC9CC202}"/>
            </c:ext>
          </c:extLst>
        </c:ser>
        <c:ser>
          <c:idx val="3"/>
          <c:order val="3"/>
          <c:tx>
            <c:strRef>
              <c:f>'[Safety Masterlist Safety Health and Wellbeing.xlsx]3.1. Risk AT'!$P$8</c:f>
              <c:strCache>
                <c:ptCount val="1"/>
                <c:pt idx="0">
                  <c:v>CR4 - Exposure to infectious diseases</c:v>
                </c:pt>
              </c:strCache>
            </c:strRef>
          </c:tx>
          <c:spPr>
            <a:ln w="12700" cap="rnd" cmpd="sng" algn="ctr">
              <a:solidFill>
                <a:srgbClr val="87AA3E"/>
              </a:solidFill>
              <a:round/>
            </a:ln>
            <a:effectLst/>
          </c:spPr>
          <c:marker>
            <c:symbol val="none"/>
          </c:marker>
          <c:dLbls>
            <c:delete val="1"/>
          </c:dLbls>
          <c:cat>
            <c:numRef>
              <c:f>'[1]3.1. Risk AT'!$L$10:$L$21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'[1]3.1. Risk AT'!$P$10:$P$21</c:f>
              <c:numCache>
                <c:formatCode>General</c:formatCode>
                <c:ptCount val="12"/>
                <c:pt idx="0">
                  <c:v>0</c:v>
                </c:pt>
                <c:pt idx="1">
                  <c:v>0</c:v>
                </c:pt>
                <c:pt idx="2">
                  <c:v>0</c:v>
                </c:pt>
                <c:pt idx="3">
                  <c:v>0</c:v>
                </c:pt>
                <c:pt idx="4">
                  <c:v>0</c:v>
                </c:pt>
                <c:pt idx="5">
                  <c:v>0</c:v>
                </c:pt>
                <c:pt idx="6">
                  <c:v>0</c:v>
                </c:pt>
                <c:pt idx="7">
                  <c:v>1</c:v>
                </c:pt>
                <c:pt idx="8">
                  <c:v>0</c:v>
                </c:pt>
                <c:pt idx="9">
                  <c:v>0</c:v>
                </c:pt>
                <c:pt idx="10">
                  <c:v>0</c:v>
                </c:pt>
                <c:pt idx="11">
                  <c:v>0</c:v>
                </c:pt>
              </c:numCache>
            </c:numRef>
          </c:val>
          <c:smooth val="0"/>
          <c:extLst>
            <c:ext xmlns:c16="http://schemas.microsoft.com/office/drawing/2014/chart" uri="{C3380CC4-5D6E-409C-BE32-E72D297353CC}">
              <c16:uniqueId val="{00000003-424C-4A1B-9219-D1FBEC9CC202}"/>
            </c:ext>
          </c:extLst>
        </c:ser>
        <c:ser>
          <c:idx val="4"/>
          <c:order val="4"/>
          <c:tx>
            <c:strRef>
              <c:f>'[Safety Masterlist Safety Health and Wellbeing.xlsx]3.1. Risk AT'!$Q$8</c:f>
              <c:strCache>
                <c:ptCount val="1"/>
                <c:pt idx="0">
                  <c:v>CR5 - Working on operational site</c:v>
                </c:pt>
              </c:strCache>
            </c:strRef>
          </c:tx>
          <c:spPr>
            <a:ln w="12700" cap="rnd" cmpd="sng" algn="ctr">
              <a:solidFill>
                <a:schemeClr val="tx1"/>
              </a:solidFill>
              <a:prstDash val="sysDash"/>
              <a:round/>
            </a:ln>
            <a:effectLst/>
          </c:spPr>
          <c:marker>
            <c:symbol val="none"/>
          </c:marker>
          <c:dLbls>
            <c:delete val="1"/>
          </c:dLbls>
          <c:cat>
            <c:numRef>
              <c:f>'[1]3.1. Risk AT'!$L$10:$L$21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'[1]3.1. Risk AT'!$Q$10:$Q$21</c:f>
              <c:numCache>
                <c:formatCode>General</c:formatCode>
                <c:ptCount val="12"/>
                <c:pt idx="0">
                  <c:v>0</c:v>
                </c:pt>
                <c:pt idx="1">
                  <c:v>0</c:v>
                </c:pt>
                <c:pt idx="2">
                  <c:v>0</c:v>
                </c:pt>
                <c:pt idx="3">
                  <c:v>1</c:v>
                </c:pt>
                <c:pt idx="4">
                  <c:v>0</c:v>
                </c:pt>
                <c:pt idx="5">
                  <c:v>0</c:v>
                </c:pt>
                <c:pt idx="6">
                  <c:v>0</c:v>
                </c:pt>
                <c:pt idx="7">
                  <c:v>0</c:v>
                </c:pt>
                <c:pt idx="8">
                  <c:v>0</c:v>
                </c:pt>
                <c:pt idx="9">
                  <c:v>0</c:v>
                </c:pt>
                <c:pt idx="10">
                  <c:v>1</c:v>
                </c:pt>
                <c:pt idx="11">
                  <c:v>1</c:v>
                </c:pt>
              </c:numCache>
            </c:numRef>
          </c:val>
          <c:smooth val="0"/>
          <c:extLst>
            <c:ext xmlns:c16="http://schemas.microsoft.com/office/drawing/2014/chart" uri="{C3380CC4-5D6E-409C-BE32-E72D297353CC}">
              <c16:uniqueId val="{00000004-424C-4A1B-9219-D1FBEC9CC202}"/>
            </c:ext>
          </c:extLst>
        </c:ser>
        <c:ser>
          <c:idx val="5"/>
          <c:order val="5"/>
          <c:tx>
            <c:strRef>
              <c:f>'[Safety Masterlist Safety Health and Wellbeing.xlsx]3.1. Risk AT'!$R$8</c:f>
              <c:strCache>
                <c:ptCount val="1"/>
                <c:pt idx="0">
                  <c:v>CR6 - Lone and remote working</c:v>
                </c:pt>
              </c:strCache>
            </c:strRef>
          </c:tx>
          <c:spPr>
            <a:ln w="12700" cap="rnd" cmpd="sng" algn="ctr">
              <a:solidFill>
                <a:schemeClr val="accent6"/>
              </a:solidFill>
              <a:round/>
            </a:ln>
            <a:effectLst/>
          </c:spPr>
          <c:marker>
            <c:symbol val="none"/>
          </c:marker>
          <c:dLbls>
            <c:delete val="1"/>
          </c:dLbls>
          <c:cat>
            <c:numRef>
              <c:f>'[1]3.1. Risk AT'!$L$10:$L$21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'[1]3.1. Risk AT'!$R$10:$R$21</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5-424C-4A1B-9219-D1FBEC9CC202}"/>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6038528"/>
        <c:axId val="116098016"/>
      </c:lineChart>
      <c:catAx>
        <c:axId val="116038528"/>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spc="20" baseline="0">
                <a:solidFill>
                  <a:schemeClr val="accent6"/>
                </a:solidFill>
                <a:latin typeface="+mn-lt"/>
                <a:ea typeface="+mn-ea"/>
                <a:cs typeface="+mn-cs"/>
              </a:defRPr>
            </a:pPr>
            <a:endParaRPr lang="en-US"/>
          </a:p>
        </c:txPr>
        <c:crossAx val="116098016"/>
        <c:crosses val="autoZero"/>
        <c:auto val="0"/>
        <c:lblAlgn val="ctr"/>
        <c:lblOffset val="100"/>
        <c:noMultiLvlLbl val="0"/>
      </c:catAx>
      <c:valAx>
        <c:axId val="116098016"/>
        <c:scaling>
          <c:orientation val="minMax"/>
        </c:scaling>
        <c:delete val="1"/>
        <c:axPos val="l"/>
        <c:numFmt formatCode="General" sourceLinked="1"/>
        <c:majorTickMark val="none"/>
        <c:minorTickMark val="none"/>
        <c:tickLblPos val="nextTo"/>
        <c:crossAx val="116038528"/>
        <c:crosses val="autoZero"/>
        <c:crossBetween val="between"/>
      </c:valAx>
      <c:spPr>
        <a:noFill/>
        <a:ln>
          <a:noFill/>
        </a:ln>
        <a:effectLst/>
      </c:spPr>
    </c:plotArea>
    <c:legend>
      <c:legendPos val="b"/>
      <c:layout>
        <c:manualLayout>
          <c:xMode val="edge"/>
          <c:yMode val="edge"/>
          <c:x val="7.483927136351454E-3"/>
          <c:y val="0.78077242179300976"/>
          <c:w val="0.9736805144242372"/>
          <c:h val="0.2192275782069902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solidFill>
            <a:sysClr val="windowText" lastClr="000000"/>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cap="none" spc="0" normalizeH="0" baseline="0">
                <a:solidFill>
                  <a:sysClr val="windowText" lastClr="000000"/>
                </a:solidFill>
                <a:effectLst/>
              </a:rPr>
              <a:t>Figure 4. Trend in Auckland transport critical risk outcomes</a:t>
            </a:r>
            <a:endParaRPr lang="en-NZ" sz="1400" b="1" i="0" u="none" strike="noStrike" kern="1200" cap="none" spc="0" normalizeH="0" baseline="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298268632245595E-2"/>
          <c:y val="5.7384519542846603E-2"/>
          <c:w val="0.92618430014928699"/>
          <c:h val="0.45895229332583437"/>
        </c:manualLayout>
      </c:layout>
      <c:lineChart>
        <c:grouping val="standard"/>
        <c:varyColors val="0"/>
        <c:ser>
          <c:idx val="0"/>
          <c:order val="0"/>
          <c:tx>
            <c:strRef>
              <c:f>'[Safety Masterlist Safety Health and Wellbeing.xlsx]3.1. Risk AT'!$AC$99</c:f>
              <c:strCache>
                <c:ptCount val="1"/>
                <c:pt idx="0">
                  <c:v>Grade 1 - Verbal Abuse (Direct/Indirect Frustration Venting)</c:v>
                </c:pt>
              </c:strCache>
            </c:strRef>
          </c:tx>
          <c:spPr>
            <a:ln w="38100" cap="rnd">
              <a:solidFill>
                <a:schemeClr val="tx2"/>
              </a:solidFill>
              <a:round/>
            </a:ln>
            <a:effectLst/>
          </c:spPr>
          <c:marker>
            <c:symbol val="none"/>
          </c:marker>
          <c:dLbls>
            <c:spPr>
              <a:solidFill>
                <a:schemeClr val="bg1">
                  <a:alpha val="7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AT'!$AE$99:$AP$99</c:f>
              <c:numCache>
                <c:formatCode>General</c:formatCode>
                <c:ptCount val="12"/>
                <c:pt idx="0">
                  <c:v>2</c:v>
                </c:pt>
                <c:pt idx="1">
                  <c:v>5</c:v>
                </c:pt>
                <c:pt idx="2">
                  <c:v>3</c:v>
                </c:pt>
                <c:pt idx="3">
                  <c:v>4</c:v>
                </c:pt>
                <c:pt idx="4">
                  <c:v>3</c:v>
                </c:pt>
                <c:pt idx="5">
                  <c:v>3</c:v>
                </c:pt>
                <c:pt idx="6">
                  <c:v>12</c:v>
                </c:pt>
                <c:pt idx="7">
                  <c:v>4</c:v>
                </c:pt>
                <c:pt idx="8">
                  <c:v>8</c:v>
                </c:pt>
                <c:pt idx="9">
                  <c:v>8</c:v>
                </c:pt>
                <c:pt idx="10">
                  <c:v>7</c:v>
                </c:pt>
                <c:pt idx="11">
                  <c:v>4</c:v>
                </c:pt>
              </c:numCache>
            </c:numRef>
          </c:val>
          <c:smooth val="0"/>
          <c:extLst>
            <c:ext xmlns:c16="http://schemas.microsoft.com/office/drawing/2014/chart" uri="{C3380CC4-5D6E-409C-BE32-E72D297353CC}">
              <c16:uniqueId val="{00000000-3856-4088-9867-E85B296F5087}"/>
            </c:ext>
          </c:extLst>
        </c:ser>
        <c:ser>
          <c:idx val="1"/>
          <c:order val="1"/>
          <c:tx>
            <c:strRef>
              <c:f>'[Safety Masterlist Safety Health and Wellbeing.xlsx]3.1. Risk AT'!$AC$100</c:f>
              <c:strCache>
                <c:ptCount val="1"/>
                <c:pt idx="0">
                  <c:v>Grade 2 - Verbal Abuse (Targeted but not sustained)</c:v>
                </c:pt>
              </c:strCache>
            </c:strRef>
          </c:tx>
          <c:spPr>
            <a:ln w="19050" cap="rnd">
              <a:solidFill>
                <a:srgbClr val="FF0000"/>
              </a:solidFill>
              <a:prstDash val="sysDash"/>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AT'!$AE$100:$AP$100</c:f>
              <c:numCache>
                <c:formatCode>General</c:formatCode>
                <c:ptCount val="12"/>
                <c:pt idx="0">
                  <c:v>1</c:v>
                </c:pt>
                <c:pt idx="1">
                  <c:v>1</c:v>
                </c:pt>
                <c:pt idx="2">
                  <c:v>0</c:v>
                </c:pt>
                <c:pt idx="3">
                  <c:v>1</c:v>
                </c:pt>
                <c:pt idx="4">
                  <c:v>0</c:v>
                </c:pt>
                <c:pt idx="5">
                  <c:v>6</c:v>
                </c:pt>
                <c:pt idx="6">
                  <c:v>5</c:v>
                </c:pt>
                <c:pt idx="7">
                  <c:v>1</c:v>
                </c:pt>
                <c:pt idx="8">
                  <c:v>5</c:v>
                </c:pt>
                <c:pt idx="9">
                  <c:v>4</c:v>
                </c:pt>
                <c:pt idx="10">
                  <c:v>1</c:v>
                </c:pt>
                <c:pt idx="11">
                  <c:v>0</c:v>
                </c:pt>
              </c:numCache>
            </c:numRef>
          </c:val>
          <c:smooth val="0"/>
          <c:extLst>
            <c:ext xmlns:c16="http://schemas.microsoft.com/office/drawing/2014/chart" uri="{C3380CC4-5D6E-409C-BE32-E72D297353CC}">
              <c16:uniqueId val="{00000001-3856-4088-9867-E85B296F5087}"/>
            </c:ext>
          </c:extLst>
        </c:ser>
        <c:ser>
          <c:idx val="2"/>
          <c:order val="2"/>
          <c:tx>
            <c:strRef>
              <c:f>'[Safety Masterlist Safety Health and Wellbeing.xlsx]3.1. Risk AT'!$AC$101</c:f>
              <c:strCache>
                <c:ptCount val="1"/>
                <c:pt idx="0">
                  <c:v>Grade 3 - Verbal Abuse (Sustained)</c:v>
                </c:pt>
              </c:strCache>
            </c:strRef>
          </c:tx>
          <c:spPr>
            <a:ln w="19050" cap="rnd">
              <a:solidFill>
                <a:srgbClr val="92D050"/>
              </a:solidFill>
              <a:prstDash val="lgDashDotDot"/>
              <a:round/>
            </a:ln>
            <a:effectLst/>
          </c:spPr>
          <c:marker>
            <c:symbol val="none"/>
          </c:marker>
          <c:dPt>
            <c:idx val="7"/>
            <c:marker>
              <c:symbol val="none"/>
            </c:marker>
            <c:bubble3D val="0"/>
            <c:spPr>
              <a:ln w="19050" cap="rnd">
                <a:solidFill>
                  <a:srgbClr val="92D050"/>
                </a:solidFill>
                <a:prstDash val="solid"/>
                <a:round/>
              </a:ln>
              <a:effectLst/>
            </c:spPr>
            <c:extLst>
              <c:ext xmlns:c16="http://schemas.microsoft.com/office/drawing/2014/chart" uri="{C3380CC4-5D6E-409C-BE32-E72D297353CC}">
                <c16:uniqueId val="{00000003-3856-4088-9867-E85B296F5087}"/>
              </c:ext>
            </c:extLst>
          </c:dPt>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AT'!$AE$101:$AP$101</c:f>
              <c:numCache>
                <c:formatCode>General</c:formatCode>
                <c:ptCount val="12"/>
                <c:pt idx="0">
                  <c:v>1</c:v>
                </c:pt>
                <c:pt idx="1">
                  <c:v>3</c:v>
                </c:pt>
                <c:pt idx="2">
                  <c:v>4</c:v>
                </c:pt>
                <c:pt idx="3">
                  <c:v>1</c:v>
                </c:pt>
                <c:pt idx="4">
                  <c:v>2</c:v>
                </c:pt>
                <c:pt idx="5">
                  <c:v>2</c:v>
                </c:pt>
                <c:pt idx="6">
                  <c:v>5</c:v>
                </c:pt>
                <c:pt idx="7">
                  <c:v>1</c:v>
                </c:pt>
                <c:pt idx="8">
                  <c:v>4</c:v>
                </c:pt>
                <c:pt idx="9">
                  <c:v>3</c:v>
                </c:pt>
                <c:pt idx="10">
                  <c:v>0</c:v>
                </c:pt>
                <c:pt idx="11">
                  <c:v>1</c:v>
                </c:pt>
              </c:numCache>
            </c:numRef>
          </c:val>
          <c:smooth val="0"/>
          <c:extLst>
            <c:ext xmlns:c16="http://schemas.microsoft.com/office/drawing/2014/chart" uri="{C3380CC4-5D6E-409C-BE32-E72D297353CC}">
              <c16:uniqueId val="{00000004-3856-4088-9867-E85B296F5087}"/>
            </c:ext>
          </c:extLst>
        </c:ser>
        <c:ser>
          <c:idx val="3"/>
          <c:order val="3"/>
          <c:tx>
            <c:strRef>
              <c:f>'[Safety Masterlist Safety Health and Wellbeing.xlsx]3.1. Risk AT'!$AC$102</c:f>
              <c:strCache>
                <c:ptCount val="1"/>
                <c:pt idx="0">
                  <c:v>Grade 4 - Intimidation and Threats (Threatening Behavior)</c:v>
                </c:pt>
              </c:strCache>
            </c:strRef>
          </c:tx>
          <c:spPr>
            <a:ln w="19050" cap="rnd">
              <a:solidFill>
                <a:srgbClr val="FF9933"/>
              </a:solidFill>
              <a:prstDash val="lgDashDot"/>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AT'!$AE$102:$AP$102</c:f>
              <c:numCache>
                <c:formatCode>General</c:formatCode>
                <c:ptCount val="12"/>
                <c:pt idx="0">
                  <c:v>4</c:v>
                </c:pt>
                <c:pt idx="1">
                  <c:v>8</c:v>
                </c:pt>
                <c:pt idx="2">
                  <c:v>3</c:v>
                </c:pt>
                <c:pt idx="3">
                  <c:v>3</c:v>
                </c:pt>
                <c:pt idx="4">
                  <c:v>7</c:v>
                </c:pt>
                <c:pt idx="5">
                  <c:v>5</c:v>
                </c:pt>
                <c:pt idx="6">
                  <c:v>3</c:v>
                </c:pt>
                <c:pt idx="7">
                  <c:v>5</c:v>
                </c:pt>
                <c:pt idx="8">
                  <c:v>7</c:v>
                </c:pt>
                <c:pt idx="9">
                  <c:v>9</c:v>
                </c:pt>
                <c:pt idx="10">
                  <c:v>9</c:v>
                </c:pt>
                <c:pt idx="11">
                  <c:v>6</c:v>
                </c:pt>
              </c:numCache>
            </c:numRef>
          </c:val>
          <c:smooth val="0"/>
          <c:extLst>
            <c:ext xmlns:c16="http://schemas.microsoft.com/office/drawing/2014/chart" uri="{C3380CC4-5D6E-409C-BE32-E72D297353CC}">
              <c16:uniqueId val="{00000005-3856-4088-9867-E85B296F5087}"/>
            </c:ext>
          </c:extLst>
        </c:ser>
        <c:ser>
          <c:idx val="4"/>
          <c:order val="4"/>
          <c:tx>
            <c:strRef>
              <c:f>'[Safety Masterlist Safety Health and Wellbeing.xlsx]3.1. Risk AT'!$AC$103</c:f>
              <c:strCache>
                <c:ptCount val="1"/>
                <c:pt idx="0">
                  <c:v>Grade 5 - Intimidation and Threats (Verbally threaten to harm or kill)</c:v>
                </c:pt>
              </c:strCache>
            </c:strRef>
          </c:tx>
          <c:spPr>
            <a:ln w="19050" cap="rnd">
              <a:solidFill>
                <a:schemeClr val="accent5"/>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AT'!$AE$103:$AP$103</c:f>
              <c:numCache>
                <c:formatCode>General</c:formatCode>
                <c:ptCount val="12"/>
                <c:pt idx="0">
                  <c:v>3</c:v>
                </c:pt>
                <c:pt idx="1">
                  <c:v>6</c:v>
                </c:pt>
                <c:pt idx="2">
                  <c:v>2</c:v>
                </c:pt>
                <c:pt idx="3">
                  <c:v>0</c:v>
                </c:pt>
                <c:pt idx="4">
                  <c:v>2</c:v>
                </c:pt>
                <c:pt idx="5">
                  <c:v>3</c:v>
                </c:pt>
                <c:pt idx="6">
                  <c:v>3</c:v>
                </c:pt>
                <c:pt idx="7">
                  <c:v>3</c:v>
                </c:pt>
                <c:pt idx="8">
                  <c:v>4</c:v>
                </c:pt>
                <c:pt idx="9">
                  <c:v>5</c:v>
                </c:pt>
                <c:pt idx="10">
                  <c:v>0</c:v>
                </c:pt>
                <c:pt idx="11">
                  <c:v>1</c:v>
                </c:pt>
              </c:numCache>
            </c:numRef>
          </c:val>
          <c:smooth val="0"/>
          <c:extLst>
            <c:ext xmlns:c16="http://schemas.microsoft.com/office/drawing/2014/chart" uri="{C3380CC4-5D6E-409C-BE32-E72D297353CC}">
              <c16:uniqueId val="{00000006-3856-4088-9867-E85B296F5087}"/>
            </c:ext>
          </c:extLst>
        </c:ser>
        <c:ser>
          <c:idx val="5"/>
          <c:order val="5"/>
          <c:tx>
            <c:strRef>
              <c:f>'[Safety Masterlist Safety Health and Wellbeing.xlsx]3.1. Risk AT'!$AC$104</c:f>
              <c:strCache>
                <c:ptCount val="1"/>
                <c:pt idx="0">
                  <c:v>Grade 6 - Intimidation and Threats (Non-verbal/verbal threat with weapon on display)</c:v>
                </c:pt>
              </c:strCache>
            </c:strRef>
          </c:tx>
          <c:spPr>
            <a:ln w="19050" cap="rnd">
              <a:solidFill>
                <a:srgbClr val="FE7D7A"/>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AT'!$AE$104:$AP$104</c:f>
              <c:numCache>
                <c:formatCode>General</c:formatCode>
                <c:ptCount val="12"/>
                <c:pt idx="0">
                  <c:v>0</c:v>
                </c:pt>
                <c:pt idx="1">
                  <c:v>0</c:v>
                </c:pt>
                <c:pt idx="2">
                  <c:v>0</c:v>
                </c:pt>
                <c:pt idx="3">
                  <c:v>0</c:v>
                </c:pt>
                <c:pt idx="4">
                  <c:v>1</c:v>
                </c:pt>
                <c:pt idx="5">
                  <c:v>0</c:v>
                </c:pt>
                <c:pt idx="6">
                  <c:v>0</c:v>
                </c:pt>
                <c:pt idx="7">
                  <c:v>2</c:v>
                </c:pt>
                <c:pt idx="8">
                  <c:v>0</c:v>
                </c:pt>
                <c:pt idx="9">
                  <c:v>0</c:v>
                </c:pt>
                <c:pt idx="10">
                  <c:v>0</c:v>
                </c:pt>
                <c:pt idx="11">
                  <c:v>1</c:v>
                </c:pt>
              </c:numCache>
            </c:numRef>
          </c:val>
          <c:smooth val="0"/>
          <c:extLst>
            <c:ext xmlns:c16="http://schemas.microsoft.com/office/drawing/2014/chart" uri="{C3380CC4-5D6E-409C-BE32-E72D297353CC}">
              <c16:uniqueId val="{00000007-3856-4088-9867-E85B296F5087}"/>
            </c:ext>
          </c:extLst>
        </c:ser>
        <c:ser>
          <c:idx val="6"/>
          <c:order val="6"/>
          <c:tx>
            <c:strRef>
              <c:f>'[Safety Masterlist Safety Health and Wellbeing.xlsx]3.1. Risk AT'!$AC$105</c:f>
              <c:strCache>
                <c:ptCount val="1"/>
                <c:pt idx="0">
                  <c:v>Grade 7 - Assult (Physical contact/touch/object thrown/push/shove/minor assult)</c:v>
                </c:pt>
              </c:strCache>
            </c:strRef>
          </c:tx>
          <c:spPr>
            <a:ln w="19050" cap="rnd">
              <a:solidFill>
                <a:srgbClr val="118DFF"/>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AT'!$AE$105:$AP$105</c:f>
              <c:numCache>
                <c:formatCode>General</c:formatCode>
                <c:ptCount val="12"/>
                <c:pt idx="0">
                  <c:v>1</c:v>
                </c:pt>
                <c:pt idx="1">
                  <c:v>0</c:v>
                </c:pt>
                <c:pt idx="2">
                  <c:v>2</c:v>
                </c:pt>
                <c:pt idx="3">
                  <c:v>0</c:v>
                </c:pt>
                <c:pt idx="4">
                  <c:v>2</c:v>
                </c:pt>
                <c:pt idx="5">
                  <c:v>2</c:v>
                </c:pt>
                <c:pt idx="6">
                  <c:v>1</c:v>
                </c:pt>
                <c:pt idx="7">
                  <c:v>2</c:v>
                </c:pt>
                <c:pt idx="8">
                  <c:v>4</c:v>
                </c:pt>
                <c:pt idx="9">
                  <c:v>2</c:v>
                </c:pt>
                <c:pt idx="10">
                  <c:v>6</c:v>
                </c:pt>
                <c:pt idx="11">
                  <c:v>1</c:v>
                </c:pt>
              </c:numCache>
            </c:numRef>
          </c:val>
          <c:smooth val="0"/>
          <c:extLst>
            <c:ext xmlns:c16="http://schemas.microsoft.com/office/drawing/2014/chart" uri="{C3380CC4-5D6E-409C-BE32-E72D297353CC}">
              <c16:uniqueId val="{00000008-3856-4088-9867-E85B296F5087}"/>
            </c:ext>
          </c:extLst>
        </c:ser>
        <c:ser>
          <c:idx val="7"/>
          <c:order val="7"/>
          <c:tx>
            <c:strRef>
              <c:f>'[Safety Masterlist Safety Health and Wellbeing.xlsx]3.1. Risk AT'!$AC$106</c:f>
              <c:strCache>
                <c:ptCount val="1"/>
                <c:pt idx="0">
                  <c:v>Grade 8 - Assult (Actively hit) / Serious Assult (Sustained)</c:v>
                </c:pt>
              </c:strCache>
            </c:strRef>
          </c:tx>
          <c:spPr>
            <a:ln w="19050" cap="rnd">
              <a:solidFill>
                <a:schemeClr val="accent2">
                  <a:lumMod val="50000"/>
                </a:schemeClr>
              </a:solidFill>
              <a:prstDash val="sysDot"/>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AT'!$AE$106:$AP$106</c:f>
              <c:numCache>
                <c:formatCode>General</c:formatCode>
                <c:ptCount val="12"/>
                <c:pt idx="0">
                  <c:v>0</c:v>
                </c:pt>
                <c:pt idx="1">
                  <c:v>0</c:v>
                </c:pt>
                <c:pt idx="2">
                  <c:v>0</c:v>
                </c:pt>
                <c:pt idx="3">
                  <c:v>0</c:v>
                </c:pt>
                <c:pt idx="4">
                  <c:v>0</c:v>
                </c:pt>
                <c:pt idx="5">
                  <c:v>0</c:v>
                </c:pt>
                <c:pt idx="6">
                  <c:v>0</c:v>
                </c:pt>
                <c:pt idx="7">
                  <c:v>0</c:v>
                </c:pt>
                <c:pt idx="8">
                  <c:v>0</c:v>
                </c:pt>
                <c:pt idx="9">
                  <c:v>1</c:v>
                </c:pt>
                <c:pt idx="10">
                  <c:v>0</c:v>
                </c:pt>
                <c:pt idx="11">
                  <c:v>0</c:v>
                </c:pt>
              </c:numCache>
            </c:numRef>
          </c:val>
          <c:smooth val="0"/>
          <c:extLst>
            <c:ext xmlns:c16="http://schemas.microsoft.com/office/drawing/2014/chart" uri="{C3380CC4-5D6E-409C-BE32-E72D297353CC}">
              <c16:uniqueId val="{00000009-3856-4088-9867-E85B296F5087}"/>
            </c:ext>
          </c:extLst>
        </c:ser>
        <c:ser>
          <c:idx val="8"/>
          <c:order val="8"/>
          <c:tx>
            <c:strRef>
              <c:f>'[Safety Masterlist Safety Health and Wellbeing.xlsx]3.1. Risk AT'!$AC$107</c:f>
              <c:strCache>
                <c:ptCount val="1"/>
                <c:pt idx="0">
                  <c:v>Injury/illness</c:v>
                </c:pt>
              </c:strCache>
            </c:strRef>
          </c:tx>
          <c:spPr>
            <a:ln w="19050" cap="rnd">
              <a:solidFill>
                <a:srgbClr val="00B050"/>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AT'!$AE$107:$AP$107</c:f>
              <c:numCache>
                <c:formatCode>General</c:formatCode>
                <c:ptCount val="12"/>
                <c:pt idx="0">
                  <c:v>0</c:v>
                </c:pt>
                <c:pt idx="1">
                  <c:v>0</c:v>
                </c:pt>
                <c:pt idx="2">
                  <c:v>1</c:v>
                </c:pt>
                <c:pt idx="3">
                  <c:v>4</c:v>
                </c:pt>
                <c:pt idx="4">
                  <c:v>0</c:v>
                </c:pt>
                <c:pt idx="5">
                  <c:v>1</c:v>
                </c:pt>
                <c:pt idx="6">
                  <c:v>2</c:v>
                </c:pt>
                <c:pt idx="7">
                  <c:v>3</c:v>
                </c:pt>
                <c:pt idx="8">
                  <c:v>4</c:v>
                </c:pt>
                <c:pt idx="9">
                  <c:v>2</c:v>
                </c:pt>
                <c:pt idx="10">
                  <c:v>7</c:v>
                </c:pt>
                <c:pt idx="11">
                  <c:v>1</c:v>
                </c:pt>
              </c:numCache>
            </c:numRef>
          </c:val>
          <c:smooth val="0"/>
          <c:extLst>
            <c:ext xmlns:c16="http://schemas.microsoft.com/office/drawing/2014/chart" uri="{C3380CC4-5D6E-409C-BE32-E72D297353CC}">
              <c16:uniqueId val="{0000000A-3856-4088-9867-E85B296F5087}"/>
            </c:ext>
          </c:extLst>
        </c:ser>
        <c:ser>
          <c:idx val="9"/>
          <c:order val="9"/>
          <c:tx>
            <c:strRef>
              <c:f>'[Safety Masterlist Safety Health and Wellbeing.xlsx]3.1. Risk AT'!$AC$108</c:f>
              <c:strCache>
                <c:ptCount val="1"/>
                <c:pt idx="0">
                  <c:v>Near miss</c:v>
                </c:pt>
              </c:strCache>
            </c:strRef>
          </c:tx>
          <c:spPr>
            <a:ln w="19050" cap="rnd">
              <a:solidFill>
                <a:srgbClr val="996633"/>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AT'!$AE$108:$AP$108</c:f>
              <c:numCache>
                <c:formatCode>General</c:formatCode>
                <c:ptCount val="12"/>
                <c:pt idx="0">
                  <c:v>1</c:v>
                </c:pt>
                <c:pt idx="1">
                  <c:v>5</c:v>
                </c:pt>
                <c:pt idx="2">
                  <c:v>1</c:v>
                </c:pt>
                <c:pt idx="3">
                  <c:v>3</c:v>
                </c:pt>
                <c:pt idx="4">
                  <c:v>1</c:v>
                </c:pt>
                <c:pt idx="5">
                  <c:v>0</c:v>
                </c:pt>
                <c:pt idx="6">
                  <c:v>1</c:v>
                </c:pt>
                <c:pt idx="7">
                  <c:v>1</c:v>
                </c:pt>
                <c:pt idx="8">
                  <c:v>2</c:v>
                </c:pt>
                <c:pt idx="9">
                  <c:v>3</c:v>
                </c:pt>
                <c:pt idx="10">
                  <c:v>2</c:v>
                </c:pt>
                <c:pt idx="11">
                  <c:v>2</c:v>
                </c:pt>
              </c:numCache>
            </c:numRef>
          </c:val>
          <c:smooth val="0"/>
          <c:extLst>
            <c:ext xmlns:c16="http://schemas.microsoft.com/office/drawing/2014/chart" uri="{C3380CC4-5D6E-409C-BE32-E72D297353CC}">
              <c16:uniqueId val="{0000000B-3856-4088-9867-E85B296F5087}"/>
            </c:ext>
          </c:extLst>
        </c:ser>
        <c:ser>
          <c:idx val="10"/>
          <c:order val="10"/>
          <c:tx>
            <c:strRef>
              <c:f>'[Safety Masterlist Safety Health and Wellbeing.xlsx]3.1. Risk AT'!$AC$109</c:f>
              <c:strCache>
                <c:ptCount val="1"/>
                <c:pt idx="0">
                  <c:v>Psychological: Threats and aggression</c:v>
                </c:pt>
              </c:strCache>
            </c:strRef>
          </c:tx>
          <c:spPr>
            <a:ln w="19050" cap="rnd">
              <a:solidFill>
                <a:schemeClr val="bg1">
                  <a:lumMod val="75000"/>
                </a:schemeClr>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AT'!$AE$109:$AP$109</c:f>
              <c:numCache>
                <c:formatCode>General</c:formatCode>
                <c:ptCount val="12"/>
                <c:pt idx="0">
                  <c:v>0</c:v>
                </c:pt>
                <c:pt idx="1">
                  <c:v>0</c:v>
                </c:pt>
                <c:pt idx="2">
                  <c:v>10</c:v>
                </c:pt>
                <c:pt idx="3">
                  <c:v>4</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C-3856-4088-9867-E85B296F5087}"/>
            </c:ext>
          </c:extLst>
        </c:ser>
        <c:ser>
          <c:idx val="11"/>
          <c:order val="11"/>
          <c:tx>
            <c:strRef>
              <c:f>'[Safety Masterlist Safety Health and Wellbeing.xlsx]3.1. Risk AT'!$AC$110</c:f>
              <c:strCache>
                <c:ptCount val="1"/>
                <c:pt idx="0">
                  <c:v>Property damage</c:v>
                </c:pt>
              </c:strCache>
            </c:strRef>
          </c:tx>
          <c:spPr>
            <a:ln w="19050" cap="rnd">
              <a:solidFill>
                <a:srgbClr val="7030A0"/>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AT'!$AE$110:$AP$110</c:f>
              <c:numCache>
                <c:formatCode>General</c:formatCode>
                <c:ptCount val="12"/>
                <c:pt idx="0">
                  <c:v>1</c:v>
                </c:pt>
                <c:pt idx="1">
                  <c:v>0</c:v>
                </c:pt>
                <c:pt idx="2">
                  <c:v>1</c:v>
                </c:pt>
                <c:pt idx="3">
                  <c:v>0</c:v>
                </c:pt>
                <c:pt idx="4">
                  <c:v>2</c:v>
                </c:pt>
                <c:pt idx="5">
                  <c:v>2</c:v>
                </c:pt>
                <c:pt idx="6">
                  <c:v>1</c:v>
                </c:pt>
                <c:pt idx="7">
                  <c:v>2</c:v>
                </c:pt>
                <c:pt idx="8">
                  <c:v>6</c:v>
                </c:pt>
                <c:pt idx="9">
                  <c:v>0</c:v>
                </c:pt>
                <c:pt idx="10">
                  <c:v>1</c:v>
                </c:pt>
                <c:pt idx="11">
                  <c:v>1</c:v>
                </c:pt>
              </c:numCache>
            </c:numRef>
          </c:val>
          <c:smooth val="0"/>
          <c:extLst>
            <c:ext xmlns:c16="http://schemas.microsoft.com/office/drawing/2014/chart" uri="{C3380CC4-5D6E-409C-BE32-E72D297353CC}">
              <c16:uniqueId val="{0000000D-3856-4088-9867-E85B296F5087}"/>
            </c:ext>
          </c:extLst>
        </c:ser>
        <c:ser>
          <c:idx val="12"/>
          <c:order val="12"/>
          <c:tx>
            <c:strRef>
              <c:f>'[Safety Masterlist Safety Health and Wellbeing.xlsx]3.1. Risk AT'!$AC$111</c:f>
              <c:strCache>
                <c:ptCount val="1"/>
                <c:pt idx="0">
                  <c:v>Injury/​illness</c:v>
                </c:pt>
              </c:strCache>
            </c:strRef>
          </c:tx>
          <c:spPr>
            <a:ln w="19050" cap="rnd">
              <a:solidFill>
                <a:schemeClr val="accent1">
                  <a:lumMod val="80000"/>
                  <a:lumOff val="20000"/>
                </a:schemeClr>
              </a:solidFill>
              <a:round/>
            </a:ln>
            <a:effectLst/>
          </c:spPr>
          <c:marker>
            <c:symbol val="none"/>
          </c:marker>
          <c:cat>
            <c:numRef>
              <c:f>'[Safety Masterlist Safety Health and Wellbeing.xlsx]3.1. Risk AT'!$AE$98:$AP$98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Wellbeing.xlsx]3.1. Risk AT'!$AE$111:$AP$111</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1</c:v>
                </c:pt>
              </c:numCache>
            </c:numRef>
          </c:val>
          <c:smooth val="0"/>
          <c:extLst>
            <c:ext xmlns:c16="http://schemas.microsoft.com/office/drawing/2014/chart" uri="{C3380CC4-5D6E-409C-BE32-E72D297353CC}">
              <c16:uniqueId val="{0000000E-3856-4088-9867-E85B296F5087}"/>
            </c:ext>
          </c:extLst>
        </c:ser>
        <c:dLbls>
          <c:showLegendKey val="0"/>
          <c:showVal val="0"/>
          <c:showCatName val="0"/>
          <c:showSerName val="0"/>
          <c:showPercent val="0"/>
          <c:showBubbleSize val="0"/>
        </c:dLbls>
        <c:smooth val="0"/>
        <c:axId val="796144720"/>
        <c:axId val="796155280"/>
      </c:lineChart>
      <c:dateAx>
        <c:axId val="796144720"/>
        <c:scaling>
          <c:orientation val="minMax"/>
        </c:scaling>
        <c:delete val="0"/>
        <c:axPos val="b"/>
        <c:numFmt formatCode="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crossAx val="796155280"/>
        <c:crosses val="autoZero"/>
        <c:auto val="1"/>
        <c:lblOffset val="100"/>
        <c:baseTimeUnit val="months"/>
      </c:dateAx>
      <c:valAx>
        <c:axId val="796155280"/>
        <c:scaling>
          <c:orientation val="minMax"/>
        </c:scaling>
        <c:delete val="1"/>
        <c:axPos val="l"/>
        <c:numFmt formatCode="General" sourceLinked="1"/>
        <c:majorTickMark val="none"/>
        <c:minorTickMark val="none"/>
        <c:tickLblPos val="nextTo"/>
        <c:crossAx val="796144720"/>
        <c:crosses val="autoZero"/>
        <c:crossBetween val="between"/>
      </c:valAx>
      <c:spPr>
        <a:noFill/>
        <a:ln>
          <a:noFill/>
        </a:ln>
        <a:effectLst/>
      </c:spPr>
    </c:plotArea>
    <c:legend>
      <c:legendPos val="b"/>
      <c:layout>
        <c:manualLayout>
          <c:xMode val="edge"/>
          <c:yMode val="edge"/>
          <c:x val="1.7953531241683288E-3"/>
          <c:y val="0.62888200877487554"/>
          <c:w val="0.99176976080285106"/>
          <c:h val="0.358908519055458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lang="en-NZ" sz="1400" b="1" i="0" u="none" strike="noStrike" kern="1200" spc="0" baseline="0">
                <a:solidFill>
                  <a:sysClr val="windowText" lastClr="000000"/>
                </a:solidFill>
              </a:rPr>
              <a:t>Figure 5. Outcome types for critical risks</a:t>
            </a:r>
          </a:p>
        </c:rich>
      </c:tx>
      <c:layout>
        <c:manualLayout>
          <c:xMode val="edge"/>
          <c:yMode val="edge"/>
          <c:x val="0.27808885022236907"/>
          <c:y val="2.8183860856057035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62318551463241367"/>
          <c:y val="8.4680380519969178E-2"/>
          <c:w val="0.33428839075836686"/>
          <c:h val="0.81012922196980219"/>
        </c:manualLayout>
      </c:layout>
      <c:barChart>
        <c:barDir val="bar"/>
        <c:grouping val="stacked"/>
        <c:varyColors val="0"/>
        <c:ser>
          <c:idx val="0"/>
          <c:order val="0"/>
          <c:tx>
            <c:strRef>
              <c:f>'[Safety Masterlist Safety Health and Wellbeing.xlsx]3.1. Risk AT'!$Q$58</c:f>
              <c:strCache>
                <c:ptCount val="1"/>
                <c:pt idx="0">
                  <c:v>Sep-Dec22</c:v>
                </c:pt>
              </c:strCache>
            </c:strRef>
          </c:tx>
          <c:spPr>
            <a:solidFill>
              <a:schemeClr val="bg1"/>
            </a:solidFill>
            <a:ln>
              <a:solidFill>
                <a:schemeClr val="bg1">
                  <a:lumMod val="50000"/>
                </a:schemeClr>
              </a:solidFill>
            </a:ln>
            <a:effectLst/>
          </c:spPr>
          <c:invertIfNegative val="0"/>
          <c:dPt>
            <c:idx val="9"/>
            <c:invertIfNegative val="0"/>
            <c:bubble3D val="0"/>
            <c:spPr>
              <a:solidFill>
                <a:schemeClr val="bg1"/>
              </a:solidFill>
              <a:ln>
                <a:solidFill>
                  <a:schemeClr val="bg1">
                    <a:lumMod val="50000"/>
                  </a:schemeClr>
                </a:solidFill>
              </a:ln>
              <a:effectLst/>
            </c:spPr>
            <c:extLst>
              <c:ext xmlns:c16="http://schemas.microsoft.com/office/drawing/2014/chart" uri="{C3380CC4-5D6E-409C-BE32-E72D297353CC}">
                <c16:uniqueId val="{00000001-AA27-4603-8E00-5695CC94081E}"/>
              </c:ext>
            </c:extLst>
          </c:dPt>
          <c:dLbls>
            <c:dLbl>
              <c:idx val="0"/>
              <c:delete val="1"/>
              <c:extLst>
                <c:ext xmlns:c15="http://schemas.microsoft.com/office/drawing/2012/chart" uri="{CE6537A1-D6FC-4f65-9D91-7224C49458BB}"/>
                <c:ext xmlns:c16="http://schemas.microsoft.com/office/drawing/2014/chart" uri="{C3380CC4-5D6E-409C-BE32-E72D297353CC}">
                  <c16:uniqueId val="{00000004-89E1-4964-8CA8-CEF0E23C40E4}"/>
                </c:ext>
              </c:extLst>
            </c:dLbl>
            <c:dLbl>
              <c:idx val="1"/>
              <c:delete val="1"/>
              <c:extLst>
                <c:ext xmlns:c15="http://schemas.microsoft.com/office/drawing/2012/chart" uri="{CE6537A1-D6FC-4f65-9D91-7224C49458BB}"/>
                <c:ext xmlns:c16="http://schemas.microsoft.com/office/drawing/2014/chart" uri="{C3380CC4-5D6E-409C-BE32-E72D297353CC}">
                  <c16:uniqueId val="{00000005-89E1-4964-8CA8-CEF0E23C4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Masterlist Safety Health and Wellbeing.xlsx]3.1. Risk AT'!$P$59:$P$71</c:f>
              <c:strCache>
                <c:ptCount val="13"/>
                <c:pt idx="0">
                  <c:v>Grade 8 - Assult (Actively hit) / Serious Assult (Sustained)</c:v>
                </c:pt>
                <c:pt idx="1">
                  <c:v>Injury/​illness</c:v>
                </c:pt>
                <c:pt idx="2">
                  <c:v>Grade 6 - Intimidation and Threats (Non-verbal/verbal threat with weapon on display)</c:v>
                </c:pt>
                <c:pt idx="3">
                  <c:v>Psychological: Threats and aggression</c:v>
                </c:pt>
                <c:pt idx="4">
                  <c:v>Property damage</c:v>
                </c:pt>
                <c:pt idx="5">
                  <c:v>Near miss</c:v>
                </c:pt>
                <c:pt idx="6">
                  <c:v>Grade 7 - Assult (Physical contact/touch/object thrown/push/shove/minor assult)</c:v>
                </c:pt>
                <c:pt idx="7">
                  <c:v>Grade 2 - Verbal Abuse (Targeted but not sustained)</c:v>
                </c:pt>
                <c:pt idx="8">
                  <c:v>Injury/illness</c:v>
                </c:pt>
                <c:pt idx="9">
                  <c:v>Grade 3 - Verbal Abuse (Sustained)</c:v>
                </c:pt>
                <c:pt idx="10">
                  <c:v>Grade 5 - Intimidation and Threats (Verbally threaten to harm or kill)</c:v>
                </c:pt>
                <c:pt idx="11">
                  <c:v>Grade 1 - Verbal Abuse (Direct/Indirect Frustration Venting)</c:v>
                </c:pt>
                <c:pt idx="12">
                  <c:v>Grade 4 - Intimidation and Threats (Threatening Behavior)</c:v>
                </c:pt>
              </c:strCache>
            </c:strRef>
          </c:cat>
          <c:val>
            <c:numRef>
              <c:f>'[Safety Masterlist Safety Health and Wellbeing.xlsx]3.1. Risk AT'!$Q$59:$Q$71</c:f>
              <c:numCache>
                <c:formatCode>General</c:formatCode>
                <c:ptCount val="13"/>
                <c:pt idx="0">
                  <c:v>0</c:v>
                </c:pt>
                <c:pt idx="1">
                  <c:v>0</c:v>
                </c:pt>
                <c:pt idx="2">
                  <c:v>0</c:v>
                </c:pt>
                <c:pt idx="3">
                  <c:v>14</c:v>
                </c:pt>
                <c:pt idx="4">
                  <c:v>2</c:v>
                </c:pt>
                <c:pt idx="5">
                  <c:v>10</c:v>
                </c:pt>
                <c:pt idx="6">
                  <c:v>3</c:v>
                </c:pt>
                <c:pt idx="7">
                  <c:v>3</c:v>
                </c:pt>
                <c:pt idx="8">
                  <c:v>5</c:v>
                </c:pt>
                <c:pt idx="9">
                  <c:v>9</c:v>
                </c:pt>
                <c:pt idx="10">
                  <c:v>11</c:v>
                </c:pt>
                <c:pt idx="11">
                  <c:v>14</c:v>
                </c:pt>
                <c:pt idx="12">
                  <c:v>18</c:v>
                </c:pt>
              </c:numCache>
            </c:numRef>
          </c:val>
          <c:extLst>
            <c:ext xmlns:c16="http://schemas.microsoft.com/office/drawing/2014/chart" uri="{C3380CC4-5D6E-409C-BE32-E72D297353CC}">
              <c16:uniqueId val="{00000002-AA27-4603-8E00-5695CC94081E}"/>
            </c:ext>
          </c:extLst>
        </c:ser>
        <c:ser>
          <c:idx val="1"/>
          <c:order val="1"/>
          <c:tx>
            <c:strRef>
              <c:f>'[Safety Masterlist Safety Health and Wellbeing.xlsx]3.1. Risk AT'!$R$58</c:f>
              <c:strCache>
                <c:ptCount val="1"/>
                <c:pt idx="0">
                  <c:v>Jan-Aug23</c:v>
                </c:pt>
              </c:strCache>
            </c:strRef>
          </c:tx>
          <c:spPr>
            <a:solidFill>
              <a:schemeClr val="tx2"/>
            </a:solidFill>
            <a:ln>
              <a:solidFill>
                <a:schemeClr val="bg1">
                  <a:lumMod val="50000"/>
                </a:schemeClr>
              </a:solidFill>
            </a:ln>
            <a:effectLst/>
          </c:spPr>
          <c:invertIfNegative val="0"/>
          <c:dLbls>
            <c:dLbl>
              <c:idx val="0"/>
              <c:layout>
                <c:manualLayout>
                  <c:x val="6.6862075909515078E-3"/>
                  <c:y val="0"/>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E1-4964-8CA8-CEF0E23C40E4}"/>
                </c:ext>
              </c:extLst>
            </c:dLbl>
            <c:dLbl>
              <c:idx val="1"/>
              <c:layout>
                <c:manualLayout>
                  <c:x val="8.3577594886893852E-3"/>
                  <c:y val="-2.8183860856057035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E1-4964-8CA8-CEF0E23C40E4}"/>
                </c:ext>
              </c:extLst>
            </c:dLbl>
            <c:dLbl>
              <c:idx val="6"/>
              <c:delete val="1"/>
              <c:extLst>
                <c:ext xmlns:c15="http://schemas.microsoft.com/office/drawing/2012/chart" uri="{CE6537A1-D6FC-4f65-9D91-7224C49458BB}"/>
                <c:ext xmlns:c16="http://schemas.microsoft.com/office/drawing/2014/chart" uri="{C3380CC4-5D6E-409C-BE32-E72D297353CC}">
                  <c16:uniqueId val="{00000003-AA27-4603-8E00-5695CC94081E}"/>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27-4603-8E00-5695CC94081E}"/>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27-4603-8E00-5695CC94081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Masterlist Safety Health and Wellbeing.xlsx]3.1. Risk AT'!$P$59:$P$71</c:f>
              <c:strCache>
                <c:ptCount val="13"/>
                <c:pt idx="0">
                  <c:v>Grade 8 - Assult (Actively hit) / Serious Assult (Sustained)</c:v>
                </c:pt>
                <c:pt idx="1">
                  <c:v>Injury/​illness</c:v>
                </c:pt>
                <c:pt idx="2">
                  <c:v>Grade 6 - Intimidation and Threats (Non-verbal/verbal threat with weapon on display)</c:v>
                </c:pt>
                <c:pt idx="3">
                  <c:v>Psychological: Threats and aggression</c:v>
                </c:pt>
                <c:pt idx="4">
                  <c:v>Property damage</c:v>
                </c:pt>
                <c:pt idx="5">
                  <c:v>Near miss</c:v>
                </c:pt>
                <c:pt idx="6">
                  <c:v>Grade 7 - Assult (Physical contact/touch/object thrown/push/shove/minor assult)</c:v>
                </c:pt>
                <c:pt idx="7">
                  <c:v>Grade 2 - Verbal Abuse (Targeted but not sustained)</c:v>
                </c:pt>
                <c:pt idx="8">
                  <c:v>Injury/illness</c:v>
                </c:pt>
                <c:pt idx="9">
                  <c:v>Grade 3 - Verbal Abuse (Sustained)</c:v>
                </c:pt>
                <c:pt idx="10">
                  <c:v>Grade 5 - Intimidation and Threats (Verbally threaten to harm or kill)</c:v>
                </c:pt>
                <c:pt idx="11">
                  <c:v>Grade 1 - Verbal Abuse (Direct/Indirect Frustration Venting)</c:v>
                </c:pt>
                <c:pt idx="12">
                  <c:v>Grade 4 - Intimidation and Threats (Threatening Behavior)</c:v>
                </c:pt>
              </c:strCache>
            </c:strRef>
          </c:cat>
          <c:val>
            <c:numRef>
              <c:f>'[Safety Masterlist Safety Health and Wellbeing.xlsx]3.1. Risk AT'!$R$59:$R$71</c:f>
              <c:numCache>
                <c:formatCode>General</c:formatCode>
                <c:ptCount val="13"/>
                <c:pt idx="0">
                  <c:v>1</c:v>
                </c:pt>
                <c:pt idx="1">
                  <c:v>1</c:v>
                </c:pt>
                <c:pt idx="2">
                  <c:v>4</c:v>
                </c:pt>
                <c:pt idx="3">
                  <c:v>0</c:v>
                </c:pt>
                <c:pt idx="4">
                  <c:v>16</c:v>
                </c:pt>
                <c:pt idx="5">
                  <c:v>12</c:v>
                </c:pt>
                <c:pt idx="6">
                  <c:v>20</c:v>
                </c:pt>
                <c:pt idx="7">
                  <c:v>22</c:v>
                </c:pt>
                <c:pt idx="8">
                  <c:v>20</c:v>
                </c:pt>
                <c:pt idx="9">
                  <c:v>18</c:v>
                </c:pt>
                <c:pt idx="10">
                  <c:v>21</c:v>
                </c:pt>
                <c:pt idx="11">
                  <c:v>49</c:v>
                </c:pt>
                <c:pt idx="12">
                  <c:v>51</c:v>
                </c:pt>
              </c:numCache>
            </c:numRef>
          </c:val>
          <c:extLst>
            <c:ext xmlns:c16="http://schemas.microsoft.com/office/drawing/2014/chart" uri="{C3380CC4-5D6E-409C-BE32-E72D297353CC}">
              <c16:uniqueId val="{00000006-AA27-4603-8E00-5695CC94081E}"/>
            </c:ext>
          </c:extLst>
        </c:ser>
        <c:dLbls>
          <c:dLblPos val="ctr"/>
          <c:showLegendKey val="0"/>
          <c:showVal val="1"/>
          <c:showCatName val="0"/>
          <c:showSerName val="0"/>
          <c:showPercent val="0"/>
          <c:showBubbleSize val="0"/>
        </c:dLbls>
        <c:gapWidth val="23"/>
        <c:overlap val="100"/>
        <c:axId val="569779135"/>
        <c:axId val="331505280"/>
      </c:barChart>
      <c:catAx>
        <c:axId val="569779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31505280"/>
        <c:crosses val="autoZero"/>
        <c:auto val="1"/>
        <c:lblAlgn val="ctr"/>
        <c:lblOffset val="100"/>
        <c:noMultiLvlLbl val="0"/>
      </c:catAx>
      <c:valAx>
        <c:axId val="331505280"/>
        <c:scaling>
          <c:orientation val="minMax"/>
        </c:scaling>
        <c:delete val="1"/>
        <c:axPos val="b"/>
        <c:numFmt formatCode="General" sourceLinked="1"/>
        <c:majorTickMark val="none"/>
        <c:minorTickMark val="none"/>
        <c:tickLblPos val="nextTo"/>
        <c:crossAx val="569779135"/>
        <c:crosses val="autoZero"/>
        <c:crossBetween val="between"/>
      </c:valAx>
      <c:spPr>
        <a:noFill/>
        <a:ln>
          <a:noFill/>
        </a:ln>
        <a:effectLst/>
      </c:spPr>
    </c:plotArea>
    <c:legend>
      <c:legendPos val="b"/>
      <c:layout>
        <c:manualLayout>
          <c:xMode val="edge"/>
          <c:yMode val="edge"/>
          <c:x val="0.78399903655433922"/>
          <c:y val="0.74623185109156975"/>
          <c:w val="0.14078112804745627"/>
          <c:h val="8.1505737624980826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GB" b="1"/>
              <a:t>Figure 1. Number of notifiable events to the NZ Regulator</a:t>
            </a:r>
            <a:endParaRPr lang="en-NZ" b="1"/>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4.5957824639289678E-2"/>
          <c:y val="0.20050129130100955"/>
          <c:w val="0.92972061543818418"/>
          <c:h val="0.54831064831559773"/>
        </c:manualLayout>
      </c:layout>
      <c:areaChart>
        <c:grouping val="standard"/>
        <c:varyColors val="0"/>
        <c:ser>
          <c:idx val="0"/>
          <c:order val="0"/>
          <c:tx>
            <c:strRef>
              <c:f>'[Safety Masterlist Safety Health and Wellbeing.xlsx]4. Operations PT'!$O$12</c:f>
              <c:strCache>
                <c:ptCount val="1"/>
                <c:pt idx="0">
                  <c:v>Notifiable events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 Operations PT'!$N$14:$N$25</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 Operations PT'!$O$14:$O$25</c:f>
              <c:numCache>
                <c:formatCode>General</c:formatCode>
                <c:ptCount val="12"/>
                <c:pt idx="0">
                  <c:v>1</c:v>
                </c:pt>
                <c:pt idx="1">
                  <c:v>2</c:v>
                </c:pt>
                <c:pt idx="2">
                  <c:v>1</c:v>
                </c:pt>
                <c:pt idx="3">
                  <c:v>0</c:v>
                </c:pt>
                <c:pt idx="4">
                  <c:v>3</c:v>
                </c:pt>
                <c:pt idx="5">
                  <c:v>3</c:v>
                </c:pt>
                <c:pt idx="6">
                  <c:v>2</c:v>
                </c:pt>
                <c:pt idx="7">
                  <c:v>1</c:v>
                </c:pt>
                <c:pt idx="8">
                  <c:v>1</c:v>
                </c:pt>
                <c:pt idx="9">
                  <c:v>1</c:v>
                </c:pt>
                <c:pt idx="10">
                  <c:v>0</c:v>
                </c:pt>
                <c:pt idx="11">
                  <c:v>0</c:v>
                </c:pt>
              </c:numCache>
            </c:numRef>
          </c:val>
          <c:extLst>
            <c:ext xmlns:c16="http://schemas.microsoft.com/office/drawing/2014/chart" uri="{C3380CC4-5D6E-409C-BE32-E72D297353CC}">
              <c16:uniqueId val="{00000000-17AC-428F-A181-00E840C017EB}"/>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axId val="594801327"/>
        <c:axId val="594883695"/>
      </c:areaChart>
      <c:dateAx>
        <c:axId val="594801327"/>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594883695"/>
        <c:crosses val="autoZero"/>
        <c:auto val="1"/>
        <c:lblOffset val="100"/>
        <c:baseTimeUnit val="months"/>
      </c:dateAx>
      <c:valAx>
        <c:axId val="594883695"/>
        <c:scaling>
          <c:orientation val="minMax"/>
        </c:scaling>
        <c:delete val="1"/>
        <c:axPos val="l"/>
        <c:numFmt formatCode="General" sourceLinked="1"/>
        <c:majorTickMark val="none"/>
        <c:minorTickMark val="none"/>
        <c:tickLblPos val="nextTo"/>
        <c:crossAx val="5948013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NZ" b="1"/>
              <a:t>Figure 2. High potentials events (including near misses)</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en-US"/>
        </a:p>
      </c:txPr>
    </c:title>
    <c:autoTitleDeleted val="0"/>
    <c:plotArea>
      <c:layout/>
      <c:areaChart>
        <c:grouping val="standard"/>
        <c:varyColors val="0"/>
        <c:ser>
          <c:idx val="0"/>
          <c:order val="0"/>
          <c:tx>
            <c:strRef>
              <c:f>'[Safety Masterlist Safety Health and Wellbeing.xlsx]4. Operations PT'!$O$36</c:f>
              <c:strCache>
                <c:ptCount val="1"/>
                <c:pt idx="0">
                  <c:v>High potential events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 Operations PT'!$N$37:$N$48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 Operations PT'!$O$37:$O$48</c:f>
              <c:numCache>
                <c:formatCode>General</c:formatCode>
                <c:ptCount val="12"/>
                <c:pt idx="0">
                  <c:v>8</c:v>
                </c:pt>
                <c:pt idx="1">
                  <c:v>5</c:v>
                </c:pt>
                <c:pt idx="2">
                  <c:v>4</c:v>
                </c:pt>
                <c:pt idx="3">
                  <c:v>4</c:v>
                </c:pt>
                <c:pt idx="4">
                  <c:v>0</c:v>
                </c:pt>
                <c:pt idx="5">
                  <c:v>1</c:v>
                </c:pt>
                <c:pt idx="6">
                  <c:v>4</c:v>
                </c:pt>
                <c:pt idx="7">
                  <c:v>2</c:v>
                </c:pt>
                <c:pt idx="8">
                  <c:v>3</c:v>
                </c:pt>
                <c:pt idx="9">
                  <c:v>1</c:v>
                </c:pt>
                <c:pt idx="10">
                  <c:v>1</c:v>
                </c:pt>
                <c:pt idx="11">
                  <c:v>0</c:v>
                </c:pt>
              </c:numCache>
            </c:numRef>
          </c:val>
          <c:extLst>
            <c:ext xmlns:c16="http://schemas.microsoft.com/office/drawing/2014/chart" uri="{C3380CC4-5D6E-409C-BE32-E72D297353CC}">
              <c16:uniqueId val="{00000000-1FD8-4068-9654-D52AA805CD24}"/>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axId val="258583728"/>
        <c:axId val="258578320"/>
      </c:areaChart>
      <c:dateAx>
        <c:axId val="258583728"/>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258578320"/>
        <c:crosses val="autoZero"/>
        <c:auto val="1"/>
        <c:lblOffset val="100"/>
        <c:baseTimeUnit val="months"/>
      </c:dateAx>
      <c:valAx>
        <c:axId val="258578320"/>
        <c:scaling>
          <c:orientation val="minMax"/>
        </c:scaling>
        <c:delete val="1"/>
        <c:axPos val="l"/>
        <c:numFmt formatCode="General" sourceLinked="1"/>
        <c:majorTickMark val="none"/>
        <c:minorTickMark val="none"/>
        <c:tickLblPos val="nextTo"/>
        <c:crossAx val="2585837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GB" b="1"/>
              <a:t>Figure 3. Number of notifiable events to the NZ Regulator</a:t>
            </a:r>
            <a:endParaRPr lang="en-NZ" b="1"/>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3.8746690537714373E-2"/>
          <c:y val="0.16826635700824275"/>
          <c:w val="0.93602545972203133"/>
          <c:h val="0.57589233024309461"/>
        </c:manualLayout>
      </c:layout>
      <c:areaChart>
        <c:grouping val="standard"/>
        <c:varyColors val="0"/>
        <c:ser>
          <c:idx val="0"/>
          <c:order val="0"/>
          <c:tx>
            <c:strRef>
              <c:f>'[Safety Masterlist Safety Health and Wellbeing.xlsx]4. Operations PW'!$M$33</c:f>
              <c:strCache>
                <c:ptCount val="1"/>
                <c:pt idx="0">
                  <c:v>Notifiable events Synergi</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 Operations PW'!$L$35:$L$46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 Operations PW'!$M$35:$M$46</c:f>
              <c:numCache>
                <c:formatCode>0</c:formatCode>
                <c:ptCount val="12"/>
                <c:pt idx="0">
                  <c:v>0</c:v>
                </c:pt>
                <c:pt idx="1">
                  <c:v>0</c:v>
                </c:pt>
                <c:pt idx="2">
                  <c:v>0</c:v>
                </c:pt>
                <c:pt idx="3">
                  <c:v>0</c:v>
                </c:pt>
                <c:pt idx="4">
                  <c:v>0</c:v>
                </c:pt>
                <c:pt idx="5">
                  <c:v>0</c:v>
                </c:pt>
                <c:pt idx="6">
                  <c:v>0</c:v>
                </c:pt>
                <c:pt idx="7">
                  <c:v>0</c:v>
                </c:pt>
                <c:pt idx="8">
                  <c:v>0</c:v>
                </c:pt>
                <c:pt idx="9">
                  <c:v>1</c:v>
                </c:pt>
                <c:pt idx="10">
                  <c:v>0</c:v>
                </c:pt>
                <c:pt idx="11">
                  <c:v>0</c:v>
                </c:pt>
              </c:numCache>
            </c:numRef>
          </c:val>
          <c:extLst>
            <c:ext xmlns:c16="http://schemas.microsoft.com/office/drawing/2014/chart" uri="{C3380CC4-5D6E-409C-BE32-E72D297353CC}">
              <c16:uniqueId val="{00000000-1045-4E3D-BA7C-F3D4949AA0CD}"/>
            </c:ext>
          </c:extLst>
        </c:ser>
        <c:ser>
          <c:idx val="1"/>
          <c:order val="1"/>
          <c:tx>
            <c:strRef>
              <c:f>'[Safety Masterlist Safety Health and Wellbeing.xlsx]4. Operations PW'!$N$33</c:f>
              <c:strCache>
                <c:ptCount val="1"/>
                <c:pt idx="0">
                  <c:v>Notifiable events in MS form</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 Operations PW'!$L$35:$L$46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 Operations PW'!$N$35:$N$46</c:f>
              <c:numCache>
                <c:formatCode>0</c:formatCode>
                <c:ptCount val="12"/>
                <c:pt idx="0">
                  <c:v>1</c:v>
                </c:pt>
                <c:pt idx="1">
                  <c:v>0</c:v>
                </c:pt>
                <c:pt idx="2">
                  <c:v>0</c:v>
                </c:pt>
                <c:pt idx="3">
                  <c:v>0</c:v>
                </c:pt>
                <c:pt idx="4">
                  <c:v>0</c:v>
                </c:pt>
                <c:pt idx="5">
                  <c:v>0</c:v>
                </c:pt>
                <c:pt idx="6">
                  <c:v>0</c:v>
                </c:pt>
                <c:pt idx="7">
                  <c:v>0</c:v>
                </c:pt>
                <c:pt idx="8">
                  <c:v>0</c:v>
                </c:pt>
                <c:pt idx="9">
                  <c:v>0</c:v>
                </c:pt>
                <c:pt idx="10">
                  <c:v>1</c:v>
                </c:pt>
                <c:pt idx="11">
                  <c:v>0</c:v>
                </c:pt>
              </c:numCache>
            </c:numRef>
          </c:val>
          <c:extLst>
            <c:ext xmlns:c16="http://schemas.microsoft.com/office/drawing/2014/chart" uri="{C3380CC4-5D6E-409C-BE32-E72D297353CC}">
              <c16:uniqueId val="{00000001-1045-4E3D-BA7C-F3D4949AA0CD}"/>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axId val="594801327"/>
        <c:axId val="594883695"/>
      </c:areaChart>
      <c:dateAx>
        <c:axId val="594801327"/>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594883695"/>
        <c:crosses val="autoZero"/>
        <c:auto val="1"/>
        <c:lblOffset val="100"/>
        <c:baseTimeUnit val="months"/>
      </c:dateAx>
      <c:valAx>
        <c:axId val="594883695"/>
        <c:scaling>
          <c:orientation val="minMax"/>
        </c:scaling>
        <c:delete val="1"/>
        <c:axPos val="l"/>
        <c:numFmt formatCode="0" sourceLinked="1"/>
        <c:majorTickMark val="none"/>
        <c:minorTickMark val="none"/>
        <c:tickLblPos val="nextTo"/>
        <c:crossAx val="5948013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accent6"/>
                </a:solidFill>
                <a:latin typeface="+mn-lt"/>
                <a:ea typeface="+mn-ea"/>
                <a:cs typeface="+mn-cs"/>
              </a:defRPr>
            </a:pPr>
            <a:r>
              <a:rPr lang="en-NZ" sz="1200" b="1">
                <a:solidFill>
                  <a:schemeClr val="accent6"/>
                </a:solidFill>
              </a:rPr>
              <a:t>Figure 1</a:t>
            </a:r>
            <a:r>
              <a:rPr lang="en-NZ" sz="1200" b="1" baseline="0">
                <a:solidFill>
                  <a:schemeClr val="accent6"/>
                </a:solidFill>
              </a:rPr>
              <a:t> </a:t>
            </a:r>
            <a:r>
              <a:rPr lang="en-NZ" sz="1200" b="1">
                <a:solidFill>
                  <a:schemeClr val="accent6"/>
                </a:solidFill>
              </a:rPr>
              <a:t>Review Trends Analysis</a:t>
            </a:r>
            <a:r>
              <a:rPr lang="en-NZ" sz="1200" b="1" baseline="0">
                <a:solidFill>
                  <a:schemeClr val="accent6"/>
                </a:solidFill>
              </a:rPr>
              <a:t> Rolling Totals FY23</a:t>
            </a:r>
            <a:endParaRPr lang="en-NZ" sz="1200" b="1">
              <a:solidFill>
                <a:schemeClr val="accent6"/>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accent6"/>
              </a:solidFill>
              <a:latin typeface="+mn-lt"/>
              <a:ea typeface="+mn-ea"/>
              <a:cs typeface="+mn-cs"/>
            </a:defRPr>
          </a:pPr>
          <a:endParaRPr lang="en-US"/>
        </a:p>
      </c:txPr>
    </c:title>
    <c:autoTitleDeleted val="0"/>
    <c:plotArea>
      <c:layout/>
      <c:barChart>
        <c:barDir val="col"/>
        <c:grouping val="stacked"/>
        <c:varyColors val="0"/>
        <c:ser>
          <c:idx val="0"/>
          <c:order val="0"/>
          <c:tx>
            <c:strRef>
              <c:f>'[Safety Assurance actions for review.xlsx]Graph'!$C$3</c:f>
              <c:strCache>
                <c:ptCount val="1"/>
                <c:pt idx="0">
                  <c:v>Non-conformance</c:v>
                </c:pt>
              </c:strCache>
            </c:strRef>
          </c:tx>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Assurance actions for review.xlsx]Graph'!$B$4:$B$10</c:f>
              <c:strCache>
                <c:ptCount val="7"/>
                <c:pt idx="0">
                  <c:v>Clause 4</c:v>
                </c:pt>
                <c:pt idx="1">
                  <c:v>Clause 5</c:v>
                </c:pt>
                <c:pt idx="2">
                  <c:v>Clause 6</c:v>
                </c:pt>
                <c:pt idx="3">
                  <c:v>Clause 7</c:v>
                </c:pt>
                <c:pt idx="4">
                  <c:v>Clause 8</c:v>
                </c:pt>
                <c:pt idx="5">
                  <c:v>Clause 9</c:v>
                </c:pt>
                <c:pt idx="6">
                  <c:v>Clause 10</c:v>
                </c:pt>
              </c:strCache>
            </c:strRef>
          </c:cat>
          <c:val>
            <c:numRef>
              <c:f>'[Safety Assurance actions for review.xlsx]Graph'!$C$4:$C$10</c:f>
              <c:numCache>
                <c:formatCode>General</c:formatCode>
                <c:ptCount val="7"/>
                <c:pt idx="0">
                  <c:v>2</c:v>
                </c:pt>
                <c:pt idx="1">
                  <c:v>6</c:v>
                </c:pt>
                <c:pt idx="2">
                  <c:v>9</c:v>
                </c:pt>
                <c:pt idx="3">
                  <c:v>13</c:v>
                </c:pt>
                <c:pt idx="4">
                  <c:v>9</c:v>
                </c:pt>
                <c:pt idx="5">
                  <c:v>4</c:v>
                </c:pt>
                <c:pt idx="6">
                  <c:v>9</c:v>
                </c:pt>
              </c:numCache>
            </c:numRef>
          </c:val>
          <c:extLst>
            <c:ext xmlns:c16="http://schemas.microsoft.com/office/drawing/2014/chart" uri="{C3380CC4-5D6E-409C-BE32-E72D297353CC}">
              <c16:uniqueId val="{00000000-44D7-4806-9283-99AF68B24231}"/>
            </c:ext>
          </c:extLst>
        </c:ser>
        <c:ser>
          <c:idx val="1"/>
          <c:order val="1"/>
          <c:tx>
            <c:strRef>
              <c:f>'[Safety Assurance actions for review.xlsx]Graph'!$D$3</c:f>
              <c:strCache>
                <c:ptCount val="1"/>
                <c:pt idx="0">
                  <c:v>Opportunity for Improvement</c:v>
                </c:pt>
              </c:strCache>
            </c:strRef>
          </c:tx>
          <c:spPr>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Assurance actions for review.xlsx]Graph'!$B$4:$B$10</c:f>
              <c:strCache>
                <c:ptCount val="7"/>
                <c:pt idx="0">
                  <c:v>Clause 4</c:v>
                </c:pt>
                <c:pt idx="1">
                  <c:v>Clause 5</c:v>
                </c:pt>
                <c:pt idx="2">
                  <c:v>Clause 6</c:v>
                </c:pt>
                <c:pt idx="3">
                  <c:v>Clause 7</c:v>
                </c:pt>
                <c:pt idx="4">
                  <c:v>Clause 8</c:v>
                </c:pt>
                <c:pt idx="5">
                  <c:v>Clause 9</c:v>
                </c:pt>
                <c:pt idx="6">
                  <c:v>Clause 10</c:v>
                </c:pt>
              </c:strCache>
            </c:strRef>
          </c:cat>
          <c:val>
            <c:numRef>
              <c:f>'[Safety Assurance actions for review.xlsx]Graph'!$D$4:$D$10</c:f>
              <c:numCache>
                <c:formatCode>General</c:formatCode>
                <c:ptCount val="7"/>
                <c:pt idx="2">
                  <c:v>1</c:v>
                </c:pt>
                <c:pt idx="4">
                  <c:v>1</c:v>
                </c:pt>
                <c:pt idx="6">
                  <c:v>1</c:v>
                </c:pt>
              </c:numCache>
            </c:numRef>
          </c:val>
          <c:extLst>
            <c:ext xmlns:c16="http://schemas.microsoft.com/office/drawing/2014/chart" uri="{C3380CC4-5D6E-409C-BE32-E72D297353CC}">
              <c16:uniqueId val="{00000001-44D7-4806-9283-99AF68B24231}"/>
            </c:ext>
          </c:extLst>
        </c:ser>
        <c:ser>
          <c:idx val="2"/>
          <c:order val="2"/>
          <c:tx>
            <c:strRef>
              <c:f>'[Safety Assurance actions for review.xlsx]Graph'!$E$3</c:f>
              <c:strCache>
                <c:ptCount val="1"/>
                <c:pt idx="0">
                  <c:v>Recommendation</c:v>
                </c:pt>
              </c:strCache>
            </c:strRef>
          </c:tx>
          <c:spPr>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Assurance actions for review.xlsx]Graph'!$B$4:$B$10</c:f>
              <c:strCache>
                <c:ptCount val="7"/>
                <c:pt idx="0">
                  <c:v>Clause 4</c:v>
                </c:pt>
                <c:pt idx="1">
                  <c:v>Clause 5</c:v>
                </c:pt>
                <c:pt idx="2">
                  <c:v>Clause 6</c:v>
                </c:pt>
                <c:pt idx="3">
                  <c:v>Clause 7</c:v>
                </c:pt>
                <c:pt idx="4">
                  <c:v>Clause 8</c:v>
                </c:pt>
                <c:pt idx="5">
                  <c:v>Clause 9</c:v>
                </c:pt>
                <c:pt idx="6">
                  <c:v>Clause 10</c:v>
                </c:pt>
              </c:strCache>
            </c:strRef>
          </c:cat>
          <c:val>
            <c:numRef>
              <c:f>'[Safety Assurance actions for review.xlsx]Graph'!$E$4:$E$10</c:f>
              <c:numCache>
                <c:formatCode>General</c:formatCode>
                <c:ptCount val="7"/>
                <c:pt idx="0">
                  <c:v>3</c:v>
                </c:pt>
                <c:pt idx="2">
                  <c:v>8</c:v>
                </c:pt>
                <c:pt idx="3">
                  <c:v>13</c:v>
                </c:pt>
                <c:pt idx="4">
                  <c:v>3</c:v>
                </c:pt>
                <c:pt idx="5">
                  <c:v>1</c:v>
                </c:pt>
                <c:pt idx="6">
                  <c:v>4</c:v>
                </c:pt>
              </c:numCache>
            </c:numRef>
          </c:val>
          <c:extLst>
            <c:ext xmlns:c16="http://schemas.microsoft.com/office/drawing/2014/chart" uri="{C3380CC4-5D6E-409C-BE32-E72D297353CC}">
              <c16:uniqueId val="{00000002-44D7-4806-9283-99AF68B24231}"/>
            </c:ext>
          </c:extLst>
        </c:ser>
        <c:dLbls>
          <c:dLblPos val="ctr"/>
          <c:showLegendKey val="0"/>
          <c:showVal val="1"/>
          <c:showCatName val="0"/>
          <c:showSerName val="0"/>
          <c:showPercent val="0"/>
          <c:showBubbleSize val="0"/>
        </c:dLbls>
        <c:gapWidth val="150"/>
        <c:overlap val="100"/>
        <c:axId val="1414992064"/>
        <c:axId val="1414992544"/>
      </c:barChart>
      <c:catAx>
        <c:axId val="141499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ln>
                  <a:noFill/>
                </a:ln>
                <a:solidFill>
                  <a:schemeClr val="accent6"/>
                </a:solidFill>
                <a:latin typeface="+mn-lt"/>
                <a:ea typeface="+mn-ea"/>
                <a:cs typeface="+mn-cs"/>
              </a:defRPr>
            </a:pPr>
            <a:endParaRPr lang="en-US"/>
          </a:p>
        </c:txPr>
        <c:crossAx val="1414992544"/>
        <c:crosses val="autoZero"/>
        <c:auto val="1"/>
        <c:lblAlgn val="ctr"/>
        <c:lblOffset val="100"/>
        <c:noMultiLvlLbl val="0"/>
      </c:catAx>
      <c:valAx>
        <c:axId val="1414992544"/>
        <c:scaling>
          <c:orientation val="minMax"/>
        </c:scaling>
        <c:delete val="1"/>
        <c:axPos val="l"/>
        <c:numFmt formatCode="General" sourceLinked="1"/>
        <c:majorTickMark val="none"/>
        <c:minorTickMark val="none"/>
        <c:tickLblPos val="nextTo"/>
        <c:crossAx val="141499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NZ" b="1"/>
              <a:t>Figure 4. High potential</a:t>
            </a:r>
            <a:r>
              <a:rPr lang="en-NZ" b="1" baseline="0"/>
              <a:t> events </a:t>
            </a:r>
            <a:r>
              <a:rPr lang="en-NZ" b="1"/>
              <a:t>(including near misses) *</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3.3765481348467026E-2"/>
          <c:y val="0.15187381831819002"/>
          <c:w val="0.94092594243195671"/>
          <c:h val="0.55030811640864485"/>
        </c:manualLayout>
      </c:layout>
      <c:areaChart>
        <c:grouping val="standard"/>
        <c:varyColors val="0"/>
        <c:ser>
          <c:idx val="0"/>
          <c:order val="0"/>
          <c:tx>
            <c:strRef>
              <c:f>'[Safety Masterlist Safety Health and Wellbeing.xlsx]4. Operations PW'!$M$87</c:f>
              <c:strCache>
                <c:ptCount val="1"/>
                <c:pt idx="0">
                  <c:v>High potential events in Synergi</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 Operations PW'!$L$89:$L$100</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 Operations PW'!$M$89:$M$100</c:f>
              <c:numCache>
                <c:formatCode>General</c:formatCode>
                <c:ptCount val="12"/>
                <c:pt idx="0">
                  <c:v>0</c:v>
                </c:pt>
                <c:pt idx="1">
                  <c:v>1</c:v>
                </c:pt>
                <c:pt idx="2">
                  <c:v>1</c:v>
                </c:pt>
                <c:pt idx="3">
                  <c:v>1</c:v>
                </c:pt>
                <c:pt idx="4">
                  <c:v>0</c:v>
                </c:pt>
                <c:pt idx="5">
                  <c:v>1</c:v>
                </c:pt>
                <c:pt idx="6">
                  <c:v>0</c:v>
                </c:pt>
                <c:pt idx="7">
                  <c:v>0</c:v>
                </c:pt>
                <c:pt idx="8">
                  <c:v>1</c:v>
                </c:pt>
                <c:pt idx="9">
                  <c:v>0</c:v>
                </c:pt>
                <c:pt idx="10">
                  <c:v>0</c:v>
                </c:pt>
                <c:pt idx="11">
                  <c:v>1</c:v>
                </c:pt>
              </c:numCache>
            </c:numRef>
          </c:val>
          <c:extLst>
            <c:ext xmlns:c16="http://schemas.microsoft.com/office/drawing/2014/chart" uri="{C3380CC4-5D6E-409C-BE32-E72D297353CC}">
              <c16:uniqueId val="{00000000-0981-405A-BA46-9A93581D9741}"/>
            </c:ext>
          </c:extLst>
        </c:ser>
        <c:ser>
          <c:idx val="1"/>
          <c:order val="1"/>
          <c:tx>
            <c:strRef>
              <c:f>'[Safety Masterlist Safety Health and Wellbeing.xlsx]4. Operations PW'!$N$87</c:f>
              <c:strCache>
                <c:ptCount val="1"/>
                <c:pt idx="0">
                  <c:v>High potential near misses in MS form</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 Operations PW'!$L$89:$L$100</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 Operations PW'!$N$89:$N$100</c:f>
              <c:numCache>
                <c:formatCode>General</c:formatCode>
                <c:ptCount val="12"/>
                <c:pt idx="0">
                  <c:v>12</c:v>
                </c:pt>
                <c:pt idx="1">
                  <c:v>7</c:v>
                </c:pt>
                <c:pt idx="2">
                  <c:v>3</c:v>
                </c:pt>
                <c:pt idx="3">
                  <c:v>3</c:v>
                </c:pt>
                <c:pt idx="4">
                  <c:v>1</c:v>
                </c:pt>
                <c:pt idx="5">
                  <c:v>4</c:v>
                </c:pt>
                <c:pt idx="6">
                  <c:v>2</c:v>
                </c:pt>
                <c:pt idx="7">
                  <c:v>1</c:v>
                </c:pt>
                <c:pt idx="8">
                  <c:v>0</c:v>
                </c:pt>
                <c:pt idx="9">
                  <c:v>2</c:v>
                </c:pt>
                <c:pt idx="10">
                  <c:v>2</c:v>
                </c:pt>
                <c:pt idx="11">
                  <c:v>0</c:v>
                </c:pt>
              </c:numCache>
            </c:numRef>
          </c:val>
          <c:extLst>
            <c:ext xmlns:c16="http://schemas.microsoft.com/office/drawing/2014/chart" uri="{C3380CC4-5D6E-409C-BE32-E72D297353CC}">
              <c16:uniqueId val="{00000001-0981-405A-BA46-9A93581D9741}"/>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axId val="258583728"/>
        <c:axId val="258578320"/>
      </c:areaChart>
      <c:dateAx>
        <c:axId val="258583728"/>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258578320"/>
        <c:crosses val="autoZero"/>
        <c:auto val="1"/>
        <c:lblOffset val="100"/>
        <c:baseTimeUnit val="months"/>
      </c:dateAx>
      <c:valAx>
        <c:axId val="258578320"/>
        <c:scaling>
          <c:orientation val="minMax"/>
        </c:scaling>
        <c:delete val="1"/>
        <c:axPos val="l"/>
        <c:numFmt formatCode="General" sourceLinked="1"/>
        <c:majorTickMark val="none"/>
        <c:minorTickMark val="none"/>
        <c:tickLblPos val="nextTo"/>
        <c:crossAx val="2585837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r>
              <a:rPr lang="en-US" sz="1400" b="1" i="0" u="none" strike="noStrike" baseline="0">
                <a:effectLst/>
              </a:rPr>
              <a:t>Figure 1. </a:t>
            </a:r>
            <a:r>
              <a:rPr lang="en-US" sz="1400" b="1" i="0" u="none" strike="noStrike" baseline="0">
                <a:solidFill>
                  <a:schemeClr val="accent6"/>
                </a:solidFill>
                <a:effectLst/>
              </a:rPr>
              <a:t>Percentage of the total of critical risks</a:t>
            </a:r>
            <a:endParaRPr lang="en-NZ" sz="1400">
              <a:solidFill>
                <a:schemeClr val="accent6"/>
              </a:solidFill>
            </a:endParaRPr>
          </a:p>
        </c:rich>
      </c:tx>
      <c:layout>
        <c:manualLayout>
          <c:xMode val="edge"/>
          <c:yMode val="edge"/>
          <c:x val="0.18269498932586392"/>
          <c:y val="1.756859637225668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0.41872820457213139"/>
          <c:y val="0.15206473317967323"/>
          <c:w val="0.52228317957460291"/>
          <c:h val="0.78271257658275928"/>
        </c:manualLayout>
      </c:layout>
      <c:barChart>
        <c:barDir val="bar"/>
        <c:grouping val="clustered"/>
        <c:varyColors val="0"/>
        <c:ser>
          <c:idx val="0"/>
          <c:order val="0"/>
          <c:tx>
            <c:strRef>
              <c:f>Sheet1!$B$1</c:f>
              <c:strCache>
                <c:ptCount val="1"/>
                <c:pt idx="0">
                  <c:v>Series 1</c:v>
                </c:pt>
              </c:strCache>
            </c:strRef>
          </c:tx>
          <c:spPr>
            <a:solidFill>
              <a:schemeClr val="accent1"/>
            </a:solidFill>
            <a:ln w="6350">
              <a:solidFill>
                <a:schemeClr val="bg1"/>
              </a:solidFill>
            </a:ln>
            <a:effectLst/>
          </c:spPr>
          <c:invertIfNegative val="0"/>
          <c:dPt>
            <c:idx val="0"/>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0-D484-43D3-A828-11919DE0EFDA}"/>
              </c:ext>
            </c:extLst>
          </c:dPt>
          <c:dPt>
            <c:idx val="1"/>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3-DC7C-465A-BAE3-4467252AEA2D}"/>
              </c:ext>
            </c:extLst>
          </c:dPt>
          <c:dPt>
            <c:idx val="3"/>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5-DC7C-465A-BAE3-4467252AEA2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CR6 - Violence towards staff</c:v>
                </c:pt>
                <c:pt idx="1">
                  <c:v>CR1 -Motor Vehicle Accident </c:v>
                </c:pt>
                <c:pt idx="2">
                  <c:v>CR10 - Plant &amp; equipment</c:v>
                </c:pt>
                <c:pt idx="3">
                  <c:v>CR8 - Traffic management</c:v>
                </c:pt>
                <c:pt idx="4">
                  <c:v>CR9 - Infrastructure</c:v>
                </c:pt>
                <c:pt idx="5">
                  <c:v>CR12 - Contact with services</c:v>
                </c:pt>
                <c:pt idx="6">
                  <c:v>CR2 -Terrorism</c:v>
                </c:pt>
                <c:pt idx="7">
                  <c:v>CR3 - Train Services</c:v>
                </c:pt>
                <c:pt idx="8">
                  <c:v>Cr4 - Fall from heights</c:v>
                </c:pt>
                <c:pt idx="9">
                  <c:v>CR5 - Confined spaces  </c:v>
                </c:pt>
                <c:pt idx="10">
                  <c:v>CR7 - Exposure to hazardous substances</c:v>
                </c:pt>
                <c:pt idx="11">
                  <c:v>CR11 - Drowning</c:v>
                </c:pt>
              </c:strCache>
            </c:strRef>
          </c:cat>
          <c:val>
            <c:numRef>
              <c:f>Sheet1!$B$2:$B$13</c:f>
              <c:numCache>
                <c:formatCode>0%</c:formatCode>
                <c:ptCount val="12"/>
                <c:pt idx="0">
                  <c:v>0.53300000000000003</c:v>
                </c:pt>
                <c:pt idx="1">
                  <c:v>0.38500000000000001</c:v>
                </c:pt>
                <c:pt idx="2">
                  <c:v>6.3E-2</c:v>
                </c:pt>
                <c:pt idx="3">
                  <c:v>5.0000000000000001E-3</c:v>
                </c:pt>
                <c:pt idx="4">
                  <c:v>5.0000000000000001E-3</c:v>
                </c:pt>
                <c:pt idx="5">
                  <c:v>2E-3</c:v>
                </c:pt>
                <c:pt idx="6">
                  <c:v>0</c:v>
                </c:pt>
                <c:pt idx="7">
                  <c:v>0</c:v>
                </c:pt>
                <c:pt idx="8">
                  <c:v>0</c:v>
                </c:pt>
                <c:pt idx="9">
                  <c:v>0</c:v>
                </c:pt>
                <c:pt idx="10">
                  <c:v>0</c:v>
                </c:pt>
                <c:pt idx="11">
                  <c:v>0</c:v>
                </c:pt>
              </c:numCache>
            </c:numRef>
          </c:val>
          <c:extLst>
            <c:ext xmlns:c16="http://schemas.microsoft.com/office/drawing/2014/chart" uri="{C3380CC4-5D6E-409C-BE32-E72D297353CC}">
              <c16:uniqueId val="{00000000-752B-4143-A2B8-E9A066079CD8}"/>
            </c:ext>
          </c:extLst>
        </c:ser>
        <c:dLbls>
          <c:showLegendKey val="0"/>
          <c:showVal val="1"/>
          <c:showCatName val="0"/>
          <c:showSerName val="0"/>
          <c:showPercent val="0"/>
          <c:showBubbleSize val="0"/>
        </c:dLbls>
        <c:gapWidth val="40"/>
        <c:axId val="1131152431"/>
        <c:axId val="1131152847"/>
      </c:barChart>
      <c:catAx>
        <c:axId val="113115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1197" b="0" i="0" u="none" strike="noStrike" kern="1200" baseline="0">
                <a:solidFill>
                  <a:schemeClr val="accent6"/>
                </a:solidFill>
                <a:latin typeface="+mn-lt"/>
                <a:ea typeface="+mn-ea"/>
                <a:cs typeface="+mn-cs"/>
              </a:defRPr>
            </a:pPr>
            <a:endParaRPr lang="en-US"/>
          </a:p>
        </c:txPr>
        <c:crossAx val="1131152847"/>
        <c:crosses val="autoZero"/>
        <c:auto val="1"/>
        <c:lblAlgn val="ctr"/>
        <c:lblOffset val="100"/>
        <c:noMultiLvlLbl val="0"/>
      </c:catAx>
      <c:valAx>
        <c:axId val="1131152847"/>
        <c:scaling>
          <c:orientation val="minMax"/>
        </c:scaling>
        <c:delete val="1"/>
        <c:axPos val="b"/>
        <c:numFmt formatCode="0%" sourceLinked="1"/>
        <c:majorTickMark val="none"/>
        <c:minorTickMark val="none"/>
        <c:tickLblPos val="nextTo"/>
        <c:crossAx val="113115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US" b="1">
                <a:solidFill>
                  <a:sysClr val="windowText" lastClr="000000"/>
                </a:solidFill>
              </a:rPr>
              <a:t>Figure 2. Public transport</a:t>
            </a:r>
            <a:r>
              <a:rPr lang="en-US" b="1" baseline="0">
                <a:solidFill>
                  <a:sysClr val="windowText" lastClr="000000"/>
                </a:solidFill>
              </a:rPr>
              <a:t> safety work events </a:t>
            </a:r>
            <a:r>
              <a:rPr lang="en-US" b="1">
                <a:solidFill>
                  <a:sysClr val="windowText" lastClr="000000"/>
                </a:solidFill>
              </a:rPr>
              <a:t>identified as critical risks</a:t>
            </a:r>
          </a:p>
        </c:rich>
      </c:tx>
      <c:layout>
        <c:manualLayout>
          <c:xMode val="edge"/>
          <c:yMode val="edge"/>
          <c:x val="0.12331772657193998"/>
          <c:y val="2.8690989429110605E-2"/>
        </c:manualLayout>
      </c:layout>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7142914426134996E-2"/>
          <c:y val="0.14296897773822856"/>
          <c:w val="0.94571405256061025"/>
          <c:h val="0.49358034162055064"/>
        </c:manualLayout>
      </c:layout>
      <c:lineChart>
        <c:grouping val="standard"/>
        <c:varyColors val="0"/>
        <c:ser>
          <c:idx val="0"/>
          <c:order val="0"/>
          <c:tx>
            <c:strRef>
              <c:f>'[Safety Masterlist Safety Health and Wellbeing.xlsx]4.1 Risk PT'!$M$8</c:f>
              <c:strCache>
                <c:ptCount val="1"/>
                <c:pt idx="0">
                  <c:v>CR1 -Motor Vehicle Accident </c:v>
                </c:pt>
              </c:strCache>
            </c:strRef>
          </c:tx>
          <c:spPr>
            <a:ln w="38100" cap="rnd" cmpd="sng" algn="ctr">
              <a:solidFill>
                <a:schemeClr val="accent2">
                  <a:lumMod val="60000"/>
                  <a:lumOff val="40000"/>
                </a:schemeClr>
              </a:solidFill>
              <a:round/>
              <a:extLst>
                <a:ext uri="{C807C97D-BFC1-408E-A445-0C87EB9F89A2}">
                  <ask:lineSketchStyleProps xmlns:ask="http://schemas.microsoft.com/office/drawing/2018/sketchyshapes">
                    <ask:type>
                      <ask:lineSketchNone/>
                    </ask:type>
                  </ask:lineSketchStyleProps>
                </a:ext>
              </a:extLst>
            </a:ln>
            <a:effectLst/>
          </c:spPr>
          <c:marker>
            <c:symbol val="none"/>
          </c:marker>
          <c:dLbls>
            <c:spPr>
              <a:solidFill>
                <a:schemeClr val="bg1">
                  <a:alpha val="61000"/>
                </a:schemeClr>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PT'!$M$10:$M$21</c:f>
              <c:numCache>
                <c:formatCode>General</c:formatCode>
                <c:ptCount val="12"/>
                <c:pt idx="0">
                  <c:v>24</c:v>
                </c:pt>
                <c:pt idx="1">
                  <c:v>26</c:v>
                </c:pt>
                <c:pt idx="2">
                  <c:v>21</c:v>
                </c:pt>
                <c:pt idx="3">
                  <c:v>13</c:v>
                </c:pt>
                <c:pt idx="4">
                  <c:v>4</c:v>
                </c:pt>
                <c:pt idx="5">
                  <c:v>7</c:v>
                </c:pt>
                <c:pt idx="6">
                  <c:v>13</c:v>
                </c:pt>
                <c:pt idx="7">
                  <c:v>18</c:v>
                </c:pt>
                <c:pt idx="8">
                  <c:v>14</c:v>
                </c:pt>
                <c:pt idx="9">
                  <c:v>8</c:v>
                </c:pt>
                <c:pt idx="10">
                  <c:v>8</c:v>
                </c:pt>
                <c:pt idx="11">
                  <c:v>9</c:v>
                </c:pt>
              </c:numCache>
            </c:numRef>
          </c:val>
          <c:smooth val="0"/>
          <c:extLst>
            <c:ext xmlns:c16="http://schemas.microsoft.com/office/drawing/2014/chart" uri="{C3380CC4-5D6E-409C-BE32-E72D297353CC}">
              <c16:uniqueId val="{00000000-CFB7-4D2A-A20F-A7064295316B}"/>
            </c:ext>
          </c:extLst>
        </c:ser>
        <c:ser>
          <c:idx val="1"/>
          <c:order val="1"/>
          <c:tx>
            <c:strRef>
              <c:f>'[Safety Masterlist Safety Health and Wellbeing.xlsx]4.1 Risk PT'!$N$8</c:f>
              <c:strCache>
                <c:ptCount val="1"/>
                <c:pt idx="0">
                  <c:v>CR2 -Terrorism</c:v>
                </c:pt>
              </c:strCache>
            </c:strRef>
          </c:tx>
          <c:spPr>
            <a:ln w="12700" cap="rnd" cmpd="sng" algn="ctr">
              <a:solidFill>
                <a:srgbClr val="118DFF"/>
              </a:solidFill>
              <a:prstDash val="sysDot"/>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PT'!$N$10:$N$21</c:f>
              <c:numCache>
                <c:formatCode>General</c:formatCode>
                <c:ptCount val="12"/>
              </c:numCache>
            </c:numRef>
          </c:val>
          <c:smooth val="0"/>
          <c:extLst>
            <c:ext xmlns:c16="http://schemas.microsoft.com/office/drawing/2014/chart" uri="{C3380CC4-5D6E-409C-BE32-E72D297353CC}">
              <c16:uniqueId val="{00000001-CFB7-4D2A-A20F-A7064295316B}"/>
            </c:ext>
          </c:extLst>
        </c:ser>
        <c:ser>
          <c:idx val="2"/>
          <c:order val="2"/>
          <c:tx>
            <c:strRef>
              <c:f>'[Safety Masterlist Safety Health and Wellbeing.xlsx]4.1 Risk PT'!$O$8</c:f>
              <c:strCache>
                <c:ptCount val="1"/>
                <c:pt idx="0">
                  <c:v>CR3 -Train Services</c:v>
                </c:pt>
              </c:strCache>
            </c:strRef>
          </c:tx>
          <c:spPr>
            <a:ln w="12700" cap="rnd" cmpd="sng" algn="ctr">
              <a:solidFill>
                <a:schemeClr val="bg1">
                  <a:lumMod val="85000"/>
                </a:schemeClr>
              </a:solidFill>
              <a:prstDash val="sysDash"/>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PT'!$O$10:$O$21</c:f>
              <c:numCache>
                <c:formatCode>General</c:formatCode>
                <c:ptCount val="12"/>
              </c:numCache>
            </c:numRef>
          </c:val>
          <c:smooth val="0"/>
          <c:extLst>
            <c:ext xmlns:c16="http://schemas.microsoft.com/office/drawing/2014/chart" uri="{C3380CC4-5D6E-409C-BE32-E72D297353CC}">
              <c16:uniqueId val="{00000002-CFB7-4D2A-A20F-A7064295316B}"/>
            </c:ext>
          </c:extLst>
        </c:ser>
        <c:ser>
          <c:idx val="3"/>
          <c:order val="3"/>
          <c:tx>
            <c:strRef>
              <c:f>'[Safety Masterlist Safety Health and Wellbeing.xlsx]4.1 Risk PT'!$P$8</c:f>
              <c:strCache>
                <c:ptCount val="1"/>
                <c:pt idx="0">
                  <c:v>CR4 -Fall from heights</c:v>
                </c:pt>
              </c:strCache>
            </c:strRef>
          </c:tx>
          <c:spPr>
            <a:ln w="12700" cap="rnd" cmpd="sng" algn="ctr">
              <a:solidFill>
                <a:srgbClr val="00B050"/>
              </a:solidFill>
              <a:prstDash val="lgDash"/>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PT'!$P$10:$P$21</c:f>
              <c:numCache>
                <c:formatCode>General</c:formatCode>
                <c:ptCount val="12"/>
              </c:numCache>
            </c:numRef>
          </c:val>
          <c:smooth val="0"/>
          <c:extLst>
            <c:ext xmlns:c16="http://schemas.microsoft.com/office/drawing/2014/chart" uri="{C3380CC4-5D6E-409C-BE32-E72D297353CC}">
              <c16:uniqueId val="{00000003-CFB7-4D2A-A20F-A7064295316B}"/>
            </c:ext>
          </c:extLst>
        </c:ser>
        <c:ser>
          <c:idx val="4"/>
          <c:order val="4"/>
          <c:tx>
            <c:strRef>
              <c:f>'[Safety Masterlist Safety Health and Wellbeing.xlsx]4.1 Risk PT'!$Q$8</c:f>
              <c:strCache>
                <c:ptCount val="1"/>
                <c:pt idx="0">
                  <c:v>CR5 -Confined spaces  </c:v>
                </c:pt>
              </c:strCache>
            </c:strRef>
          </c:tx>
          <c:spPr>
            <a:ln w="12700" cap="rnd" cmpd="sng" algn="ctr">
              <a:solidFill>
                <a:srgbClr val="0070C0"/>
              </a:solidFill>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PT'!$Q$10:$Q$21</c:f>
              <c:numCache>
                <c:formatCode>General</c:formatCode>
                <c:ptCount val="12"/>
              </c:numCache>
            </c:numRef>
          </c:val>
          <c:smooth val="0"/>
          <c:extLst>
            <c:ext xmlns:c16="http://schemas.microsoft.com/office/drawing/2014/chart" uri="{C3380CC4-5D6E-409C-BE32-E72D297353CC}">
              <c16:uniqueId val="{00000004-CFB7-4D2A-A20F-A7064295316B}"/>
            </c:ext>
          </c:extLst>
        </c:ser>
        <c:ser>
          <c:idx val="5"/>
          <c:order val="5"/>
          <c:tx>
            <c:strRef>
              <c:f>'[Safety Masterlist Safety Health and Wellbeing.xlsx]4.1 Risk PT'!$R$8</c:f>
              <c:strCache>
                <c:ptCount val="1"/>
                <c:pt idx="0">
                  <c:v>CR6 -Violence towards staff</c:v>
                </c:pt>
              </c:strCache>
            </c:strRef>
          </c:tx>
          <c:spPr>
            <a:ln w="28575" cap="rnd" cmpd="sng" algn="ctr">
              <a:solidFill>
                <a:schemeClr val="tx2"/>
              </a:solidFill>
              <a:round/>
              <a:extLst>
                <a:ext uri="{C807C97D-BFC1-408E-A445-0C87EB9F89A2}">
                  <ask:lineSketchStyleProps xmlns:ask="http://schemas.microsoft.com/office/drawing/2018/sketchyshapes">
                    <ask:type>
                      <ask:lineSketchNone/>
                    </ask:type>
                  </ask:lineSketchStyleProps>
                </a:ext>
              </a:extLst>
            </a:ln>
            <a:effectLst/>
          </c:spPr>
          <c:marker>
            <c:symbol val="none"/>
          </c:marker>
          <c:dLbls>
            <c:spPr>
              <a:solidFill>
                <a:schemeClr val="bg1">
                  <a:alpha val="70000"/>
                </a:schemeClr>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PT'!$R$10:$R$21</c:f>
              <c:numCache>
                <c:formatCode>General</c:formatCode>
                <c:ptCount val="12"/>
                <c:pt idx="0">
                  <c:v>14</c:v>
                </c:pt>
                <c:pt idx="1">
                  <c:v>21</c:v>
                </c:pt>
                <c:pt idx="2">
                  <c:v>14</c:v>
                </c:pt>
                <c:pt idx="3">
                  <c:v>26</c:v>
                </c:pt>
                <c:pt idx="4">
                  <c:v>14</c:v>
                </c:pt>
                <c:pt idx="5">
                  <c:v>10</c:v>
                </c:pt>
                <c:pt idx="6">
                  <c:v>33</c:v>
                </c:pt>
                <c:pt idx="7">
                  <c:v>14</c:v>
                </c:pt>
                <c:pt idx="8">
                  <c:v>32</c:v>
                </c:pt>
                <c:pt idx="9">
                  <c:v>14</c:v>
                </c:pt>
                <c:pt idx="10">
                  <c:v>27</c:v>
                </c:pt>
                <c:pt idx="11">
                  <c:v>10</c:v>
                </c:pt>
              </c:numCache>
            </c:numRef>
          </c:val>
          <c:smooth val="0"/>
          <c:extLst>
            <c:ext xmlns:c16="http://schemas.microsoft.com/office/drawing/2014/chart" uri="{C3380CC4-5D6E-409C-BE32-E72D297353CC}">
              <c16:uniqueId val="{00000005-CFB7-4D2A-A20F-A7064295316B}"/>
            </c:ext>
          </c:extLst>
        </c:ser>
        <c:ser>
          <c:idx val="6"/>
          <c:order val="6"/>
          <c:tx>
            <c:strRef>
              <c:f>'[Safety Masterlist Safety Health and Wellbeing.xlsx]4.1 Risk PT'!$S$8</c:f>
              <c:strCache>
                <c:ptCount val="1"/>
                <c:pt idx="0">
                  <c:v>CR7 -Exposure to hazardous substances</c:v>
                </c:pt>
              </c:strCache>
            </c:strRef>
          </c:tx>
          <c:spPr>
            <a:ln w="12700" cap="rnd" cmpd="sng" algn="ctr">
              <a:solidFill>
                <a:schemeClr val="accent1">
                  <a:lumMod val="60000"/>
                </a:schemeClr>
              </a:solidFill>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PT'!$S$10:$S$21</c:f>
              <c:numCache>
                <c:formatCode>General</c:formatCode>
                <c:ptCount val="12"/>
              </c:numCache>
            </c:numRef>
          </c:val>
          <c:smooth val="0"/>
          <c:extLst>
            <c:ext xmlns:c16="http://schemas.microsoft.com/office/drawing/2014/chart" uri="{C3380CC4-5D6E-409C-BE32-E72D297353CC}">
              <c16:uniqueId val="{00000006-CFB7-4D2A-A20F-A7064295316B}"/>
            </c:ext>
          </c:extLst>
        </c:ser>
        <c:ser>
          <c:idx val="7"/>
          <c:order val="7"/>
          <c:tx>
            <c:strRef>
              <c:f>'[Safety Masterlist Safety Health and Wellbeing.xlsx]4.1 Risk PT'!$T$8</c:f>
              <c:strCache>
                <c:ptCount val="1"/>
                <c:pt idx="0">
                  <c:v>CR8 -Traffic management</c:v>
                </c:pt>
              </c:strCache>
            </c:strRef>
          </c:tx>
          <c:spPr>
            <a:ln w="12700" cap="rnd" cmpd="sng" algn="ctr">
              <a:solidFill>
                <a:schemeClr val="accent2">
                  <a:lumMod val="60000"/>
                </a:schemeClr>
              </a:solidFill>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PT'!$T$10:$T$21</c:f>
              <c:numCache>
                <c:formatCode>General</c:formatCode>
                <c:ptCount val="12"/>
                <c:pt idx="2">
                  <c:v>2</c:v>
                </c:pt>
              </c:numCache>
            </c:numRef>
          </c:val>
          <c:smooth val="0"/>
          <c:extLst>
            <c:ext xmlns:c16="http://schemas.microsoft.com/office/drawing/2014/chart" uri="{C3380CC4-5D6E-409C-BE32-E72D297353CC}">
              <c16:uniqueId val="{00000007-CFB7-4D2A-A20F-A7064295316B}"/>
            </c:ext>
          </c:extLst>
        </c:ser>
        <c:ser>
          <c:idx val="8"/>
          <c:order val="8"/>
          <c:tx>
            <c:strRef>
              <c:f>'[Safety Masterlist Safety Health and Wellbeing.xlsx]4.1 Risk PT'!$U$8</c:f>
              <c:strCache>
                <c:ptCount val="1"/>
                <c:pt idx="0">
                  <c:v>CR9 -Infrastructure</c:v>
                </c:pt>
              </c:strCache>
            </c:strRef>
          </c:tx>
          <c:spPr>
            <a:ln w="22225" cap="rnd" cmpd="sng" algn="ctr">
              <a:solidFill>
                <a:srgbClr val="87AA3E"/>
              </a:solidFill>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PT'!$U$10:$U$21</c:f>
              <c:numCache>
                <c:formatCode>General</c:formatCode>
                <c:ptCount val="12"/>
                <c:pt idx="1">
                  <c:v>1</c:v>
                </c:pt>
                <c:pt idx="3">
                  <c:v>1</c:v>
                </c:pt>
              </c:numCache>
            </c:numRef>
          </c:val>
          <c:smooth val="0"/>
          <c:extLst>
            <c:ext xmlns:c16="http://schemas.microsoft.com/office/drawing/2014/chart" uri="{C3380CC4-5D6E-409C-BE32-E72D297353CC}">
              <c16:uniqueId val="{00000008-CFB7-4D2A-A20F-A7064295316B}"/>
            </c:ext>
          </c:extLst>
        </c:ser>
        <c:ser>
          <c:idx val="9"/>
          <c:order val="9"/>
          <c:tx>
            <c:strRef>
              <c:f>'[Safety Masterlist Safety Health and Wellbeing.xlsx]4.1 Risk PT'!$V$8</c:f>
              <c:strCache>
                <c:ptCount val="1"/>
                <c:pt idx="0">
                  <c:v>CR10 -Plant &amp; equipment</c:v>
                </c:pt>
              </c:strCache>
            </c:strRef>
          </c:tx>
          <c:spPr>
            <a:ln w="22225" cap="rnd" cmpd="sng" algn="ctr">
              <a:solidFill>
                <a:schemeClr val="bg1">
                  <a:lumMod val="50000"/>
                </a:schemeClr>
              </a:solidFill>
              <a:prstDash val="solid"/>
              <a:round/>
            </a:ln>
            <a:effectLst/>
          </c:spPr>
          <c:marker>
            <c:symbol val="none"/>
          </c:marker>
          <c:dLbls>
            <c:spPr>
              <a:solidFill>
                <a:schemeClr val="bg1">
                  <a:alpha val="61000"/>
                </a:schemeClr>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PT'!$V$10:$V$21</c:f>
              <c:numCache>
                <c:formatCode>General</c:formatCode>
                <c:ptCount val="12"/>
                <c:pt idx="1">
                  <c:v>3</c:v>
                </c:pt>
                <c:pt idx="2">
                  <c:v>1</c:v>
                </c:pt>
                <c:pt idx="3">
                  <c:v>1</c:v>
                </c:pt>
                <c:pt idx="4">
                  <c:v>8</c:v>
                </c:pt>
                <c:pt idx="5">
                  <c:v>1</c:v>
                </c:pt>
                <c:pt idx="6">
                  <c:v>1</c:v>
                </c:pt>
                <c:pt idx="7">
                  <c:v>2</c:v>
                </c:pt>
                <c:pt idx="8">
                  <c:v>1</c:v>
                </c:pt>
                <c:pt idx="9">
                  <c:v>5</c:v>
                </c:pt>
                <c:pt idx="10">
                  <c:v>4</c:v>
                </c:pt>
                <c:pt idx="11">
                  <c:v>3</c:v>
                </c:pt>
              </c:numCache>
            </c:numRef>
          </c:val>
          <c:smooth val="0"/>
          <c:extLst>
            <c:ext xmlns:c16="http://schemas.microsoft.com/office/drawing/2014/chart" uri="{C3380CC4-5D6E-409C-BE32-E72D297353CC}">
              <c16:uniqueId val="{00000009-CFB7-4D2A-A20F-A7064295316B}"/>
            </c:ext>
          </c:extLst>
        </c:ser>
        <c:ser>
          <c:idx val="10"/>
          <c:order val="10"/>
          <c:tx>
            <c:strRef>
              <c:f>'[Safety Masterlist Safety Health and Wellbeing.xlsx]4.1 Risk PT'!$W$8</c:f>
              <c:strCache>
                <c:ptCount val="1"/>
                <c:pt idx="0">
                  <c:v>CR11 -Drowning</c:v>
                </c:pt>
              </c:strCache>
            </c:strRef>
          </c:tx>
          <c:spPr>
            <a:ln w="22225" cap="rnd" cmpd="sng" algn="ctr">
              <a:solidFill>
                <a:srgbClr val="996633"/>
              </a:solidFill>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PT'!$W$10:$W$21</c:f>
              <c:numCache>
                <c:formatCode>General</c:formatCode>
                <c:ptCount val="12"/>
              </c:numCache>
            </c:numRef>
          </c:val>
          <c:smooth val="0"/>
          <c:extLst>
            <c:ext xmlns:c16="http://schemas.microsoft.com/office/drawing/2014/chart" uri="{C3380CC4-5D6E-409C-BE32-E72D297353CC}">
              <c16:uniqueId val="{0000000A-CFB7-4D2A-A20F-A7064295316B}"/>
            </c:ext>
          </c:extLst>
        </c:ser>
        <c:ser>
          <c:idx val="11"/>
          <c:order val="11"/>
          <c:tx>
            <c:strRef>
              <c:f>'[Safety Masterlist Safety Health and Wellbeing.xlsx]4.1 Risk PT'!$X$8</c:f>
              <c:strCache>
                <c:ptCount val="1"/>
                <c:pt idx="0">
                  <c:v>CR12 -Contact with services</c:v>
                </c:pt>
              </c:strCache>
            </c:strRef>
          </c:tx>
          <c:spPr>
            <a:ln w="22225" cap="rnd" cmpd="sng" algn="ctr">
              <a:solidFill>
                <a:schemeClr val="accent6">
                  <a:lumMod val="60000"/>
                </a:schemeClr>
              </a:solidFill>
              <a:round/>
            </a:ln>
            <a:effectLst/>
          </c:spPr>
          <c:marker>
            <c:symbol val="none"/>
          </c:marker>
          <c:cat>
            <c:numRef>
              <c:f>'[Safety Masterlist Safety Health and Wellbeing.xlsx]4.1 Risk PT'!$L$10:$L$21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PT'!$X$10:$X$21</c:f>
              <c:numCache>
                <c:formatCode>General</c:formatCode>
                <c:ptCount val="12"/>
                <c:pt idx="11">
                  <c:v>1</c:v>
                </c:pt>
              </c:numCache>
            </c:numRef>
          </c:val>
          <c:smooth val="0"/>
          <c:extLst>
            <c:ext xmlns:c16="http://schemas.microsoft.com/office/drawing/2014/chart" uri="{C3380CC4-5D6E-409C-BE32-E72D297353CC}">
              <c16:uniqueId val="{0000000B-CFB7-4D2A-A20F-A7064295316B}"/>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6038528"/>
        <c:axId val="116098016"/>
      </c:lineChart>
      <c:catAx>
        <c:axId val="116038528"/>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spc="20" baseline="0">
                <a:solidFill>
                  <a:schemeClr val="accent6"/>
                </a:solidFill>
                <a:latin typeface="+mn-lt"/>
                <a:ea typeface="+mn-ea"/>
                <a:cs typeface="+mn-cs"/>
              </a:defRPr>
            </a:pPr>
            <a:endParaRPr lang="en-US"/>
          </a:p>
        </c:txPr>
        <c:crossAx val="116098016"/>
        <c:crosses val="autoZero"/>
        <c:auto val="0"/>
        <c:lblAlgn val="ctr"/>
        <c:lblOffset val="100"/>
        <c:noMultiLvlLbl val="0"/>
      </c:catAx>
      <c:valAx>
        <c:axId val="116098016"/>
        <c:scaling>
          <c:orientation val="minMax"/>
        </c:scaling>
        <c:delete val="1"/>
        <c:axPos val="l"/>
        <c:numFmt formatCode="General" sourceLinked="1"/>
        <c:majorTickMark val="none"/>
        <c:minorTickMark val="none"/>
        <c:tickLblPos val="nextTo"/>
        <c:crossAx val="116038528"/>
        <c:crosses val="autoZero"/>
        <c:crossBetween val="between"/>
      </c:valAx>
      <c:spPr>
        <a:noFill/>
        <a:ln w="38100">
          <a:noFill/>
        </a:ln>
        <a:effectLst/>
      </c:spPr>
    </c:plotArea>
    <c:legend>
      <c:legendPos val="b"/>
      <c:layout>
        <c:manualLayout>
          <c:xMode val="edge"/>
          <c:yMode val="edge"/>
          <c:x val="5.8142527019777929E-2"/>
          <c:y val="0.7505488731033001"/>
          <c:w val="0.94185747298022204"/>
          <c:h val="0.23727312477945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cap="none" spc="20" baseline="0" dirty="0">
                <a:solidFill>
                  <a:schemeClr val="accent6"/>
                </a:solidFill>
                <a:latin typeface="+mn-lt"/>
                <a:ea typeface="+mn-ea"/>
                <a:cs typeface="+mn-cs"/>
              </a:defRPr>
            </a:pPr>
            <a:r>
              <a:rPr lang="en-US" sz="1400" b="1" kern="1200">
                <a:solidFill>
                  <a:schemeClr val="accent6"/>
                </a:solidFill>
                <a:latin typeface="+mn-lt"/>
                <a:ea typeface="+mn-ea"/>
                <a:cs typeface="+mn-cs"/>
              </a:rPr>
              <a:t>Figure 3. Trend in public transport critical risk outcomes</a:t>
            </a:r>
          </a:p>
        </c:rich>
      </c:tx>
      <c:layout>
        <c:manualLayout>
          <c:xMode val="edge"/>
          <c:yMode val="edge"/>
          <c:x val="0.26725846165022193"/>
          <c:y val="3.528262817876298E-2"/>
        </c:manualLayout>
      </c:layout>
      <c:overlay val="0"/>
      <c:spPr>
        <a:noFill/>
        <a:ln>
          <a:noFill/>
        </a:ln>
        <a:effectLst/>
      </c:spPr>
      <c:txPr>
        <a:bodyPr rot="0" spcFirstLastPara="1" vertOverflow="ellipsis" vert="horz" wrap="square" anchor="ctr" anchorCtr="1"/>
        <a:lstStyle/>
        <a:p>
          <a:pPr>
            <a:defRPr lang="en-US" sz="1400" b="1" i="0" u="none" strike="noStrike" kern="1200" cap="none" spc="20" baseline="0" dirty="0">
              <a:solidFill>
                <a:schemeClr val="accent6"/>
              </a:solidFill>
              <a:latin typeface="+mn-lt"/>
              <a:ea typeface="+mn-ea"/>
              <a:cs typeface="+mn-cs"/>
            </a:defRPr>
          </a:pPr>
          <a:endParaRPr lang="en-US"/>
        </a:p>
      </c:txPr>
    </c:title>
    <c:autoTitleDeleted val="0"/>
    <c:plotArea>
      <c:layout>
        <c:manualLayout>
          <c:layoutTarget val="inner"/>
          <c:xMode val="edge"/>
          <c:yMode val="edge"/>
          <c:x val="4.3349366144201283E-2"/>
          <c:y val="6.5602015340717135E-2"/>
          <c:w val="0.90335270757127828"/>
          <c:h val="0.56835665363703336"/>
        </c:manualLayout>
      </c:layout>
      <c:lineChart>
        <c:grouping val="standard"/>
        <c:varyColors val="0"/>
        <c:ser>
          <c:idx val="0"/>
          <c:order val="0"/>
          <c:tx>
            <c:strRef>
              <c:f>'[Safety Masterlist Safety Health and Wellbeing.xlsx]4.1 Risk PT'!$AB$99</c:f>
              <c:strCache>
                <c:ptCount val="1"/>
                <c:pt idx="0">
                  <c:v>Grade 1 - Verbal Abuse (Direct/Indirect Frustration Venting)</c:v>
                </c:pt>
              </c:strCache>
            </c:strRef>
          </c:tx>
          <c:spPr>
            <a:ln w="22225" cap="rnd" cmpd="sng" algn="ctr">
              <a:solidFill>
                <a:schemeClr val="bg2"/>
              </a:solidFill>
              <a:round/>
            </a:ln>
            <a:effectLst/>
          </c:spPr>
          <c:marker>
            <c:symbol val="none"/>
          </c:marker>
          <c:dLbls>
            <c:dLbl>
              <c:idx val="6"/>
              <c:layout>
                <c:manualLayout>
                  <c:x val="-1.971862112996622E-2"/>
                  <c:y val="-1.88271089944660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2F-46F3-B978-C4B53F79639F}"/>
                </c:ext>
              </c:extLst>
            </c:dLbl>
            <c:spPr>
              <a:solidFill>
                <a:schemeClr val="bg1">
                  <a:alpha val="70000"/>
                </a:schemeClr>
              </a:solidFill>
              <a:ln>
                <a:noFill/>
              </a:ln>
              <a:effectLst/>
            </c:spPr>
            <c:txPr>
              <a:bodyPr rot="0" spcFirstLastPara="1" vertOverflow="ellipsis" vert="horz" wrap="square" anchor="ctr" anchorCtr="1"/>
              <a:lstStyle/>
              <a:p>
                <a:pPr>
                  <a:defRPr sz="1000" b="0" i="0" u="none" strike="noStrike" kern="1200" baseline="0">
                    <a:solidFill>
                      <a:schemeClr val="accent6">
                        <a:alpha val="61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PT'!$AD$99:$AO$99</c:f>
              <c:numCache>
                <c:formatCode>General</c:formatCode>
                <c:ptCount val="12"/>
                <c:pt idx="0">
                  <c:v>1</c:v>
                </c:pt>
                <c:pt idx="1">
                  <c:v>5</c:v>
                </c:pt>
                <c:pt idx="2">
                  <c:v>4</c:v>
                </c:pt>
                <c:pt idx="3">
                  <c:v>7</c:v>
                </c:pt>
                <c:pt idx="4">
                  <c:v>4</c:v>
                </c:pt>
                <c:pt idx="5">
                  <c:v>3</c:v>
                </c:pt>
                <c:pt idx="6">
                  <c:v>14</c:v>
                </c:pt>
                <c:pt idx="7">
                  <c:v>5</c:v>
                </c:pt>
                <c:pt idx="8">
                  <c:v>12</c:v>
                </c:pt>
                <c:pt idx="9">
                  <c:v>7</c:v>
                </c:pt>
                <c:pt idx="10">
                  <c:v>9</c:v>
                </c:pt>
                <c:pt idx="11">
                  <c:v>2</c:v>
                </c:pt>
              </c:numCache>
            </c:numRef>
          </c:val>
          <c:smooth val="0"/>
          <c:extLst>
            <c:ext xmlns:c16="http://schemas.microsoft.com/office/drawing/2014/chart" uri="{C3380CC4-5D6E-409C-BE32-E72D297353CC}">
              <c16:uniqueId val="{00000000-7C2F-46F3-B978-C4B53F79639F}"/>
            </c:ext>
          </c:extLst>
        </c:ser>
        <c:ser>
          <c:idx val="1"/>
          <c:order val="1"/>
          <c:tx>
            <c:strRef>
              <c:f>'[Safety Masterlist Safety Health and Wellbeing.xlsx]4.1 Risk PT'!$AB$100</c:f>
              <c:strCache>
                <c:ptCount val="1"/>
                <c:pt idx="0">
                  <c:v>Grade 2 - Verbal Abuse (Targeted but not sustained)</c:v>
                </c:pt>
              </c:strCache>
            </c:strRef>
          </c:tx>
          <c:spPr>
            <a:ln w="22225" cap="rnd" cmpd="sng" algn="ctr">
              <a:solidFill>
                <a:schemeClr val="accent3"/>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PT'!$AD$100:$AO$100</c:f>
              <c:numCache>
                <c:formatCode>General</c:formatCode>
                <c:ptCount val="12"/>
                <c:pt idx="0">
                  <c:v>1</c:v>
                </c:pt>
                <c:pt idx="1">
                  <c:v>2</c:v>
                </c:pt>
                <c:pt idx="2">
                  <c:v>2</c:v>
                </c:pt>
                <c:pt idx="3">
                  <c:v>1</c:v>
                </c:pt>
                <c:pt idx="4">
                  <c:v>0</c:v>
                </c:pt>
                <c:pt idx="5">
                  <c:v>0</c:v>
                </c:pt>
                <c:pt idx="6">
                  <c:v>2</c:v>
                </c:pt>
                <c:pt idx="7">
                  <c:v>0</c:v>
                </c:pt>
                <c:pt idx="8">
                  <c:v>6</c:v>
                </c:pt>
                <c:pt idx="9">
                  <c:v>2</c:v>
                </c:pt>
                <c:pt idx="10">
                  <c:v>2</c:v>
                </c:pt>
                <c:pt idx="11">
                  <c:v>2</c:v>
                </c:pt>
              </c:numCache>
            </c:numRef>
          </c:val>
          <c:smooth val="0"/>
          <c:extLst>
            <c:ext xmlns:c16="http://schemas.microsoft.com/office/drawing/2014/chart" uri="{C3380CC4-5D6E-409C-BE32-E72D297353CC}">
              <c16:uniqueId val="{00000001-7C2F-46F3-B978-C4B53F79639F}"/>
            </c:ext>
          </c:extLst>
        </c:ser>
        <c:ser>
          <c:idx val="2"/>
          <c:order val="2"/>
          <c:tx>
            <c:strRef>
              <c:f>'[Safety Masterlist Safety Health and Wellbeing.xlsx]4.1 Risk PT'!$AB$101</c:f>
              <c:strCache>
                <c:ptCount val="1"/>
                <c:pt idx="0">
                  <c:v>Grade 3 - Verbal Abuse (Sustained)</c:v>
                </c:pt>
              </c:strCache>
            </c:strRef>
          </c:tx>
          <c:spPr>
            <a:ln w="22225" cap="rnd" cmpd="sng" algn="ctr">
              <a:solidFill>
                <a:srgbClr val="996633"/>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PT'!$AD$101:$AO$101</c:f>
              <c:numCache>
                <c:formatCode>General</c:formatCode>
                <c:ptCount val="12"/>
                <c:pt idx="0">
                  <c:v>1</c:v>
                </c:pt>
                <c:pt idx="1">
                  <c:v>1</c:v>
                </c:pt>
                <c:pt idx="2">
                  <c:v>2</c:v>
                </c:pt>
                <c:pt idx="3">
                  <c:v>2</c:v>
                </c:pt>
                <c:pt idx="4">
                  <c:v>0</c:v>
                </c:pt>
                <c:pt idx="5">
                  <c:v>2</c:v>
                </c:pt>
                <c:pt idx="6">
                  <c:v>4</c:v>
                </c:pt>
                <c:pt idx="7">
                  <c:v>2</c:v>
                </c:pt>
                <c:pt idx="8">
                  <c:v>4</c:v>
                </c:pt>
                <c:pt idx="9">
                  <c:v>3</c:v>
                </c:pt>
                <c:pt idx="10">
                  <c:v>4</c:v>
                </c:pt>
                <c:pt idx="11">
                  <c:v>0</c:v>
                </c:pt>
              </c:numCache>
            </c:numRef>
          </c:val>
          <c:smooth val="0"/>
          <c:extLst>
            <c:ext xmlns:c16="http://schemas.microsoft.com/office/drawing/2014/chart" uri="{C3380CC4-5D6E-409C-BE32-E72D297353CC}">
              <c16:uniqueId val="{00000002-7C2F-46F3-B978-C4B53F79639F}"/>
            </c:ext>
          </c:extLst>
        </c:ser>
        <c:ser>
          <c:idx val="3"/>
          <c:order val="3"/>
          <c:tx>
            <c:strRef>
              <c:f>'[Safety Masterlist Safety Health and Wellbeing.xlsx]4.1 Risk PT'!$AB$102</c:f>
              <c:strCache>
                <c:ptCount val="1"/>
                <c:pt idx="0">
                  <c:v>Grade 4 - Intimidation and Threats (Threatening Behavior)</c:v>
                </c:pt>
              </c:strCache>
            </c:strRef>
          </c:tx>
          <c:spPr>
            <a:ln w="22225" cap="rnd" cmpd="sng" algn="ctr">
              <a:solidFill>
                <a:srgbClr val="118DFF"/>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PT'!$AD$102:$AO$102</c:f>
              <c:numCache>
                <c:formatCode>General</c:formatCode>
                <c:ptCount val="12"/>
                <c:pt idx="0">
                  <c:v>2</c:v>
                </c:pt>
                <c:pt idx="1">
                  <c:v>2</c:v>
                </c:pt>
                <c:pt idx="2">
                  <c:v>2</c:v>
                </c:pt>
                <c:pt idx="3">
                  <c:v>6</c:v>
                </c:pt>
                <c:pt idx="4">
                  <c:v>1</c:v>
                </c:pt>
                <c:pt idx="5">
                  <c:v>4</c:v>
                </c:pt>
                <c:pt idx="6">
                  <c:v>5</c:v>
                </c:pt>
                <c:pt idx="7">
                  <c:v>2</c:v>
                </c:pt>
                <c:pt idx="8">
                  <c:v>3</c:v>
                </c:pt>
                <c:pt idx="9">
                  <c:v>0</c:v>
                </c:pt>
                <c:pt idx="10">
                  <c:v>2</c:v>
                </c:pt>
                <c:pt idx="11">
                  <c:v>1</c:v>
                </c:pt>
              </c:numCache>
            </c:numRef>
          </c:val>
          <c:smooth val="0"/>
          <c:extLst>
            <c:ext xmlns:c16="http://schemas.microsoft.com/office/drawing/2014/chart" uri="{C3380CC4-5D6E-409C-BE32-E72D297353CC}">
              <c16:uniqueId val="{00000003-7C2F-46F3-B978-C4B53F79639F}"/>
            </c:ext>
          </c:extLst>
        </c:ser>
        <c:ser>
          <c:idx val="4"/>
          <c:order val="4"/>
          <c:tx>
            <c:strRef>
              <c:f>'[Safety Masterlist Safety Health and Wellbeing.xlsx]4.1 Risk PT'!$AB$103</c:f>
              <c:strCache>
                <c:ptCount val="1"/>
                <c:pt idx="0">
                  <c:v>Grade 5 - Intimidation and Threats (Verbally threaten to harm or kill)</c:v>
                </c:pt>
              </c:strCache>
            </c:strRef>
          </c:tx>
          <c:spPr>
            <a:ln w="22225" cap="rnd" cmpd="sng" algn="ctr">
              <a:solidFill>
                <a:srgbClr val="7030A0"/>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PT'!$AD$103:$AO$103</c:f>
              <c:numCache>
                <c:formatCode>General</c:formatCode>
                <c:ptCount val="12"/>
                <c:pt idx="0">
                  <c:v>1</c:v>
                </c:pt>
                <c:pt idx="1">
                  <c:v>2</c:v>
                </c:pt>
                <c:pt idx="2">
                  <c:v>0</c:v>
                </c:pt>
                <c:pt idx="3">
                  <c:v>1</c:v>
                </c:pt>
                <c:pt idx="4">
                  <c:v>0</c:v>
                </c:pt>
                <c:pt idx="5">
                  <c:v>0</c:v>
                </c:pt>
                <c:pt idx="6">
                  <c:v>0</c:v>
                </c:pt>
                <c:pt idx="7">
                  <c:v>0</c:v>
                </c:pt>
                <c:pt idx="8">
                  <c:v>1</c:v>
                </c:pt>
                <c:pt idx="9">
                  <c:v>0</c:v>
                </c:pt>
                <c:pt idx="10">
                  <c:v>0</c:v>
                </c:pt>
                <c:pt idx="11">
                  <c:v>0</c:v>
                </c:pt>
              </c:numCache>
            </c:numRef>
          </c:val>
          <c:smooth val="0"/>
          <c:extLst>
            <c:ext xmlns:c16="http://schemas.microsoft.com/office/drawing/2014/chart" uri="{C3380CC4-5D6E-409C-BE32-E72D297353CC}">
              <c16:uniqueId val="{00000004-7C2F-46F3-B978-C4B53F79639F}"/>
            </c:ext>
          </c:extLst>
        </c:ser>
        <c:ser>
          <c:idx val="5"/>
          <c:order val="5"/>
          <c:tx>
            <c:strRef>
              <c:f>'[Safety Masterlist Safety Health and Wellbeing.xlsx]4.1 Risk PT'!$AB$104</c:f>
              <c:strCache>
                <c:ptCount val="1"/>
                <c:pt idx="0">
                  <c:v>Grade 6 - Intimidation and Threats (Non-verbal/verbal threat with weapon on display)</c:v>
                </c:pt>
              </c:strCache>
            </c:strRef>
          </c:tx>
          <c:spPr>
            <a:ln w="22225" cap="rnd" cmpd="sng" algn="ctr">
              <a:solidFill>
                <a:schemeClr val="accent5">
                  <a:lumMod val="60000"/>
                </a:schemeClr>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PT'!$AD$104:$AO$104</c:f>
              <c:numCache>
                <c:formatCode>General</c:formatCode>
                <c:ptCount val="12"/>
                <c:pt idx="0">
                  <c:v>0</c:v>
                </c:pt>
                <c:pt idx="1">
                  <c:v>0</c:v>
                </c:pt>
                <c:pt idx="2">
                  <c:v>0</c:v>
                </c:pt>
                <c:pt idx="3">
                  <c:v>0</c:v>
                </c:pt>
                <c:pt idx="4">
                  <c:v>1</c:v>
                </c:pt>
                <c:pt idx="5">
                  <c:v>0</c:v>
                </c:pt>
                <c:pt idx="6">
                  <c:v>1</c:v>
                </c:pt>
                <c:pt idx="7">
                  <c:v>0</c:v>
                </c:pt>
                <c:pt idx="8">
                  <c:v>0</c:v>
                </c:pt>
                <c:pt idx="9">
                  <c:v>0</c:v>
                </c:pt>
                <c:pt idx="10">
                  <c:v>0</c:v>
                </c:pt>
                <c:pt idx="11">
                  <c:v>0</c:v>
                </c:pt>
              </c:numCache>
            </c:numRef>
          </c:val>
          <c:smooth val="0"/>
          <c:extLst>
            <c:ext xmlns:c16="http://schemas.microsoft.com/office/drawing/2014/chart" uri="{C3380CC4-5D6E-409C-BE32-E72D297353CC}">
              <c16:uniqueId val="{00000005-7C2F-46F3-B978-C4B53F79639F}"/>
            </c:ext>
          </c:extLst>
        </c:ser>
        <c:ser>
          <c:idx val="6"/>
          <c:order val="6"/>
          <c:tx>
            <c:strRef>
              <c:f>'[Safety Masterlist Safety Health and Wellbeing.xlsx]4.1 Risk PT'!$AB$105</c:f>
              <c:strCache>
                <c:ptCount val="1"/>
                <c:pt idx="0">
                  <c:v>Grade 7 - Assult (Physical contact/touch/object thrown/push/shove/minor assult)</c:v>
                </c:pt>
              </c:strCache>
            </c:strRef>
          </c:tx>
          <c:spPr>
            <a:ln w="22225" cap="rnd" cmpd="sng" algn="ctr">
              <a:solidFill>
                <a:schemeClr val="accent1">
                  <a:lumMod val="80000"/>
                  <a:lumOff val="20000"/>
                </a:schemeClr>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PT'!$AD$105:$AO$105</c:f>
              <c:numCache>
                <c:formatCode>General</c:formatCode>
                <c:ptCount val="12"/>
                <c:pt idx="0">
                  <c:v>5</c:v>
                </c:pt>
                <c:pt idx="1">
                  <c:v>4</c:v>
                </c:pt>
                <c:pt idx="2">
                  <c:v>2</c:v>
                </c:pt>
                <c:pt idx="3">
                  <c:v>4</c:v>
                </c:pt>
                <c:pt idx="4">
                  <c:v>5</c:v>
                </c:pt>
                <c:pt idx="5">
                  <c:v>1</c:v>
                </c:pt>
                <c:pt idx="6">
                  <c:v>2</c:v>
                </c:pt>
                <c:pt idx="7">
                  <c:v>3</c:v>
                </c:pt>
                <c:pt idx="8">
                  <c:v>3</c:v>
                </c:pt>
                <c:pt idx="9">
                  <c:v>1</c:v>
                </c:pt>
                <c:pt idx="10">
                  <c:v>5</c:v>
                </c:pt>
                <c:pt idx="11">
                  <c:v>3</c:v>
                </c:pt>
              </c:numCache>
            </c:numRef>
          </c:val>
          <c:smooth val="0"/>
          <c:extLst>
            <c:ext xmlns:c16="http://schemas.microsoft.com/office/drawing/2014/chart" uri="{C3380CC4-5D6E-409C-BE32-E72D297353CC}">
              <c16:uniqueId val="{00000006-7C2F-46F3-B978-C4B53F79639F}"/>
            </c:ext>
          </c:extLst>
        </c:ser>
        <c:ser>
          <c:idx val="7"/>
          <c:order val="7"/>
          <c:tx>
            <c:strRef>
              <c:f>'[Safety Masterlist Safety Health and Wellbeing.xlsx]4.1 Risk PT'!$AB$106</c:f>
              <c:strCache>
                <c:ptCount val="1"/>
                <c:pt idx="0">
                  <c:v>Grade 8 - Assult (Actively hit) / Serious Assult (Sustained)</c:v>
                </c:pt>
              </c:strCache>
            </c:strRef>
          </c:tx>
          <c:spPr>
            <a:ln w="22225" cap="rnd" cmpd="sng" algn="ctr">
              <a:solidFill>
                <a:schemeClr val="accent3">
                  <a:lumMod val="80000"/>
                  <a:lumOff val="20000"/>
                </a:schemeClr>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PT'!$AD$106:$AO$106</c:f>
              <c:numCache>
                <c:formatCode>General</c:formatCode>
                <c:ptCount val="12"/>
                <c:pt idx="0">
                  <c:v>2</c:v>
                </c:pt>
                <c:pt idx="1">
                  <c:v>2</c:v>
                </c:pt>
                <c:pt idx="2">
                  <c:v>0</c:v>
                </c:pt>
                <c:pt idx="3">
                  <c:v>1</c:v>
                </c:pt>
                <c:pt idx="4">
                  <c:v>2</c:v>
                </c:pt>
                <c:pt idx="5">
                  <c:v>0</c:v>
                </c:pt>
                <c:pt idx="6">
                  <c:v>3</c:v>
                </c:pt>
                <c:pt idx="7">
                  <c:v>0</c:v>
                </c:pt>
                <c:pt idx="8">
                  <c:v>3</c:v>
                </c:pt>
                <c:pt idx="9">
                  <c:v>1</c:v>
                </c:pt>
                <c:pt idx="10">
                  <c:v>3</c:v>
                </c:pt>
                <c:pt idx="11">
                  <c:v>1</c:v>
                </c:pt>
              </c:numCache>
            </c:numRef>
          </c:val>
          <c:smooth val="0"/>
          <c:extLst>
            <c:ext xmlns:c16="http://schemas.microsoft.com/office/drawing/2014/chart" uri="{C3380CC4-5D6E-409C-BE32-E72D297353CC}">
              <c16:uniqueId val="{00000007-7C2F-46F3-B978-C4B53F79639F}"/>
            </c:ext>
          </c:extLst>
        </c:ser>
        <c:ser>
          <c:idx val="8"/>
          <c:order val="8"/>
          <c:tx>
            <c:strRef>
              <c:f>'[Safety Masterlist Safety Health and Wellbeing.xlsx]4.1 Risk PT'!$AB$107</c:f>
              <c:strCache>
                <c:ptCount val="1"/>
                <c:pt idx="0">
                  <c:v>Grade 9 - Serious and Severe Assault</c:v>
                </c:pt>
              </c:strCache>
            </c:strRef>
          </c:tx>
          <c:spPr>
            <a:ln w="22225" cap="rnd" cmpd="sng" algn="ctr">
              <a:solidFill>
                <a:schemeClr val="accent5">
                  <a:lumMod val="80000"/>
                  <a:lumOff val="20000"/>
                </a:schemeClr>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PT'!$AD$107:$AO$107</c:f>
              <c:numCache>
                <c:formatCode>General</c:formatCode>
                <c:ptCount val="12"/>
                <c:pt idx="0">
                  <c:v>0</c:v>
                </c:pt>
                <c:pt idx="1">
                  <c:v>0</c:v>
                </c:pt>
                <c:pt idx="2">
                  <c:v>0</c:v>
                </c:pt>
                <c:pt idx="3">
                  <c:v>1</c:v>
                </c:pt>
                <c:pt idx="4">
                  <c:v>0</c:v>
                </c:pt>
                <c:pt idx="5">
                  <c:v>0</c:v>
                </c:pt>
                <c:pt idx="6">
                  <c:v>1</c:v>
                </c:pt>
                <c:pt idx="7">
                  <c:v>0</c:v>
                </c:pt>
                <c:pt idx="8">
                  <c:v>0</c:v>
                </c:pt>
                <c:pt idx="9">
                  <c:v>0</c:v>
                </c:pt>
                <c:pt idx="10">
                  <c:v>0</c:v>
                </c:pt>
                <c:pt idx="11">
                  <c:v>0</c:v>
                </c:pt>
              </c:numCache>
            </c:numRef>
          </c:val>
          <c:smooth val="0"/>
          <c:extLst>
            <c:ext xmlns:c16="http://schemas.microsoft.com/office/drawing/2014/chart" uri="{C3380CC4-5D6E-409C-BE32-E72D297353CC}">
              <c16:uniqueId val="{00000008-7C2F-46F3-B978-C4B53F79639F}"/>
            </c:ext>
          </c:extLst>
        </c:ser>
        <c:ser>
          <c:idx val="9"/>
          <c:order val="9"/>
          <c:tx>
            <c:strRef>
              <c:f>'[Safety Masterlist Safety Health and Wellbeing.xlsx]4.1 Risk PT'!$AB$108</c:f>
              <c:strCache>
                <c:ptCount val="1"/>
                <c:pt idx="0">
                  <c:v>Injury/illness</c:v>
                </c:pt>
              </c:strCache>
            </c:strRef>
          </c:tx>
          <c:spPr>
            <a:ln w="38100" cap="rnd" cmpd="sng" algn="ctr">
              <a:solidFill>
                <a:srgbClr val="00B050"/>
              </a:solidFill>
              <a:prstDash val="dash"/>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PT'!$AD$108:$AO$108</c:f>
              <c:numCache>
                <c:formatCode>General</c:formatCode>
                <c:ptCount val="12"/>
                <c:pt idx="0">
                  <c:v>0</c:v>
                </c:pt>
                <c:pt idx="1">
                  <c:v>0</c:v>
                </c:pt>
                <c:pt idx="2">
                  <c:v>0</c:v>
                </c:pt>
                <c:pt idx="3">
                  <c:v>0</c:v>
                </c:pt>
                <c:pt idx="4">
                  <c:v>0</c:v>
                </c:pt>
                <c:pt idx="5">
                  <c:v>0</c:v>
                </c:pt>
                <c:pt idx="6">
                  <c:v>1</c:v>
                </c:pt>
                <c:pt idx="7">
                  <c:v>0</c:v>
                </c:pt>
                <c:pt idx="8">
                  <c:v>0</c:v>
                </c:pt>
                <c:pt idx="9">
                  <c:v>0</c:v>
                </c:pt>
                <c:pt idx="10">
                  <c:v>0</c:v>
                </c:pt>
                <c:pt idx="11">
                  <c:v>3</c:v>
                </c:pt>
              </c:numCache>
            </c:numRef>
          </c:val>
          <c:smooth val="0"/>
          <c:extLst>
            <c:ext xmlns:c16="http://schemas.microsoft.com/office/drawing/2014/chart" uri="{C3380CC4-5D6E-409C-BE32-E72D297353CC}">
              <c16:uniqueId val="{00000009-7C2F-46F3-B978-C4B53F79639F}"/>
            </c:ext>
          </c:extLst>
        </c:ser>
        <c:ser>
          <c:idx val="10"/>
          <c:order val="10"/>
          <c:tx>
            <c:strRef>
              <c:f>'[Safety Masterlist Safety Health and Wellbeing.xlsx]4.1 Risk PT'!$AB$109</c:f>
              <c:strCache>
                <c:ptCount val="1"/>
                <c:pt idx="0">
                  <c:v>Near miss</c:v>
                </c:pt>
              </c:strCache>
            </c:strRef>
          </c:tx>
          <c:spPr>
            <a:ln w="57150" cap="rnd" cmpd="sng" algn="ctr">
              <a:solidFill>
                <a:schemeClr val="bg1">
                  <a:lumMod val="50000"/>
                </a:schemeClr>
              </a:solidFill>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PT'!$AD$109:$AO$109</c:f>
              <c:numCache>
                <c:formatCode>General</c:formatCode>
                <c:ptCount val="12"/>
                <c:pt idx="0">
                  <c:v>6</c:v>
                </c:pt>
                <c:pt idx="1">
                  <c:v>3</c:v>
                </c:pt>
                <c:pt idx="2">
                  <c:v>1</c:v>
                </c:pt>
                <c:pt idx="3">
                  <c:v>0</c:v>
                </c:pt>
                <c:pt idx="4">
                  <c:v>1</c:v>
                </c:pt>
                <c:pt idx="5">
                  <c:v>0</c:v>
                </c:pt>
                <c:pt idx="6">
                  <c:v>1</c:v>
                </c:pt>
                <c:pt idx="7">
                  <c:v>1</c:v>
                </c:pt>
                <c:pt idx="8">
                  <c:v>3</c:v>
                </c:pt>
                <c:pt idx="9">
                  <c:v>2</c:v>
                </c:pt>
                <c:pt idx="10">
                  <c:v>1</c:v>
                </c:pt>
                <c:pt idx="11">
                  <c:v>1</c:v>
                </c:pt>
              </c:numCache>
            </c:numRef>
          </c:val>
          <c:smooth val="0"/>
          <c:extLst>
            <c:ext xmlns:c16="http://schemas.microsoft.com/office/drawing/2014/chart" uri="{C3380CC4-5D6E-409C-BE32-E72D297353CC}">
              <c16:uniqueId val="{0000000A-7C2F-46F3-B978-C4B53F79639F}"/>
            </c:ext>
          </c:extLst>
        </c:ser>
        <c:ser>
          <c:idx val="11"/>
          <c:order val="11"/>
          <c:tx>
            <c:strRef>
              <c:f>'[Safety Masterlist Safety Health and Wellbeing.xlsx]4.1 Risk PT'!$AB$110</c:f>
              <c:strCache>
                <c:ptCount val="1"/>
                <c:pt idx="0">
                  <c:v>Property damage</c:v>
                </c:pt>
              </c:strCache>
            </c:strRef>
          </c:tx>
          <c:spPr>
            <a:ln w="38100" cap="rnd" cmpd="sng" algn="ctr">
              <a:solidFill>
                <a:schemeClr val="tx2"/>
              </a:solidFill>
              <a:round/>
            </a:ln>
            <a:effectLst/>
          </c:spPr>
          <c:marker>
            <c:symbol val="none"/>
          </c:marker>
          <c:dLbls>
            <c:dLbl>
              <c:idx val="6"/>
              <c:layout>
                <c:manualLayout>
                  <c:x val="-1.971862112996622E-2"/>
                  <c:y val="1.67352079950809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C2F-46F3-B978-C4B53F79639F}"/>
                </c:ext>
              </c:extLst>
            </c:dLbl>
            <c:spPr>
              <a:solidFill>
                <a:schemeClr val="bg1">
                  <a:alpha val="70000"/>
                </a:scheme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alpha val="61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PT'!$AD$110:$AO$110</c:f>
              <c:numCache>
                <c:formatCode>General</c:formatCode>
                <c:ptCount val="12"/>
                <c:pt idx="0">
                  <c:v>19</c:v>
                </c:pt>
                <c:pt idx="1">
                  <c:v>27</c:v>
                </c:pt>
                <c:pt idx="2">
                  <c:v>22</c:v>
                </c:pt>
                <c:pt idx="3">
                  <c:v>16</c:v>
                </c:pt>
                <c:pt idx="4">
                  <c:v>12</c:v>
                </c:pt>
                <c:pt idx="5">
                  <c:v>8</c:v>
                </c:pt>
                <c:pt idx="6">
                  <c:v>13</c:v>
                </c:pt>
                <c:pt idx="7">
                  <c:v>21</c:v>
                </c:pt>
                <c:pt idx="8">
                  <c:v>12</c:v>
                </c:pt>
                <c:pt idx="9">
                  <c:v>11</c:v>
                </c:pt>
                <c:pt idx="10">
                  <c:v>13</c:v>
                </c:pt>
                <c:pt idx="11">
                  <c:v>10</c:v>
                </c:pt>
              </c:numCache>
            </c:numRef>
          </c:val>
          <c:smooth val="0"/>
          <c:extLst>
            <c:ext xmlns:c16="http://schemas.microsoft.com/office/drawing/2014/chart" uri="{C3380CC4-5D6E-409C-BE32-E72D297353CC}">
              <c16:uniqueId val="{0000000B-7C2F-46F3-B978-C4B53F79639F}"/>
            </c:ext>
          </c:extLst>
        </c:ser>
        <c:ser>
          <c:idx val="12"/>
          <c:order val="12"/>
          <c:tx>
            <c:strRef>
              <c:f>'[Safety Masterlist Safety Health and Wellbeing.xlsx]4.1 Risk PT'!$AB$111</c:f>
              <c:strCache>
                <c:ptCount val="1"/>
                <c:pt idx="0">
                  <c:v>Psychological: Threats and aggression</c:v>
                </c:pt>
              </c:strCache>
            </c:strRef>
          </c:tx>
          <c:spPr>
            <a:ln w="22225" cap="rnd" cmpd="sng" algn="ctr">
              <a:solidFill>
                <a:srgbClr val="C00000">
                  <a:alpha val="61000"/>
                </a:srgbClr>
              </a:solidFill>
              <a:prstDash val="sysDash"/>
              <a:round/>
            </a:ln>
            <a:effectLst/>
          </c:spPr>
          <c:marker>
            <c:symbol val="none"/>
          </c:marker>
          <c:cat>
            <c:numRef>
              <c:f>'[Safety Masterlist Safety Health and Wellbeing.xlsx]4.1 Risk PT'!$AD$98:$AO$98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PT'!$AD$111:$AO$111</c:f>
              <c:numCache>
                <c:formatCode>General</c:formatCode>
                <c:ptCount val="12"/>
                <c:pt idx="0">
                  <c:v>0</c:v>
                </c:pt>
                <c:pt idx="1">
                  <c:v>3</c:v>
                </c:pt>
                <c:pt idx="2">
                  <c:v>3</c:v>
                </c:pt>
                <c:pt idx="3">
                  <c:v>2</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C-7C2F-46F3-B978-C4B53F79639F}"/>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584633375"/>
        <c:axId val="1584631935"/>
      </c:lineChart>
      <c:dateAx>
        <c:axId val="1584633375"/>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lgn="ctr">
              <a:defRPr lang="en-US" sz="1150" b="0" i="0" u="none" strike="noStrike" kern="1200" spc="20" baseline="0">
                <a:solidFill>
                  <a:schemeClr val="accent6"/>
                </a:solidFill>
                <a:latin typeface="+mn-lt"/>
                <a:ea typeface="+mn-ea"/>
                <a:cs typeface="+mn-cs"/>
              </a:defRPr>
            </a:pPr>
            <a:endParaRPr lang="en-US"/>
          </a:p>
        </c:txPr>
        <c:crossAx val="1584631935"/>
        <c:crosses val="autoZero"/>
        <c:auto val="1"/>
        <c:lblOffset val="100"/>
        <c:baseTimeUnit val="months"/>
      </c:dateAx>
      <c:valAx>
        <c:axId val="1584631935"/>
        <c:scaling>
          <c:orientation val="minMax"/>
        </c:scaling>
        <c:delete val="1"/>
        <c:axPos val="l"/>
        <c:numFmt formatCode="General" sourceLinked="1"/>
        <c:majorTickMark val="none"/>
        <c:minorTickMark val="none"/>
        <c:tickLblPos val="nextTo"/>
        <c:crossAx val="1584633375"/>
        <c:crosses val="autoZero"/>
        <c:crossBetween val="between"/>
      </c:valAx>
      <c:spPr>
        <a:noFill/>
        <a:ln>
          <a:noFill/>
        </a:ln>
        <a:effectLst/>
      </c:spPr>
    </c:plotArea>
    <c:legend>
      <c:legendPos val="b"/>
      <c:layout>
        <c:manualLayout>
          <c:xMode val="edge"/>
          <c:yMode val="edge"/>
          <c:x val="4.7077577426254567E-3"/>
          <c:y val="0.70037474467712668"/>
          <c:w val="0.99529224225737456"/>
          <c:h val="0.28722921385484973"/>
        </c:manualLayout>
      </c:layout>
      <c:overlay val="0"/>
      <c:spPr>
        <a:noFill/>
        <a:ln>
          <a:noFill/>
        </a:ln>
        <a:effectLst/>
      </c:spPr>
      <c:txPr>
        <a:bodyPr rot="0" spcFirstLastPara="1" vertOverflow="ellipsis" vert="horz" wrap="square" anchor="ctr" anchorCtr="1"/>
        <a:lstStyle/>
        <a:p>
          <a:pPr>
            <a:defRPr lang="en-US" sz="1100"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alpha val="61000"/>
            </a:schemeClr>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r>
              <a:rPr lang="en-US" sz="1400" b="1" i="0" u="none" strike="noStrike" baseline="0">
                <a:solidFill>
                  <a:schemeClr val="accent6"/>
                </a:solidFill>
                <a:effectLst/>
              </a:rPr>
              <a:t>Figure 1. Percentage of the total of critical risks</a:t>
            </a:r>
            <a:endParaRPr lang="en-NZ" sz="1400">
              <a:solidFill>
                <a:schemeClr val="accent6"/>
              </a:solidFill>
            </a:endParaRPr>
          </a:p>
        </c:rich>
      </c:tx>
      <c:layout>
        <c:manualLayout>
          <c:xMode val="edge"/>
          <c:yMode val="edge"/>
          <c:x val="0.23334771334386825"/>
          <c:y val="2.498779833081165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accent6"/>
              </a:solidFill>
              <a:latin typeface="+mn-lt"/>
              <a:ea typeface="+mn-ea"/>
              <a:cs typeface="+mn-cs"/>
            </a:defRPr>
          </a:pPr>
          <a:endParaRPr lang="en-US"/>
        </a:p>
      </c:txPr>
    </c:title>
    <c:autoTitleDeleted val="0"/>
    <c:plotArea>
      <c:layout>
        <c:manualLayout>
          <c:layoutTarget val="inner"/>
          <c:xMode val="edge"/>
          <c:yMode val="edge"/>
          <c:x val="0.51022692681908088"/>
          <c:y val="0.16817438625603984"/>
          <c:w val="0.44699365555866777"/>
          <c:h val="0.78839560251842455"/>
        </c:manualLayout>
      </c:layout>
      <c:barChart>
        <c:barDir val="bar"/>
        <c:grouping val="clustered"/>
        <c:varyColors val="0"/>
        <c:ser>
          <c:idx val="0"/>
          <c:order val="0"/>
          <c:tx>
            <c:strRef>
              <c:f>Sheet1!$B$1</c:f>
              <c:strCache>
                <c:ptCount val="1"/>
                <c:pt idx="0">
                  <c:v>Series 1</c:v>
                </c:pt>
              </c:strCache>
            </c:strRef>
          </c:tx>
          <c:spPr>
            <a:solidFill>
              <a:schemeClr val="accent1"/>
            </a:solidFill>
            <a:ln w="6350">
              <a:solidFill>
                <a:schemeClr val="bg1"/>
              </a:solidFill>
            </a:ln>
            <a:effectLst/>
          </c:spPr>
          <c:invertIfNegative val="0"/>
          <c:dPt>
            <c:idx val="0"/>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3-E0DF-49D0-8618-7DB561F76ACF}"/>
              </c:ext>
            </c:extLst>
          </c:dPt>
          <c:dPt>
            <c:idx val="1"/>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5-E0DF-49D0-8618-7DB561F76ACF}"/>
              </c:ext>
            </c:extLst>
          </c:dPt>
          <c:dPt>
            <c:idx val="2"/>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2-E0DF-49D0-8618-7DB561F76ACF}"/>
              </c:ext>
            </c:extLst>
          </c:dPt>
          <c:dPt>
            <c:idx val="3"/>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0-E0DF-49D0-8618-7DB561F76ACF}"/>
              </c:ext>
            </c:extLst>
          </c:dPt>
          <c:dPt>
            <c:idx val="4"/>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1-E0DF-49D0-8618-7DB561F76ACF}"/>
              </c:ext>
            </c:extLst>
          </c:dPt>
          <c:dPt>
            <c:idx val="5"/>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7-E0DF-49D0-8618-7DB561F76ACF}"/>
              </c:ext>
            </c:extLst>
          </c:dPt>
          <c:dPt>
            <c:idx val="7"/>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9-E0DF-49D0-8618-7DB561F76ACF}"/>
              </c:ext>
            </c:extLst>
          </c:dPt>
          <c:dPt>
            <c:idx val="8"/>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8-E0DF-49D0-8618-7DB561F76ACF}"/>
              </c:ext>
            </c:extLst>
          </c:dPt>
          <c:dPt>
            <c:idx val="9"/>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C-E0DF-49D0-8618-7DB561F76ACF}"/>
              </c:ext>
            </c:extLst>
          </c:dPt>
          <c:dPt>
            <c:idx val="10"/>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B-E0DF-49D0-8618-7DB561F76ACF}"/>
              </c:ext>
            </c:extLst>
          </c:dPt>
          <c:dPt>
            <c:idx val="11"/>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A-E0DF-49D0-8618-7DB561F76ACF}"/>
              </c:ext>
            </c:extLst>
          </c:dPt>
          <c:dPt>
            <c:idx val="12"/>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17-E984-4453-A548-D2AF21E6F8AF}"/>
              </c:ext>
            </c:extLst>
          </c:dPt>
          <c:dPt>
            <c:idx val="13"/>
            <c:invertIfNegative val="0"/>
            <c:bubble3D val="0"/>
            <c:spPr>
              <a:solidFill>
                <a:schemeClr val="accent1"/>
              </a:solidFill>
              <a:ln w="6350" cap="rnd">
                <a:solidFill>
                  <a:schemeClr val="bg1"/>
                </a:solidFill>
                <a:round/>
              </a:ln>
              <a:effectLst/>
            </c:spPr>
            <c:extLst>
              <c:ext xmlns:c16="http://schemas.microsoft.com/office/drawing/2014/chart" uri="{C3380CC4-5D6E-409C-BE32-E72D297353CC}">
                <c16:uniqueId val="{00000004-E0DF-49D0-8618-7DB561F76AC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CR4 - Assault towards team members</c:v>
                </c:pt>
                <c:pt idx="1">
                  <c:v>CR7 - Live services</c:v>
                </c:pt>
                <c:pt idx="2">
                  <c:v>CR1 - Working in live traffic environment</c:v>
                </c:pt>
                <c:pt idx="3">
                  <c:v>CR3 - Working outside</c:v>
                </c:pt>
                <c:pt idx="4">
                  <c:v>CR 14 - Driving</c:v>
                </c:pt>
                <c:pt idx="5">
                  <c:v>CR8 - Working around moving machinery</c:v>
                </c:pt>
                <c:pt idx="6">
                  <c:v>CR13 - Presence of a person under the influence of alcohol or drugs</c:v>
                </c:pt>
                <c:pt idx="7">
                  <c:v>CR6 - Working at heights</c:v>
                </c:pt>
                <c:pt idx="8">
                  <c:v>CR10 - Chemical spills &amp; handling hot materials</c:v>
                </c:pt>
                <c:pt idx="9">
                  <c:v>CR12 - Manual handling tasks</c:v>
                </c:pt>
                <c:pt idx="10">
                  <c:v>CR11 - Suspended loads</c:v>
                </c:pt>
                <c:pt idx="11">
                  <c:v>CR2 - Working in a live operating rail environment</c:v>
                </c:pt>
                <c:pt idx="12">
                  <c:v>CR5 - Confined spaces</c:v>
                </c:pt>
                <c:pt idx="13">
                  <c:v>CR9 - Working near or over water</c:v>
                </c:pt>
              </c:strCache>
            </c:strRef>
          </c:cat>
          <c:val>
            <c:numRef>
              <c:f>Sheet1!$B$2:$B$15</c:f>
              <c:numCache>
                <c:formatCode>0%</c:formatCode>
                <c:ptCount val="14"/>
                <c:pt idx="0">
                  <c:v>0.26</c:v>
                </c:pt>
                <c:pt idx="1">
                  <c:v>0.19</c:v>
                </c:pt>
                <c:pt idx="2">
                  <c:v>0.14000000000000001</c:v>
                </c:pt>
                <c:pt idx="3">
                  <c:v>0.12</c:v>
                </c:pt>
                <c:pt idx="4">
                  <c:v>7.0000000000000007E-2</c:v>
                </c:pt>
                <c:pt idx="5">
                  <c:v>7.0000000000000007E-2</c:v>
                </c:pt>
                <c:pt idx="6">
                  <c:v>0.05</c:v>
                </c:pt>
                <c:pt idx="7">
                  <c:v>0.05</c:v>
                </c:pt>
                <c:pt idx="8">
                  <c:v>0.02</c:v>
                </c:pt>
                <c:pt idx="9">
                  <c:v>0.02</c:v>
                </c:pt>
                <c:pt idx="10">
                  <c:v>0</c:v>
                </c:pt>
                <c:pt idx="11">
                  <c:v>0</c:v>
                </c:pt>
                <c:pt idx="12">
                  <c:v>0</c:v>
                </c:pt>
                <c:pt idx="13">
                  <c:v>0</c:v>
                </c:pt>
              </c:numCache>
            </c:numRef>
          </c:val>
          <c:extLst>
            <c:ext xmlns:c16="http://schemas.microsoft.com/office/drawing/2014/chart" uri="{C3380CC4-5D6E-409C-BE32-E72D297353CC}">
              <c16:uniqueId val="{00000000-752B-4143-A2B8-E9A066079CD8}"/>
            </c:ext>
          </c:extLst>
        </c:ser>
        <c:dLbls>
          <c:dLblPos val="outEnd"/>
          <c:showLegendKey val="0"/>
          <c:showVal val="1"/>
          <c:showCatName val="0"/>
          <c:showSerName val="0"/>
          <c:showPercent val="0"/>
          <c:showBubbleSize val="0"/>
        </c:dLbls>
        <c:gapWidth val="40"/>
        <c:axId val="1131152431"/>
        <c:axId val="1131152847"/>
      </c:barChart>
      <c:catAx>
        <c:axId val="113115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1100" b="0" i="0" u="none" strike="noStrike" kern="1200" baseline="0">
                <a:solidFill>
                  <a:schemeClr val="accent6"/>
                </a:solidFill>
                <a:latin typeface="+mn-lt"/>
                <a:ea typeface="+mn-ea"/>
                <a:cs typeface="+mn-cs"/>
              </a:defRPr>
            </a:pPr>
            <a:endParaRPr lang="en-US"/>
          </a:p>
        </c:txPr>
        <c:crossAx val="1131152847"/>
        <c:crosses val="autoZero"/>
        <c:auto val="1"/>
        <c:lblAlgn val="ctr"/>
        <c:lblOffset val="100"/>
        <c:noMultiLvlLbl val="0"/>
      </c:catAx>
      <c:valAx>
        <c:axId val="1131152847"/>
        <c:scaling>
          <c:orientation val="minMax"/>
        </c:scaling>
        <c:delete val="1"/>
        <c:axPos val="b"/>
        <c:numFmt formatCode="0%" sourceLinked="1"/>
        <c:majorTickMark val="none"/>
        <c:minorTickMark val="none"/>
        <c:tickLblPos val="nextTo"/>
        <c:crossAx val="113115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40" b="1" i="0" u="none" strike="noStrike" kern="1200" cap="none" spc="20" baseline="0">
                <a:solidFill>
                  <a:sysClr val="windowText" lastClr="000000"/>
                </a:solidFill>
                <a:latin typeface="+mn-lt"/>
                <a:ea typeface="+mn-ea"/>
                <a:cs typeface="+mn-cs"/>
              </a:defRPr>
            </a:pPr>
            <a:r>
              <a:rPr lang="en-US" b="1"/>
              <a:t>Figure 3. Physical work contractors safety work events identified as critical risks</a:t>
            </a:r>
          </a:p>
        </c:rich>
      </c:tx>
      <c:overlay val="0"/>
      <c:spPr>
        <a:noFill/>
        <a:ln>
          <a:noFill/>
        </a:ln>
        <a:effectLst/>
      </c:spPr>
      <c:txPr>
        <a:bodyPr rot="0" spcFirstLastPara="1" vertOverflow="ellipsis" vert="horz" wrap="square" anchor="ctr" anchorCtr="1"/>
        <a:lstStyle/>
        <a:p>
          <a:pPr>
            <a:defRPr lang="en-US" sz="144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4.2568046631517802E-2"/>
          <c:y val="0.14593053756791496"/>
          <c:w val="0.91486390673696438"/>
          <c:h val="0.47220795542081961"/>
        </c:manualLayout>
      </c:layout>
      <c:areaChart>
        <c:grouping val="stacked"/>
        <c:varyColors val="0"/>
        <c:ser>
          <c:idx val="0"/>
          <c:order val="0"/>
          <c:tx>
            <c:strRef>
              <c:f>'[Safety Masterlist Safety Health and Wellbeing.xlsx]4.1 Risk PW'!$L$97</c:f>
              <c:strCache>
                <c:ptCount val="1"/>
                <c:pt idx="0">
                  <c:v>CR10 - Chemical spills &amp; handling hot materials</c:v>
                </c:pt>
              </c:strCache>
            </c:strRef>
          </c:tx>
          <c:spPr>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2700000" scaled="1"/>
              <a:tileRect/>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PW'!$N$97:$Y$97</c:f>
              <c:numCache>
                <c:formatCode>General</c:formatCode>
                <c:ptCount val="12"/>
                <c:pt idx="0">
                  <c:v>0</c:v>
                </c:pt>
                <c:pt idx="1">
                  <c:v>0</c:v>
                </c:pt>
                <c:pt idx="2">
                  <c:v>0</c:v>
                </c:pt>
                <c:pt idx="3">
                  <c:v>0</c:v>
                </c:pt>
                <c:pt idx="4">
                  <c:v>0</c:v>
                </c:pt>
                <c:pt idx="5">
                  <c:v>0</c:v>
                </c:pt>
                <c:pt idx="6">
                  <c:v>1</c:v>
                </c:pt>
                <c:pt idx="7">
                  <c:v>0</c:v>
                </c:pt>
                <c:pt idx="8">
                  <c:v>0</c:v>
                </c:pt>
                <c:pt idx="9">
                  <c:v>0</c:v>
                </c:pt>
                <c:pt idx="10">
                  <c:v>0</c:v>
                </c:pt>
                <c:pt idx="11">
                  <c:v>0</c:v>
                </c:pt>
              </c:numCache>
            </c:numRef>
          </c:val>
          <c:extLst>
            <c:ext xmlns:c16="http://schemas.microsoft.com/office/drawing/2014/chart" uri="{C3380CC4-5D6E-409C-BE32-E72D297353CC}">
              <c16:uniqueId val="{00000000-2C78-45EB-B687-9F85D4DF42B0}"/>
            </c:ext>
          </c:extLst>
        </c:ser>
        <c:ser>
          <c:idx val="1"/>
          <c:order val="1"/>
          <c:tx>
            <c:strRef>
              <c:f>'[Safety Masterlist Safety Health and Wellbeing.xlsx]4.1 Risk PW'!$L$98</c:f>
              <c:strCache>
                <c:ptCount val="1"/>
                <c:pt idx="0">
                  <c:v>CR6 - Working at heights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PW'!$N$98:$Y$98</c:f>
              <c:numCache>
                <c:formatCode>General</c:formatCode>
                <c:ptCount val="12"/>
                <c:pt idx="0">
                  <c:v>0</c:v>
                </c:pt>
                <c:pt idx="1">
                  <c:v>0</c:v>
                </c:pt>
                <c:pt idx="2">
                  <c:v>0</c:v>
                </c:pt>
                <c:pt idx="3">
                  <c:v>1</c:v>
                </c:pt>
                <c:pt idx="4">
                  <c:v>0</c:v>
                </c:pt>
                <c:pt idx="5">
                  <c:v>0</c:v>
                </c:pt>
                <c:pt idx="6">
                  <c:v>0</c:v>
                </c:pt>
                <c:pt idx="7">
                  <c:v>0</c:v>
                </c:pt>
                <c:pt idx="8">
                  <c:v>0</c:v>
                </c:pt>
                <c:pt idx="9">
                  <c:v>0</c:v>
                </c:pt>
                <c:pt idx="10">
                  <c:v>0</c:v>
                </c:pt>
                <c:pt idx="11">
                  <c:v>1</c:v>
                </c:pt>
              </c:numCache>
            </c:numRef>
          </c:val>
          <c:extLst>
            <c:ext xmlns:c16="http://schemas.microsoft.com/office/drawing/2014/chart" uri="{C3380CC4-5D6E-409C-BE32-E72D297353CC}">
              <c16:uniqueId val="{00000001-2C78-45EB-B687-9F85D4DF42B0}"/>
            </c:ext>
          </c:extLst>
        </c:ser>
        <c:ser>
          <c:idx val="2"/>
          <c:order val="2"/>
          <c:tx>
            <c:strRef>
              <c:f>'[Safety Masterlist Safety Health and Wellbeing.xlsx]4.1 Risk PW'!$L$99</c:f>
              <c:strCache>
                <c:ptCount val="1"/>
                <c:pt idx="0">
                  <c:v>CR13 - Presence of a person under the influence of alcohol or drugs</c:v>
                </c:pt>
              </c:strCache>
            </c:strRef>
          </c:tx>
          <c:spP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rgbClr val="00B05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PW'!$N$99:$Y$99</c:f>
              <c:numCache>
                <c:formatCode>General</c:formatCode>
                <c:ptCount val="12"/>
                <c:pt idx="0">
                  <c:v>0</c:v>
                </c:pt>
                <c:pt idx="1">
                  <c:v>0</c:v>
                </c:pt>
                <c:pt idx="2">
                  <c:v>0</c:v>
                </c:pt>
                <c:pt idx="3">
                  <c:v>0</c:v>
                </c:pt>
                <c:pt idx="4">
                  <c:v>0</c:v>
                </c:pt>
                <c:pt idx="5">
                  <c:v>0</c:v>
                </c:pt>
                <c:pt idx="6">
                  <c:v>0</c:v>
                </c:pt>
                <c:pt idx="7">
                  <c:v>0</c:v>
                </c:pt>
                <c:pt idx="8">
                  <c:v>0</c:v>
                </c:pt>
                <c:pt idx="9">
                  <c:v>2</c:v>
                </c:pt>
                <c:pt idx="10">
                  <c:v>0</c:v>
                </c:pt>
                <c:pt idx="11">
                  <c:v>0</c:v>
                </c:pt>
              </c:numCache>
            </c:numRef>
          </c:val>
          <c:extLst>
            <c:ext xmlns:c16="http://schemas.microsoft.com/office/drawing/2014/chart" uri="{C3380CC4-5D6E-409C-BE32-E72D297353CC}">
              <c16:uniqueId val="{00000002-2C78-45EB-B687-9F85D4DF42B0}"/>
            </c:ext>
          </c:extLst>
        </c:ser>
        <c:ser>
          <c:idx val="3"/>
          <c:order val="3"/>
          <c:tx>
            <c:strRef>
              <c:f>'[Safety Masterlist Safety Health and Wellbeing.xlsx]4.1 Risk PW'!$L$100</c:f>
              <c:strCache>
                <c:ptCount val="1"/>
                <c:pt idx="0">
                  <c:v>CR14 - Driving</c:v>
                </c:pt>
              </c:strCache>
            </c:strRef>
          </c:tx>
          <c:spPr>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PW'!$N$100:$Y$100</c:f>
              <c:numCache>
                <c:formatCode>General</c:formatCode>
                <c:ptCount val="12"/>
                <c:pt idx="0">
                  <c:v>1</c:v>
                </c:pt>
                <c:pt idx="1">
                  <c:v>0</c:v>
                </c:pt>
                <c:pt idx="2">
                  <c:v>0</c:v>
                </c:pt>
                <c:pt idx="3">
                  <c:v>0</c:v>
                </c:pt>
                <c:pt idx="4">
                  <c:v>0</c:v>
                </c:pt>
                <c:pt idx="5">
                  <c:v>0</c:v>
                </c:pt>
                <c:pt idx="6">
                  <c:v>0</c:v>
                </c:pt>
                <c:pt idx="7">
                  <c:v>0</c:v>
                </c:pt>
                <c:pt idx="8">
                  <c:v>2</c:v>
                </c:pt>
                <c:pt idx="9">
                  <c:v>0</c:v>
                </c:pt>
                <c:pt idx="10">
                  <c:v>0</c:v>
                </c:pt>
                <c:pt idx="11">
                  <c:v>0</c:v>
                </c:pt>
              </c:numCache>
            </c:numRef>
          </c:val>
          <c:extLst>
            <c:ext xmlns:c16="http://schemas.microsoft.com/office/drawing/2014/chart" uri="{C3380CC4-5D6E-409C-BE32-E72D297353CC}">
              <c16:uniqueId val="{00000003-2C78-45EB-B687-9F85D4DF42B0}"/>
            </c:ext>
          </c:extLst>
        </c:ser>
        <c:ser>
          <c:idx val="4"/>
          <c:order val="4"/>
          <c:tx>
            <c:strRef>
              <c:f>'[Safety Masterlist Safety Health and Wellbeing.xlsx]4.1 Risk PW'!$L$101</c:f>
              <c:strCache>
                <c:ptCount val="1"/>
                <c:pt idx="0">
                  <c:v>CR12 - Manual handling tasks</c:v>
                </c:pt>
              </c:strCache>
            </c:strRef>
          </c:tx>
          <c:spPr>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2700000" scaled="1"/>
              <a:tileRect/>
            </a:gra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rgbClr val="99663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PW'!$N$101:$Y$101</c:f>
              <c:numCache>
                <c:formatCode>General</c:formatCode>
                <c:ptCount val="12"/>
                <c:pt idx="0">
                  <c:v>0</c:v>
                </c:pt>
                <c:pt idx="1">
                  <c:v>0</c:v>
                </c:pt>
                <c:pt idx="2">
                  <c:v>0</c:v>
                </c:pt>
                <c:pt idx="3">
                  <c:v>0</c:v>
                </c:pt>
                <c:pt idx="4">
                  <c:v>0</c:v>
                </c:pt>
                <c:pt idx="5">
                  <c:v>0</c:v>
                </c:pt>
                <c:pt idx="6">
                  <c:v>1</c:v>
                </c:pt>
                <c:pt idx="7">
                  <c:v>0</c:v>
                </c:pt>
                <c:pt idx="8">
                  <c:v>0</c:v>
                </c:pt>
                <c:pt idx="9">
                  <c:v>0</c:v>
                </c:pt>
                <c:pt idx="10">
                  <c:v>0</c:v>
                </c:pt>
                <c:pt idx="11">
                  <c:v>0</c:v>
                </c:pt>
              </c:numCache>
            </c:numRef>
          </c:val>
          <c:extLst>
            <c:ext xmlns:c16="http://schemas.microsoft.com/office/drawing/2014/chart" uri="{C3380CC4-5D6E-409C-BE32-E72D297353CC}">
              <c16:uniqueId val="{00000004-2C78-45EB-B687-9F85D4DF42B0}"/>
            </c:ext>
          </c:extLst>
        </c:ser>
        <c:ser>
          <c:idx val="5"/>
          <c:order val="5"/>
          <c:tx>
            <c:strRef>
              <c:f>'[Safety Masterlist Safety Health and Wellbeing.xlsx]4.1 Risk PW'!$L$102</c:f>
              <c:strCache>
                <c:ptCount val="1"/>
                <c:pt idx="0">
                  <c:v>CR8 - Working around moving machinery</c:v>
                </c:pt>
              </c:strCache>
            </c:strRef>
          </c:tx>
          <c:spPr>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PW'!$N$102:$Y$102</c:f>
              <c:numCache>
                <c:formatCode>General</c:formatCode>
                <c:ptCount val="12"/>
                <c:pt idx="0">
                  <c:v>1</c:v>
                </c:pt>
                <c:pt idx="1">
                  <c:v>0</c:v>
                </c:pt>
                <c:pt idx="2">
                  <c:v>0</c:v>
                </c:pt>
                <c:pt idx="3">
                  <c:v>0</c:v>
                </c:pt>
                <c:pt idx="4">
                  <c:v>0</c:v>
                </c:pt>
                <c:pt idx="5">
                  <c:v>0</c:v>
                </c:pt>
                <c:pt idx="6">
                  <c:v>0</c:v>
                </c:pt>
                <c:pt idx="7">
                  <c:v>1</c:v>
                </c:pt>
                <c:pt idx="8">
                  <c:v>0</c:v>
                </c:pt>
                <c:pt idx="9">
                  <c:v>0</c:v>
                </c:pt>
                <c:pt idx="10">
                  <c:v>1</c:v>
                </c:pt>
                <c:pt idx="11">
                  <c:v>0</c:v>
                </c:pt>
              </c:numCache>
            </c:numRef>
          </c:val>
          <c:extLst>
            <c:ext xmlns:c16="http://schemas.microsoft.com/office/drawing/2014/chart" uri="{C3380CC4-5D6E-409C-BE32-E72D297353CC}">
              <c16:uniqueId val="{00000005-2C78-45EB-B687-9F85D4DF42B0}"/>
            </c:ext>
          </c:extLst>
        </c:ser>
        <c:ser>
          <c:idx val="6"/>
          <c:order val="6"/>
          <c:tx>
            <c:strRef>
              <c:f>'[Safety Masterlist Safety Health and Wellbeing.xlsx]4.1 Risk PW'!$L$103</c:f>
              <c:strCache>
                <c:ptCount val="1"/>
                <c:pt idx="0">
                  <c:v>CR3 - Working outside</c:v>
                </c:pt>
              </c:strCache>
            </c:strRef>
          </c:tx>
          <c:spPr>
            <a:solidFill>
              <a:schemeClr val="bg1">
                <a:lumMod val="95000"/>
              </a:schemeClr>
            </a:soli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PW'!$N$103:$Y$103</c:f>
              <c:numCache>
                <c:formatCode>General</c:formatCode>
                <c:ptCount val="12"/>
                <c:pt idx="0">
                  <c:v>1</c:v>
                </c:pt>
                <c:pt idx="1">
                  <c:v>0</c:v>
                </c:pt>
                <c:pt idx="2">
                  <c:v>1</c:v>
                </c:pt>
                <c:pt idx="3">
                  <c:v>0</c:v>
                </c:pt>
                <c:pt idx="4">
                  <c:v>0</c:v>
                </c:pt>
                <c:pt idx="5">
                  <c:v>0</c:v>
                </c:pt>
                <c:pt idx="6">
                  <c:v>0</c:v>
                </c:pt>
                <c:pt idx="7">
                  <c:v>0</c:v>
                </c:pt>
                <c:pt idx="8">
                  <c:v>1</c:v>
                </c:pt>
                <c:pt idx="9">
                  <c:v>1</c:v>
                </c:pt>
                <c:pt idx="10">
                  <c:v>0</c:v>
                </c:pt>
                <c:pt idx="11">
                  <c:v>1</c:v>
                </c:pt>
              </c:numCache>
            </c:numRef>
          </c:val>
          <c:extLst>
            <c:ext xmlns:c16="http://schemas.microsoft.com/office/drawing/2014/chart" uri="{C3380CC4-5D6E-409C-BE32-E72D297353CC}">
              <c16:uniqueId val="{00000006-2C78-45EB-B687-9F85D4DF42B0}"/>
            </c:ext>
          </c:extLst>
        </c:ser>
        <c:ser>
          <c:idx val="7"/>
          <c:order val="7"/>
          <c:tx>
            <c:strRef>
              <c:f>'[Safety Masterlist Safety Health and Wellbeing.xlsx]4.1 Risk PW'!$L$104</c:f>
              <c:strCache>
                <c:ptCount val="1"/>
                <c:pt idx="0">
                  <c:v>CR1 - Working in live traffic environment</c:v>
                </c:pt>
              </c:strCache>
            </c:strRef>
          </c:tx>
          <c:spPr>
            <a:gradFill flip="none" rotWithShape="1">
              <a:gsLst>
                <a:gs pos="0">
                  <a:srgbClr val="87AA3E">
                    <a:tint val="66000"/>
                    <a:satMod val="160000"/>
                  </a:srgbClr>
                </a:gs>
                <a:gs pos="50000">
                  <a:srgbClr val="87AA3E">
                    <a:tint val="44500"/>
                    <a:satMod val="160000"/>
                  </a:srgbClr>
                </a:gs>
                <a:gs pos="100000">
                  <a:srgbClr val="87AA3E">
                    <a:tint val="23500"/>
                    <a:satMod val="160000"/>
                  </a:srgbClr>
                </a:gs>
              </a:gsLst>
              <a:lin ang="2700000" scaled="1"/>
              <a:tileRect/>
            </a:gra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PW'!$N$104:$Y$104</c:f>
              <c:numCache>
                <c:formatCode>General</c:formatCode>
                <c:ptCount val="12"/>
                <c:pt idx="0">
                  <c:v>2</c:v>
                </c:pt>
                <c:pt idx="1">
                  <c:v>0</c:v>
                </c:pt>
                <c:pt idx="2">
                  <c:v>1</c:v>
                </c:pt>
                <c:pt idx="3">
                  <c:v>0</c:v>
                </c:pt>
                <c:pt idx="4">
                  <c:v>1</c:v>
                </c:pt>
                <c:pt idx="5">
                  <c:v>0</c:v>
                </c:pt>
                <c:pt idx="6">
                  <c:v>0</c:v>
                </c:pt>
                <c:pt idx="7">
                  <c:v>0</c:v>
                </c:pt>
                <c:pt idx="8">
                  <c:v>1</c:v>
                </c:pt>
                <c:pt idx="9">
                  <c:v>1</c:v>
                </c:pt>
                <c:pt idx="10">
                  <c:v>0</c:v>
                </c:pt>
                <c:pt idx="11">
                  <c:v>0</c:v>
                </c:pt>
              </c:numCache>
            </c:numRef>
          </c:val>
          <c:extLst>
            <c:ext xmlns:c16="http://schemas.microsoft.com/office/drawing/2014/chart" uri="{C3380CC4-5D6E-409C-BE32-E72D297353CC}">
              <c16:uniqueId val="{00000007-2C78-45EB-B687-9F85D4DF42B0}"/>
            </c:ext>
          </c:extLst>
        </c:ser>
        <c:ser>
          <c:idx val="8"/>
          <c:order val="8"/>
          <c:tx>
            <c:strRef>
              <c:f>'[Safety Masterlist Safety Health and Wellbeing.xlsx]4.1 Risk PW'!$L$105</c:f>
              <c:strCache>
                <c:ptCount val="1"/>
                <c:pt idx="0">
                  <c:v>CR7 - Live services</c:v>
                </c:pt>
              </c:strCache>
            </c:strRef>
          </c:tx>
          <c:spPr>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2700000" scaled="1"/>
              <a:tileRect/>
            </a:gra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PW'!$N$105:$Y$105</c:f>
              <c:numCache>
                <c:formatCode>General</c:formatCode>
                <c:ptCount val="12"/>
                <c:pt idx="0">
                  <c:v>1</c:v>
                </c:pt>
                <c:pt idx="1">
                  <c:v>0</c:v>
                </c:pt>
                <c:pt idx="2">
                  <c:v>1</c:v>
                </c:pt>
                <c:pt idx="3">
                  <c:v>0</c:v>
                </c:pt>
                <c:pt idx="4">
                  <c:v>0</c:v>
                </c:pt>
                <c:pt idx="5">
                  <c:v>1</c:v>
                </c:pt>
                <c:pt idx="6">
                  <c:v>0</c:v>
                </c:pt>
                <c:pt idx="7">
                  <c:v>0</c:v>
                </c:pt>
                <c:pt idx="8">
                  <c:v>2</c:v>
                </c:pt>
                <c:pt idx="9">
                  <c:v>0</c:v>
                </c:pt>
                <c:pt idx="10">
                  <c:v>2</c:v>
                </c:pt>
                <c:pt idx="11">
                  <c:v>1</c:v>
                </c:pt>
              </c:numCache>
            </c:numRef>
          </c:val>
          <c:extLst>
            <c:ext xmlns:c16="http://schemas.microsoft.com/office/drawing/2014/chart" uri="{C3380CC4-5D6E-409C-BE32-E72D297353CC}">
              <c16:uniqueId val="{00000008-2C78-45EB-B687-9F85D4DF42B0}"/>
            </c:ext>
          </c:extLst>
        </c:ser>
        <c:ser>
          <c:idx val="9"/>
          <c:order val="9"/>
          <c:tx>
            <c:strRef>
              <c:f>'[Safety Masterlist Safety Health and Wellbeing.xlsx]4.1 Risk PW'!$L$106</c:f>
              <c:strCache>
                <c:ptCount val="1"/>
                <c:pt idx="0">
                  <c:v>CR4 - Assault towards team members</c:v>
                </c:pt>
              </c:strCache>
            </c:strRef>
          </c:tx>
          <c:spPr>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2700000" scaled="1"/>
              <a:tileRect/>
            </a:gradFill>
            <a:ln w="9525" cap="flat" cmpd="sng" algn="ctr">
              <a:solidFill>
                <a:schemeClr val="bg1">
                  <a:lumMod val="50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n-US" sz="12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Wellbeing.xlsx]4.1 Risk PW'!$N$96:$Y$96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Wellbeing.xlsx]4.1 Risk PW'!$N$106:$Y$106</c:f>
              <c:numCache>
                <c:formatCode>General</c:formatCode>
                <c:ptCount val="12"/>
                <c:pt idx="0">
                  <c:v>0</c:v>
                </c:pt>
                <c:pt idx="1">
                  <c:v>2</c:v>
                </c:pt>
                <c:pt idx="2">
                  <c:v>0</c:v>
                </c:pt>
                <c:pt idx="3">
                  <c:v>0</c:v>
                </c:pt>
                <c:pt idx="4">
                  <c:v>0</c:v>
                </c:pt>
                <c:pt idx="5">
                  <c:v>2</c:v>
                </c:pt>
                <c:pt idx="6">
                  <c:v>2</c:v>
                </c:pt>
                <c:pt idx="7">
                  <c:v>0</c:v>
                </c:pt>
                <c:pt idx="8">
                  <c:v>0</c:v>
                </c:pt>
                <c:pt idx="9">
                  <c:v>2</c:v>
                </c:pt>
                <c:pt idx="10">
                  <c:v>1</c:v>
                </c:pt>
                <c:pt idx="11">
                  <c:v>2</c:v>
                </c:pt>
              </c:numCache>
            </c:numRef>
          </c:val>
          <c:extLst>
            <c:ext xmlns:c16="http://schemas.microsoft.com/office/drawing/2014/chart" uri="{C3380CC4-5D6E-409C-BE32-E72D297353CC}">
              <c16:uniqueId val="{00000009-2C78-45EB-B687-9F85D4DF42B0}"/>
            </c:ext>
          </c:extLst>
        </c:ser>
        <c:dLbls>
          <c:showLegendKey val="0"/>
          <c:showVal val="1"/>
          <c:showCatName val="0"/>
          <c:showSerName val="0"/>
          <c:showPercent val="0"/>
          <c:showBubbleSize val="0"/>
        </c:dLbls>
        <c:axId val="2100307472"/>
        <c:axId val="2100320432"/>
      </c:areaChart>
      <c:dateAx>
        <c:axId val="21003074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ysClr val="windowText" lastClr="000000"/>
                </a:solidFill>
                <a:latin typeface="+mn-lt"/>
                <a:ea typeface="+mn-ea"/>
                <a:cs typeface="+mn-cs"/>
              </a:defRPr>
            </a:pPr>
            <a:endParaRPr lang="en-US"/>
          </a:p>
        </c:txPr>
        <c:crossAx val="2100320432"/>
        <c:crosses val="autoZero"/>
        <c:auto val="1"/>
        <c:lblOffset val="100"/>
        <c:baseTimeUnit val="months"/>
      </c:dateAx>
      <c:valAx>
        <c:axId val="2100320432"/>
        <c:scaling>
          <c:orientation val="minMax"/>
        </c:scaling>
        <c:delete val="1"/>
        <c:axPos val="l"/>
        <c:numFmt formatCode="General" sourceLinked="1"/>
        <c:majorTickMark val="none"/>
        <c:minorTickMark val="none"/>
        <c:tickLblPos val="nextTo"/>
        <c:crossAx val="2100307472"/>
        <c:crosses val="autoZero"/>
        <c:crossBetween val="midCat"/>
      </c:valAx>
      <c:spPr>
        <a:noFill/>
        <a:ln>
          <a:noFill/>
        </a:ln>
        <a:effectLst/>
      </c:spPr>
    </c:plotArea>
    <c:legend>
      <c:legendPos val="b"/>
      <c:layout>
        <c:manualLayout>
          <c:xMode val="edge"/>
          <c:yMode val="edge"/>
          <c:x val="0"/>
          <c:y val="0.7310128373682715"/>
          <c:w val="1"/>
          <c:h val="0.25615340766064432"/>
        </c:manualLayout>
      </c:layout>
      <c:overlay val="0"/>
      <c:spPr>
        <a:noFill/>
        <a:ln>
          <a:noFill/>
        </a:ln>
        <a:effectLst/>
      </c:spPr>
      <c:txPr>
        <a:bodyPr rot="0" spcFirstLastPara="1" vertOverflow="ellipsis" vert="horz" wrap="square" anchor="ctr" anchorCtr="1"/>
        <a:lstStyle/>
        <a:p>
          <a:pPr algn="ctr">
            <a:defRPr lang="en-US"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200" b="0" i="0" u="none" strike="noStrike" kern="1200" baseline="0">
          <a:solidFill>
            <a:sysClr val="windowText" lastClr="000000"/>
          </a:solidFill>
          <a:latin typeface="+mn-lt"/>
          <a:ea typeface="+mn-ea"/>
          <a:cs typeface="+mn-cs"/>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NZ" sz="1400" b="1">
                <a:solidFill>
                  <a:sysClr val="windowText" lastClr="000000"/>
                </a:solidFill>
              </a:rPr>
              <a:t>Figure 4. Hazard</a:t>
            </a:r>
            <a:r>
              <a:rPr lang="en-NZ" sz="1400" b="1" baseline="0">
                <a:solidFill>
                  <a:sysClr val="windowText" lastClr="000000"/>
                </a:solidFill>
              </a:rPr>
              <a:t> types for critical risks</a:t>
            </a:r>
            <a:endParaRPr lang="en-NZ" sz="1400" b="1">
              <a:solidFill>
                <a:sysClr val="windowText" lastClr="000000"/>
              </a:solidFill>
            </a:endParaRPr>
          </a:p>
        </c:rich>
      </c:tx>
      <c:layout>
        <c:manualLayout>
          <c:xMode val="edge"/>
          <c:yMode val="edge"/>
          <c:x val="0.2277334827280923"/>
          <c:y val="4.830770938025997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stacked"/>
        <c:varyColors val="0"/>
        <c:ser>
          <c:idx val="0"/>
          <c:order val="0"/>
          <c:tx>
            <c:strRef>
              <c:f>'[Safety Masterlist Safety Health and Wellbeing.xlsx]4.1 Risk PW'!$Q$223</c:f>
              <c:strCache>
                <c:ptCount val="1"/>
                <c:pt idx="0">
                  <c:v>Sep-Dec22</c:v>
                </c:pt>
              </c:strCache>
            </c:strRef>
          </c:tx>
          <c:spPr>
            <a:solidFill>
              <a:schemeClr val="bg1"/>
            </a:solidFill>
            <a:ln>
              <a:solidFill>
                <a:schemeClr val="bg1">
                  <a:lumMod val="50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5507-4E5A-8B27-8B87193CCCDC}"/>
                </c:ext>
              </c:extLst>
            </c:dLbl>
            <c:dLbl>
              <c:idx val="1"/>
              <c:delete val="1"/>
              <c:extLst>
                <c:ext xmlns:c15="http://schemas.microsoft.com/office/drawing/2012/chart" uri="{CE6537A1-D6FC-4f65-9D91-7224C49458BB}"/>
                <c:ext xmlns:c16="http://schemas.microsoft.com/office/drawing/2014/chart" uri="{C3380CC4-5D6E-409C-BE32-E72D297353CC}">
                  <c16:uniqueId val="{00000009-5507-4E5A-8B27-8B87193CCCDC}"/>
                </c:ext>
              </c:extLst>
            </c:dLbl>
            <c:dLbl>
              <c:idx val="4"/>
              <c:delete val="1"/>
              <c:extLst>
                <c:ext xmlns:c15="http://schemas.microsoft.com/office/drawing/2012/chart" uri="{CE6537A1-D6FC-4f65-9D91-7224C49458BB}"/>
                <c:ext xmlns:c16="http://schemas.microsoft.com/office/drawing/2014/chart" uri="{C3380CC4-5D6E-409C-BE32-E72D297353CC}">
                  <c16:uniqueId val="{00000001-5507-4E5A-8B27-8B87193CCCDC}"/>
                </c:ext>
              </c:extLst>
            </c:dLbl>
            <c:dLbl>
              <c:idx val="5"/>
              <c:delete val="1"/>
              <c:extLst>
                <c:ext xmlns:c15="http://schemas.microsoft.com/office/drawing/2012/chart" uri="{CE6537A1-D6FC-4f65-9D91-7224C49458BB}"/>
                <c:ext xmlns:c16="http://schemas.microsoft.com/office/drawing/2014/chart" uri="{C3380CC4-5D6E-409C-BE32-E72D297353CC}">
                  <c16:uniqueId val="{00000002-5507-4E5A-8B27-8B87193CCCDC}"/>
                </c:ext>
              </c:extLst>
            </c:dLbl>
            <c:dLbl>
              <c:idx val="6"/>
              <c:delete val="1"/>
              <c:extLst>
                <c:ext xmlns:c15="http://schemas.microsoft.com/office/drawing/2012/chart" uri="{CE6537A1-D6FC-4f65-9D91-7224C49458BB}"/>
                <c:ext xmlns:c16="http://schemas.microsoft.com/office/drawing/2014/chart" uri="{C3380CC4-5D6E-409C-BE32-E72D297353CC}">
                  <c16:uniqueId val="{00000003-5507-4E5A-8B27-8B87193CCCDC}"/>
                </c:ext>
              </c:extLst>
            </c:dLbl>
            <c:dLbl>
              <c:idx val="7"/>
              <c:delete val="1"/>
              <c:extLst>
                <c:ext xmlns:c15="http://schemas.microsoft.com/office/drawing/2012/chart" uri="{CE6537A1-D6FC-4f65-9D91-7224C49458BB}"/>
                <c:ext xmlns:c16="http://schemas.microsoft.com/office/drawing/2014/chart" uri="{C3380CC4-5D6E-409C-BE32-E72D297353CC}">
                  <c16:uniqueId val="{00000008-5507-4E5A-8B27-8B87193CCCDC}"/>
                </c:ext>
              </c:extLst>
            </c:dLbl>
            <c:dLbl>
              <c:idx val="8"/>
              <c:delete val="1"/>
              <c:extLst>
                <c:ext xmlns:c15="http://schemas.microsoft.com/office/drawing/2012/chart" uri="{CE6537A1-D6FC-4f65-9D91-7224C49458BB}"/>
                <c:ext xmlns:c16="http://schemas.microsoft.com/office/drawing/2014/chart" uri="{C3380CC4-5D6E-409C-BE32-E72D297353CC}">
                  <c16:uniqueId val="{00000004-5507-4E5A-8B27-8B87193CCCD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Masterlist Safety Health and Wellbeing.xlsx]4.1 Risk PW'!$P$224:$P$239</c:f>
              <c:strCache>
                <c:ptCount val="16"/>
                <c:pt idx="0">
                  <c:v>Safety Hazards - Machinery</c:v>
                </c:pt>
                <c:pt idx="1">
                  <c:v>Safety Hazards - Slips, trip and falls</c:v>
                </c:pt>
                <c:pt idx="2">
                  <c:v>CHEMICAL - Gases</c:v>
                </c:pt>
                <c:pt idx="3">
                  <c:v>SAFETY - Slips, trip and falls</c:v>
                </c:pt>
                <c:pt idx="4">
                  <c:v>Ergonomic &amp; musculoskeletal Hazards - Repetitive Operations</c:v>
                </c:pt>
                <c:pt idx="5">
                  <c:v>Physical Hazards - Weather conditions (working outside in the summer, winter)</c:v>
                </c:pt>
                <c:pt idx="6">
                  <c:v>Equipment Hazards - Moving/rotating parts</c:v>
                </c:pt>
                <c:pt idx="7">
                  <c:v>Transport Hazards - Distraction</c:v>
                </c:pt>
                <c:pt idx="8">
                  <c:v>Safety Hazards - Trespassers e.g break ins/protestors/security event</c:v>
                </c:pt>
                <c:pt idx="9">
                  <c:v>SAFETY - Machinery</c:v>
                </c:pt>
                <c:pt idx="10">
                  <c:v>Safety Hazards - Working at Height (Any fall from height)</c:v>
                </c:pt>
                <c:pt idx="11">
                  <c:v>Transport Hazards - Speed</c:v>
                </c:pt>
                <c:pt idx="12">
                  <c:v>Safety Hazards - Striking/being struck</c:v>
                </c:pt>
                <c:pt idx="13">
                  <c:v>Electrical Hazards - Underground services</c:v>
                </c:pt>
                <c:pt idx="14">
                  <c:v>Transport Hazards - Collision with vehicles</c:v>
                </c:pt>
                <c:pt idx="15">
                  <c:v>Workplace Hazards - Violence/ Aggressive behaviour/ Assault</c:v>
                </c:pt>
              </c:strCache>
            </c:strRef>
          </c:cat>
          <c:val>
            <c:numRef>
              <c:f>'[Safety Masterlist Safety Health and Wellbeing.xlsx]4.1 Risk PW'!$Q$224:$Q$239</c:f>
              <c:numCache>
                <c:formatCode>General</c:formatCode>
                <c:ptCount val="16"/>
                <c:pt idx="0">
                  <c:v>0</c:v>
                </c:pt>
                <c:pt idx="1">
                  <c:v>0</c:v>
                </c:pt>
                <c:pt idx="2">
                  <c:v>1</c:v>
                </c:pt>
                <c:pt idx="3">
                  <c:v>1</c:v>
                </c:pt>
                <c:pt idx="4">
                  <c:v>0</c:v>
                </c:pt>
                <c:pt idx="5">
                  <c:v>0</c:v>
                </c:pt>
                <c:pt idx="6">
                  <c:v>0</c:v>
                </c:pt>
                <c:pt idx="7">
                  <c:v>0</c:v>
                </c:pt>
                <c:pt idx="8">
                  <c:v>0</c:v>
                </c:pt>
                <c:pt idx="9">
                  <c:v>1</c:v>
                </c:pt>
                <c:pt idx="10">
                  <c:v>1</c:v>
                </c:pt>
                <c:pt idx="11">
                  <c:v>2</c:v>
                </c:pt>
                <c:pt idx="12">
                  <c:v>1</c:v>
                </c:pt>
                <c:pt idx="13">
                  <c:v>1</c:v>
                </c:pt>
                <c:pt idx="14">
                  <c:v>2</c:v>
                </c:pt>
                <c:pt idx="15">
                  <c:v>2</c:v>
                </c:pt>
              </c:numCache>
            </c:numRef>
          </c:val>
          <c:extLst>
            <c:ext xmlns:c16="http://schemas.microsoft.com/office/drawing/2014/chart" uri="{C3380CC4-5D6E-409C-BE32-E72D297353CC}">
              <c16:uniqueId val="{00000005-5507-4E5A-8B27-8B87193CCCDC}"/>
            </c:ext>
          </c:extLst>
        </c:ser>
        <c:ser>
          <c:idx val="1"/>
          <c:order val="1"/>
          <c:tx>
            <c:strRef>
              <c:f>'[Safety Masterlist Safety Health and Wellbeing.xlsx]4.1 Risk PW'!$R$223</c:f>
              <c:strCache>
                <c:ptCount val="1"/>
                <c:pt idx="0">
                  <c:v>Jan-Aug23</c:v>
                </c:pt>
              </c:strCache>
            </c:strRef>
          </c:tx>
          <c:spPr>
            <a:solidFill>
              <a:schemeClr val="tx2"/>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'[Safety Masterlist Safety Health and Wellbeing.xlsx]4.1 Risk PW'!$P$224:$P$239</c:f>
              <c:strCache>
                <c:ptCount val="16"/>
                <c:pt idx="0">
                  <c:v>Safety Hazards - Machinery</c:v>
                </c:pt>
                <c:pt idx="1">
                  <c:v>Safety Hazards - Slips, trip and falls</c:v>
                </c:pt>
                <c:pt idx="2">
                  <c:v>CHEMICAL - Gases</c:v>
                </c:pt>
                <c:pt idx="3">
                  <c:v>SAFETY - Slips, trip and falls</c:v>
                </c:pt>
                <c:pt idx="4">
                  <c:v>Ergonomic &amp; musculoskeletal Hazards - Repetitive Operations</c:v>
                </c:pt>
                <c:pt idx="5">
                  <c:v>Physical Hazards - Weather conditions (working outside in the summer, winter)</c:v>
                </c:pt>
                <c:pt idx="6">
                  <c:v>Equipment Hazards - Moving/rotating parts</c:v>
                </c:pt>
                <c:pt idx="7">
                  <c:v>Transport Hazards - Distraction</c:v>
                </c:pt>
                <c:pt idx="8">
                  <c:v>Safety Hazards - Trespassers e.g break ins/protestors/security event</c:v>
                </c:pt>
                <c:pt idx="9">
                  <c:v>SAFETY - Machinery</c:v>
                </c:pt>
                <c:pt idx="10">
                  <c:v>Safety Hazards - Working at Height (Any fall from height)</c:v>
                </c:pt>
                <c:pt idx="11">
                  <c:v>Transport Hazards - Speed</c:v>
                </c:pt>
                <c:pt idx="12">
                  <c:v>Safety Hazards - Striking/being struck</c:v>
                </c:pt>
                <c:pt idx="13">
                  <c:v>Electrical Hazards - Underground services</c:v>
                </c:pt>
                <c:pt idx="14">
                  <c:v>Transport Hazards - Collision with vehicles</c:v>
                </c:pt>
                <c:pt idx="15">
                  <c:v>Workplace Hazards - Violence/ Aggressive behaviour/ Assault</c:v>
                </c:pt>
              </c:strCache>
            </c:strRef>
          </c:cat>
          <c:val>
            <c:numRef>
              <c:f>'[Safety Masterlist Safety Health and Wellbeing.xlsx]4.1 Risk PW'!$R$224:$R$239</c:f>
              <c:numCache>
                <c:formatCode>General</c:formatCode>
                <c:ptCount val="16"/>
                <c:pt idx="0">
                  <c:v>1</c:v>
                </c:pt>
                <c:pt idx="1">
                  <c:v>1</c:v>
                </c:pt>
                <c:pt idx="2">
                  <c:v>0</c:v>
                </c:pt>
                <c:pt idx="3">
                  <c:v>0</c:v>
                </c:pt>
                <c:pt idx="4">
                  <c:v>1</c:v>
                </c:pt>
                <c:pt idx="5">
                  <c:v>1</c:v>
                </c:pt>
                <c:pt idx="6">
                  <c:v>1</c:v>
                </c:pt>
                <c:pt idx="7">
                  <c:v>1</c:v>
                </c:pt>
                <c:pt idx="8">
                  <c:v>1</c:v>
                </c:pt>
                <c:pt idx="9">
                  <c:v>0</c:v>
                </c:pt>
                <c:pt idx="10">
                  <c:v>1</c:v>
                </c:pt>
                <c:pt idx="11">
                  <c:v>1</c:v>
                </c:pt>
                <c:pt idx="12">
                  <c:v>3</c:v>
                </c:pt>
                <c:pt idx="13">
                  <c:v>5</c:v>
                </c:pt>
                <c:pt idx="14">
                  <c:v>4</c:v>
                </c:pt>
                <c:pt idx="15">
                  <c:v>9</c:v>
                </c:pt>
              </c:numCache>
            </c:numRef>
          </c:val>
          <c:extLst>
            <c:ext xmlns:c16="http://schemas.microsoft.com/office/drawing/2014/chart" uri="{C3380CC4-5D6E-409C-BE32-E72D297353CC}">
              <c16:uniqueId val="{00000006-5507-4E5A-8B27-8B87193CCCDC}"/>
            </c:ext>
          </c:extLst>
        </c:ser>
        <c:dLbls>
          <c:showLegendKey val="0"/>
          <c:showVal val="0"/>
          <c:showCatName val="0"/>
          <c:showSerName val="0"/>
          <c:showPercent val="0"/>
          <c:showBubbleSize val="0"/>
        </c:dLbls>
        <c:gapWidth val="40"/>
        <c:overlap val="99"/>
        <c:axId val="744811391"/>
        <c:axId val="370253583"/>
      </c:barChart>
      <c:catAx>
        <c:axId val="7448113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70253583"/>
        <c:crosses val="autoZero"/>
        <c:auto val="1"/>
        <c:lblAlgn val="ctr"/>
        <c:lblOffset val="100"/>
        <c:noMultiLvlLbl val="0"/>
      </c:catAx>
      <c:valAx>
        <c:axId val="370253583"/>
        <c:scaling>
          <c:orientation val="minMax"/>
        </c:scaling>
        <c:delete val="1"/>
        <c:axPos val="b"/>
        <c:numFmt formatCode="General" sourceLinked="1"/>
        <c:majorTickMark val="none"/>
        <c:minorTickMark val="none"/>
        <c:tickLblPos val="nextTo"/>
        <c:crossAx val="744811391"/>
        <c:crosses val="autoZero"/>
        <c:crossBetween val="between"/>
      </c:valAx>
      <c:spPr>
        <a:noFill/>
        <a:ln>
          <a:noFill/>
        </a:ln>
        <a:effectLst/>
      </c:spPr>
    </c:plotArea>
    <c:legend>
      <c:legendPos val="b"/>
      <c:layout>
        <c:manualLayout>
          <c:xMode val="edge"/>
          <c:yMode val="edge"/>
          <c:x val="0.78221511896786666"/>
          <c:y val="0.7970693017448196"/>
          <c:w val="0.15022581173681318"/>
          <c:h val="8.8527402225100887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417780591"/>
        <c:axId val="1417779343"/>
      </c:lineChart>
      <c:catAx>
        <c:axId val="141778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417779343"/>
        <c:crosses val="autoZero"/>
        <c:auto val="1"/>
        <c:lblAlgn val="ctr"/>
        <c:lblOffset val="100"/>
        <c:noMultiLvlLbl val="0"/>
      </c:catAx>
      <c:valAx>
        <c:axId val="1417779343"/>
        <c:scaling>
          <c:orientation val="minMax"/>
        </c:scaling>
        <c:delete val="1"/>
        <c:axPos val="l"/>
        <c:numFmt formatCode="General" sourceLinked="1"/>
        <c:majorTickMark val="none"/>
        <c:minorTickMark val="none"/>
        <c:tickLblPos val="nextTo"/>
        <c:crossAx val="141778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[March Insights.xlsx]JoZ - Operations!PivotTable7</c:name>
    <c:fmtId val="-1"/>
  </c:pivotSource>
  <c:chart>
    <c:title>
      <c:tx>
        <c:rich>
          <a:bodyPr rot="0" spcFirstLastPara="1" vertOverflow="ellipsis" vert="horz" wrap="square" anchor="ctr" anchorCtr="1"/>
          <a:lstStyle/>
          <a:p>
            <a:pPr>
              <a:defRPr sz="1400" b="1" i="0" u="none" strike="noStrike" kern="1200" cap="none" spc="20" baseline="0">
                <a:solidFill>
                  <a:schemeClr val="tx2"/>
                </a:solidFill>
                <a:latin typeface="+mn-lt"/>
                <a:ea typeface="+mn-ea"/>
                <a:cs typeface="+mn-cs"/>
              </a:defRPr>
            </a:pPr>
            <a:r>
              <a:rPr lang="en-US" sz="1200" b="1">
                <a:solidFill>
                  <a:schemeClr val="accent6"/>
                </a:solidFill>
              </a:rPr>
              <a:t>All safety events </a:t>
            </a:r>
          </a:p>
          <a:p>
            <a:pPr>
              <a:defRPr b="1">
                <a:solidFill>
                  <a:schemeClr val="tx2"/>
                </a:solidFill>
              </a:defRPr>
            </a:pPr>
            <a:r>
              <a:rPr lang="en-US" sz="1200" b="1">
                <a:solidFill>
                  <a:schemeClr val="accent6"/>
                </a:solidFill>
              </a:rPr>
              <a:t>including near misses</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chemeClr val="tx2"/>
              </a:solidFill>
              <a:latin typeface="+mn-lt"/>
              <a:ea typeface="+mn-ea"/>
              <a:cs typeface="+mn-cs"/>
            </a:defRPr>
          </a:pPr>
          <a:endParaRPr lang="en-US"/>
        </a:p>
      </c:txPr>
    </c:title>
    <c:autoTitleDeleted val="0"/>
    <c:pivotFmts>
      <c:pivotFmt>
        <c:idx val="0"/>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4"/>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5"/>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
          <c:y val="0.26779687445087585"/>
          <c:w val="1"/>
          <c:h val="0.47921922268860889"/>
        </c:manualLayout>
      </c:layout>
      <c:lineChart>
        <c:grouping val="standard"/>
        <c:varyColors val="0"/>
        <c:dLbls>
          <c:dLblPos val="ctr"/>
          <c:showLegendKey val="0"/>
          <c:showVal val="1"/>
          <c:showCatName val="0"/>
          <c:showSerName val="0"/>
          <c:showPercent val="0"/>
          <c:showBubbleSize val="0"/>
        </c:dLbls>
        <c:marker val="1"/>
        <c:smooth val="0"/>
        <c:axId val="371044640"/>
        <c:axId val="371032160"/>
      </c:lineChart>
      <c:catAx>
        <c:axId val="371044640"/>
        <c:scaling>
          <c:orientation val="minMax"/>
        </c:scaling>
        <c:delete val="1"/>
        <c:axPos val="b"/>
        <c:numFmt formatCode="General" sourceLinked="1"/>
        <c:majorTickMark val="none"/>
        <c:minorTickMark val="none"/>
        <c:tickLblPos val="nextTo"/>
        <c:crossAx val="371032160"/>
        <c:crosses val="autoZero"/>
        <c:auto val="1"/>
        <c:lblAlgn val="ctr"/>
        <c:lblOffset val="100"/>
        <c:noMultiLvlLbl val="0"/>
      </c:catAx>
      <c:valAx>
        <c:axId val="371032160"/>
        <c:scaling>
          <c:orientation val="minMax"/>
        </c:scaling>
        <c:delete val="1"/>
        <c:axPos val="l"/>
        <c:numFmt formatCode="General" sourceLinked="1"/>
        <c:majorTickMark val="none"/>
        <c:minorTickMark val="none"/>
        <c:tickLblPos val="nextTo"/>
        <c:crossAx val="371044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[March Insights.xlsx]JoZ - Operations!PivotTable9</c:name>
    <c:fmtId val="-1"/>
  </c:pivotSource>
  <c:chart>
    <c:autoTitleDeleted val="1"/>
    <c:pivotFmts>
      <c:pivotFmt>
        <c:idx val="0"/>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6"/>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7"/>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8"/>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3"/>
            </a:solidFill>
            <a:round/>
          </a:ln>
          <a:effectLst/>
        </c:spPr>
        <c:marker>
          <c:symbol val="circle"/>
          <c:size val="4"/>
          <c:spPr>
            <a:solidFill>
              <a:schemeClr val="accent3"/>
            </a:solidFill>
            <a:ln w="9525" cap="flat" cmpd="sng" algn="ctr">
              <a:solidFill>
                <a:schemeClr val="accent3"/>
              </a:solidFill>
              <a:round/>
            </a:ln>
            <a:effectLst/>
          </c:spPr>
        </c:marker>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5"/>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7"/>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3"/>
            </a:solidFill>
            <a:round/>
          </a:ln>
          <a:effectLst/>
        </c:spPr>
        <c:marker>
          <c:symbol val="circle"/>
          <c:size val="4"/>
          <c:spPr>
            <a:solidFill>
              <a:schemeClr val="accent3"/>
            </a:solidFill>
            <a:ln w="9525" cap="flat" cmpd="sng" algn="ctr">
              <a:solidFill>
                <a:schemeClr val="accent3"/>
              </a:solidFill>
              <a:round/>
            </a:ln>
            <a:effectLst/>
          </c:spPr>
        </c:marker>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4"/>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prstDash val="sysDash"/>
            <a:round/>
          </a:ln>
          <a:effectLst/>
        </c:spPr>
        <c:marker>
          <c:symbol val="circle"/>
          <c:size val="4"/>
          <c:spPr>
            <a:solidFill>
              <a:schemeClr val="accent1"/>
            </a:solidFill>
            <a:ln w="9525" cap="flat" cmpd="sng" algn="ctr">
              <a:solidFill>
                <a:schemeClr val="accent1"/>
              </a:solidFill>
              <a:prstDash val="sysDash"/>
              <a:round/>
            </a:ln>
            <a:effectLst/>
          </c:spPr>
        </c:marker>
        <c:dLbl>
          <c:idx val="0"/>
          <c:layout>
            <c:manualLayout>
              <c:x val="-3.0603965553463394E-2"/>
              <c:y val="-3.63745548055226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6"/>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7"/>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rgbClr val="00B0F0"/>
            </a:solidFill>
            <a:round/>
          </a:ln>
          <a:effectLst/>
        </c:spPr>
        <c:marker>
          <c:symbol val="circle"/>
          <c:size val="4"/>
          <c:spPr>
            <a:solidFill>
              <a:srgbClr val="00B0F0"/>
            </a:solidFill>
            <a:ln w="9525" cap="flat" cmpd="sng" algn="ctr">
              <a:solidFill>
                <a:srgbClr val="00B0F0"/>
              </a:solidFill>
              <a:round/>
            </a:ln>
            <a:effectLst/>
          </c:spPr>
        </c:marker>
        <c:dLbl>
          <c:idx val="0"/>
          <c:layout>
            <c:manualLayout>
              <c:x val="-3.8011294795703616E-3"/>
              <c:y val="7.279445846546159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
        <c:idx val="28"/>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9"/>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3"/>
            </a:solidFill>
            <a:round/>
          </a:ln>
          <a:effectLst/>
        </c:spPr>
        <c:marker>
          <c:symbol val="circle"/>
          <c:size val="4"/>
          <c:spPr>
            <a:solidFill>
              <a:schemeClr val="accent3"/>
            </a:solidFill>
            <a:ln w="9525" cap="flat" cmpd="sng" algn="ctr">
              <a:solidFill>
                <a:schemeClr val="accent3"/>
              </a:solidFill>
              <a:round/>
            </a:ln>
            <a:effectLst/>
          </c:spPr>
        </c:marker>
        <c:dLbl>
          <c:idx val="0"/>
          <c:layout>
            <c:manualLayout>
              <c:x val="-7.8654140769569475E-2"/>
              <c:y val="2.429505205809814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343509295584695E-2"/>
          <c:y val="0.224991688225093"/>
          <c:w val="0.94640738634347421"/>
          <c:h val="0.39694669614697353"/>
        </c:manualLayout>
      </c:layout>
      <c:areaChart>
        <c:grouping val="stacked"/>
        <c:varyColors val="0"/>
        <c:dLbls>
          <c:showLegendKey val="0"/>
          <c:showVal val="1"/>
          <c:showCatName val="0"/>
          <c:showSerName val="0"/>
          <c:showPercent val="0"/>
          <c:showBubbleSize val="0"/>
        </c:dLbls>
        <c:axId val="340029840"/>
        <c:axId val="340035248"/>
      </c:areaChart>
      <c:catAx>
        <c:axId val="340029840"/>
        <c:scaling>
          <c:orientation val="minMax"/>
        </c:scaling>
        <c:delete val="1"/>
        <c:axPos val="b"/>
        <c:numFmt formatCode="General" sourceLinked="1"/>
        <c:majorTickMark val="none"/>
        <c:minorTickMark val="none"/>
        <c:tickLblPos val="nextTo"/>
        <c:crossAx val="340035248"/>
        <c:crosses val="autoZero"/>
        <c:auto val="1"/>
        <c:lblAlgn val="ctr"/>
        <c:lblOffset val="100"/>
        <c:noMultiLvlLbl val="0"/>
      </c:catAx>
      <c:valAx>
        <c:axId val="340035248"/>
        <c:scaling>
          <c:orientation val="minMax"/>
        </c:scaling>
        <c:delete val="1"/>
        <c:axPos val="l"/>
        <c:numFmt formatCode="General" sourceLinked="1"/>
        <c:majorTickMark val="none"/>
        <c:minorTickMark val="none"/>
        <c:tickLblPos val="nextTo"/>
        <c:crossAx val="340029840"/>
        <c:crosses val="autoZero"/>
        <c:crossBetween val="midCat"/>
      </c:valAx>
      <c:spPr>
        <a:noFill/>
        <a:ln w="25400">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[March Insights.xlsx]3. Operations!PivotTable4</c:name>
    <c:fmtId val="-1"/>
  </c:pivotSource>
  <c:chart>
    <c:autoTitleDeleted val="1"/>
    <c:pivotFmts>
      <c:pivotFmt>
        <c:idx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2"/>
            </a:solidFill>
            <a:ln w="952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pPr>
            <a:solidFill>
              <a:schemeClr val="accent1"/>
            </a:solidFill>
            <a:ln w="9525" cap="flat" cmpd="sng" algn="ctr">
              <a:solidFill>
                <a:schemeClr val="accent1"/>
              </a:solidFill>
              <a:round/>
            </a:ln>
            <a:effectLst/>
          </c:spPr>
        </c:marker>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2"/>
            </a:solidFill>
            <a:ln w="952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2"/>
            </a:solidFill>
            <a:ln w="952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22225" cap="rnd" cmpd="sng" algn="ctr">
            <a:solidFill>
              <a:schemeClr val="accent1"/>
            </a:solidFill>
            <a:round/>
          </a:ln>
          <a:effectLst/>
        </c:spPr>
        <c:marker>
          <c:symbol val="circle"/>
          <c:size val="4"/>
          <c:spPr>
            <a:solidFill>
              <a:schemeClr val="accent3"/>
            </a:solidFill>
            <a:ln w="9525" cap="flat" cmpd="sng" algn="ctr">
              <a:solidFill>
                <a:schemeClr val="accent3"/>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8423685866124724E-2"/>
          <c:y val="0.12704535884238644"/>
          <c:w val="0.88699502091278615"/>
          <c:h val="0.53622129099632265"/>
        </c:manualLayout>
      </c:layout>
      <c:areaChart>
        <c:grouping val="stacked"/>
        <c:varyColors val="0"/>
        <c:dLbls>
          <c:showLegendKey val="0"/>
          <c:showVal val="0"/>
          <c:showCatName val="0"/>
          <c:showSerName val="0"/>
          <c:showPercent val="0"/>
          <c:showBubbleSize val="0"/>
        </c:dLbls>
        <c:axId val="2147214864"/>
        <c:axId val="2147273936"/>
      </c:areaChart>
      <c:catAx>
        <c:axId val="2147214864"/>
        <c:scaling>
          <c:orientation val="minMax"/>
        </c:scaling>
        <c:delete val="1"/>
        <c:axPos val="b"/>
        <c:numFmt formatCode="General" sourceLinked="1"/>
        <c:majorTickMark val="none"/>
        <c:minorTickMark val="none"/>
        <c:tickLblPos val="nextTo"/>
        <c:crossAx val="2147273936"/>
        <c:crosses val="autoZero"/>
        <c:auto val="1"/>
        <c:lblAlgn val="ctr"/>
        <c:lblOffset val="100"/>
        <c:noMultiLvlLbl val="0"/>
      </c:catAx>
      <c:valAx>
        <c:axId val="2147273936"/>
        <c:scaling>
          <c:orientation val="minMax"/>
        </c:scaling>
        <c:delete val="1"/>
        <c:axPos val="l"/>
        <c:numFmt formatCode="General" sourceLinked="1"/>
        <c:majorTickMark val="none"/>
        <c:minorTickMark val="none"/>
        <c:tickLblPos val="nextTo"/>
        <c:crossAx val="21472148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r>
              <a:rPr lang="en-NZ" sz="1200" b="1"/>
              <a:t>Figure 1.</a:t>
            </a:r>
            <a:r>
              <a:rPr lang="en-NZ" sz="1200" b="1" baseline="0"/>
              <a:t> </a:t>
            </a:r>
            <a:r>
              <a:rPr lang="en-NZ" sz="1200" b="1"/>
              <a:t>All safety work events including near misses</a:t>
            </a:r>
          </a:p>
        </c:rich>
      </c:tx>
      <c:overlay val="0"/>
      <c:spPr>
        <a:noFill/>
        <a:ln>
          <a:noFill/>
        </a:ln>
        <a:effectLst/>
      </c:spPr>
      <c:txPr>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1467459580777909E-2"/>
          <c:y val="0.24427284680564765"/>
          <c:w val="0.93551306155997771"/>
          <c:h val="0.37887401811728044"/>
        </c:manualLayout>
      </c:layout>
      <c:lineChart>
        <c:grouping val="standard"/>
        <c:varyColors val="0"/>
        <c:ser>
          <c:idx val="0"/>
          <c:order val="0"/>
          <c:tx>
            <c:strRef>
              <c:f>'[Safety Masterlist Safety Health and Wellbeing.xlsx]3. Operations AT'!$N$33</c:f>
              <c:strCache>
                <c:ptCount val="1"/>
                <c:pt idx="0">
                  <c:v>Adverse work events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Wellbeing.xlsx]3. Operations AT'!$M$35:$M$46</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AT'!$N$35:$N$46</c:f>
              <c:numCache>
                <c:formatCode>0</c:formatCode>
                <c:ptCount val="12"/>
                <c:pt idx="0">
                  <c:v>21</c:v>
                </c:pt>
                <c:pt idx="1">
                  <c:v>38</c:v>
                </c:pt>
                <c:pt idx="2">
                  <c:v>41</c:v>
                </c:pt>
                <c:pt idx="3">
                  <c:v>29</c:v>
                </c:pt>
                <c:pt idx="4">
                  <c:v>25</c:v>
                </c:pt>
                <c:pt idx="5">
                  <c:v>30</c:v>
                </c:pt>
                <c:pt idx="6">
                  <c:v>39</c:v>
                </c:pt>
                <c:pt idx="7">
                  <c:v>35</c:v>
                </c:pt>
                <c:pt idx="8">
                  <c:v>61</c:v>
                </c:pt>
                <c:pt idx="9">
                  <c:v>48</c:v>
                </c:pt>
                <c:pt idx="10">
                  <c:v>40</c:v>
                </c:pt>
                <c:pt idx="11">
                  <c:v>36</c:v>
                </c:pt>
              </c:numCache>
            </c:numRef>
          </c:val>
          <c:smooth val="0"/>
          <c:extLst>
            <c:ext xmlns:c16="http://schemas.microsoft.com/office/drawing/2014/chart" uri="{C3380CC4-5D6E-409C-BE32-E72D297353CC}">
              <c16:uniqueId val="{00000000-D3D9-4732-9187-FC9E2194995E}"/>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7843951"/>
        <c:axId val="207843471"/>
      </c:lineChart>
      <c:dateAx>
        <c:axId val="207843951"/>
        <c:scaling>
          <c:orientation val="minMax"/>
        </c:scaling>
        <c:delete val="0"/>
        <c:axPos val="b"/>
        <c:numFmt formatCode="mmm\-yy"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chemeClr val="tx1"/>
                </a:solidFill>
                <a:latin typeface="+mn-lt"/>
                <a:ea typeface="+mn-ea"/>
                <a:cs typeface="+mn-cs"/>
              </a:defRPr>
            </a:pPr>
            <a:endParaRPr lang="en-US"/>
          </a:p>
        </c:txPr>
        <c:crossAx val="207843471"/>
        <c:crosses val="autoZero"/>
        <c:auto val="1"/>
        <c:lblOffset val="100"/>
        <c:baseTimeUnit val="months"/>
      </c:dateAx>
      <c:valAx>
        <c:axId val="207843471"/>
        <c:scaling>
          <c:orientation val="minMax"/>
        </c:scaling>
        <c:delete val="1"/>
        <c:axPos val="l"/>
        <c:numFmt formatCode="0" sourceLinked="1"/>
        <c:majorTickMark val="none"/>
        <c:minorTickMark val="none"/>
        <c:tickLblPos val="nextTo"/>
        <c:crossAx val="207843951"/>
        <c:crosses val="autoZero"/>
        <c:crossBetween val="between"/>
      </c:valAx>
      <c:spPr>
        <a:noFill/>
        <a:ln>
          <a:noFill/>
        </a:ln>
        <a:effectLst/>
      </c:spPr>
    </c:plotArea>
    <c:legend>
      <c:legendPos val="b"/>
      <c:layout>
        <c:manualLayout>
          <c:xMode val="edge"/>
          <c:yMode val="edge"/>
          <c:x val="0.22807546049728106"/>
          <c:y val="0.86614482179251751"/>
          <c:w val="0.53723541503664063"/>
          <c:h val="7.5276779092093238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r>
              <a:rPr lang="en-NZ" sz="1200" b="1" i="0" u="none" strike="noStrike" kern="1200" cap="none" spc="20" baseline="0">
                <a:solidFill>
                  <a:sysClr val="windowText" lastClr="000000"/>
                </a:solidFill>
                <a:latin typeface="+mn-lt"/>
                <a:ea typeface="+mn-ea"/>
                <a:cs typeface="+mn-cs"/>
              </a:rPr>
              <a:t>Figure 4. Total for all case types</a:t>
            </a:r>
          </a:p>
        </c:rich>
      </c:tx>
      <c:overlay val="0"/>
      <c:spPr>
        <a:noFill/>
        <a:ln>
          <a:noFill/>
        </a:ln>
        <a:effectLst/>
      </c:spPr>
      <c:txPr>
        <a:bodyPr rot="0" spcFirstLastPara="1" vertOverflow="ellipsis" vert="horz" wrap="square" anchor="ctr" anchorCtr="1"/>
        <a:lstStyle/>
        <a:p>
          <a:pPr algn="ctr" rtl="0">
            <a:defRPr lang="en-NZ"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4524067203317155E-2"/>
          <c:y val="0.11334277395864421"/>
          <c:w val="0.95095186559336564"/>
          <c:h val="0.59984590190075493"/>
        </c:manualLayout>
      </c:layout>
      <c:areaChart>
        <c:grouping val="stacked"/>
        <c:varyColors val="0"/>
        <c:ser>
          <c:idx val="0"/>
          <c:order val="0"/>
          <c:tx>
            <c:strRef>
              <c:f>'[Safety Masterlist Safety Health and Wellbeing.xlsx]3. Operations AT'!$O$58</c:f>
              <c:strCache>
                <c:ptCount val="1"/>
                <c:pt idx="0">
                  <c:v>Pain and discomfort</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Wellbeing.xlsx]3. Operations AT'!$N$60:$N$71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AT'!$O$60:$O$71</c:f>
              <c:numCache>
                <c:formatCode>0</c:formatCode>
                <c:ptCount val="12"/>
                <c:pt idx="0">
                  <c:v>3</c:v>
                </c:pt>
                <c:pt idx="1">
                  <c:v>0</c:v>
                </c:pt>
                <c:pt idx="2">
                  <c:v>0</c:v>
                </c:pt>
                <c:pt idx="3">
                  <c:v>0</c:v>
                </c:pt>
                <c:pt idx="4">
                  <c:v>12</c:v>
                </c:pt>
                <c:pt idx="5">
                  <c:v>7</c:v>
                </c:pt>
                <c:pt idx="6">
                  <c:v>13</c:v>
                </c:pt>
                <c:pt idx="7" formatCode="General">
                  <c:v>6</c:v>
                </c:pt>
                <c:pt idx="8" formatCode="General">
                  <c:v>6</c:v>
                </c:pt>
                <c:pt idx="9" formatCode="General">
                  <c:v>12</c:v>
                </c:pt>
                <c:pt idx="10" formatCode="General">
                  <c:v>7</c:v>
                </c:pt>
                <c:pt idx="11" formatCode="General">
                  <c:v>9</c:v>
                </c:pt>
              </c:numCache>
            </c:numRef>
          </c:val>
          <c:extLst>
            <c:ext xmlns:c16="http://schemas.microsoft.com/office/drawing/2014/chart" uri="{C3380CC4-5D6E-409C-BE32-E72D297353CC}">
              <c16:uniqueId val="{00000000-92E7-4C7D-93E0-790BEB10C677}"/>
            </c:ext>
          </c:extLst>
        </c:ser>
        <c:ser>
          <c:idx val="1"/>
          <c:order val="1"/>
          <c:tx>
            <c:strRef>
              <c:f>'[Safety Masterlist Safety Health and Wellbeing.xlsx]3. Operations AT'!$P$58</c:f>
              <c:strCache>
                <c:ptCount val="1"/>
                <c:pt idx="0">
                  <c:v>Event</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Wellbeing.xlsx]3. Operations AT'!$N$60:$N$71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AT'!$P$60:$P$71</c:f>
              <c:numCache>
                <c:formatCode>0</c:formatCode>
                <c:ptCount val="12"/>
                <c:pt idx="0">
                  <c:v>21</c:v>
                </c:pt>
                <c:pt idx="1">
                  <c:v>38</c:v>
                </c:pt>
                <c:pt idx="2">
                  <c:v>41</c:v>
                </c:pt>
                <c:pt idx="3">
                  <c:v>29</c:v>
                </c:pt>
                <c:pt idx="4">
                  <c:v>25</c:v>
                </c:pt>
                <c:pt idx="5">
                  <c:v>30</c:v>
                </c:pt>
                <c:pt idx="6">
                  <c:v>39</c:v>
                </c:pt>
                <c:pt idx="7" formatCode="General">
                  <c:v>35</c:v>
                </c:pt>
                <c:pt idx="8" formatCode="General">
                  <c:v>61</c:v>
                </c:pt>
                <c:pt idx="9" formatCode="General">
                  <c:v>48</c:v>
                </c:pt>
                <c:pt idx="10" formatCode="General">
                  <c:v>40</c:v>
                </c:pt>
                <c:pt idx="11" formatCode="General">
                  <c:v>36</c:v>
                </c:pt>
              </c:numCache>
            </c:numRef>
          </c:val>
          <c:extLst>
            <c:ext xmlns:c16="http://schemas.microsoft.com/office/drawing/2014/chart" uri="{C3380CC4-5D6E-409C-BE32-E72D297353CC}">
              <c16:uniqueId val="{00000001-92E7-4C7D-93E0-790BEB10C677}"/>
            </c:ext>
          </c:extLst>
        </c:ser>
        <c:ser>
          <c:idx val="2"/>
          <c:order val="2"/>
          <c:tx>
            <c:strRef>
              <c:f>'[Safety Masterlist Safety Health and Wellbeing.xlsx]3. Operations AT'!$Q$58</c:f>
              <c:strCache>
                <c:ptCount val="1"/>
                <c:pt idx="0">
                  <c:v>Hazard</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'[Safety Masterlist Safety Health and Wellbeing.xlsx]3. Operations AT'!$N$60:$N$71</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AT'!$Q$60:$Q$71</c:f>
              <c:numCache>
                <c:formatCode>0</c:formatCode>
                <c:ptCount val="12"/>
                <c:pt idx="0">
                  <c:v>0</c:v>
                </c:pt>
                <c:pt idx="1">
                  <c:v>12</c:v>
                </c:pt>
                <c:pt idx="2">
                  <c:v>25</c:v>
                </c:pt>
                <c:pt idx="3">
                  <c:v>53</c:v>
                </c:pt>
                <c:pt idx="4">
                  <c:v>18</c:v>
                </c:pt>
                <c:pt idx="5">
                  <c:v>29</c:v>
                </c:pt>
                <c:pt idx="6">
                  <c:v>40</c:v>
                </c:pt>
                <c:pt idx="7" formatCode="General">
                  <c:v>23</c:v>
                </c:pt>
                <c:pt idx="8" formatCode="General">
                  <c:v>83</c:v>
                </c:pt>
                <c:pt idx="9" formatCode="General">
                  <c:v>50</c:v>
                </c:pt>
                <c:pt idx="10" formatCode="General">
                  <c:v>23</c:v>
                </c:pt>
                <c:pt idx="11" formatCode="General">
                  <c:v>45</c:v>
                </c:pt>
              </c:numCache>
            </c:numRef>
          </c:val>
          <c:extLst>
            <c:ext xmlns:c16="http://schemas.microsoft.com/office/drawing/2014/chart" uri="{C3380CC4-5D6E-409C-BE32-E72D297353CC}">
              <c16:uniqueId val="{00000002-92E7-4C7D-93E0-790BEB10C677}"/>
            </c:ext>
          </c:extLst>
        </c:ser>
        <c:dLbls>
          <c:showLegendKey val="0"/>
          <c:showVal val="1"/>
          <c:showCatName val="0"/>
          <c:showSerName val="0"/>
          <c:showPercent val="0"/>
          <c:showBubbleSize val="0"/>
        </c:dLbls>
        <c:axId val="207843951"/>
        <c:axId val="207843471"/>
      </c:areaChart>
      <c:dateAx>
        <c:axId val="207843951"/>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spc="20" baseline="0">
                <a:solidFill>
                  <a:schemeClr val="tx1"/>
                </a:solidFill>
                <a:latin typeface="+mn-lt"/>
                <a:ea typeface="+mn-ea"/>
                <a:cs typeface="+mn-cs"/>
              </a:defRPr>
            </a:pPr>
            <a:endParaRPr lang="en-US"/>
          </a:p>
        </c:txPr>
        <c:crossAx val="207843471"/>
        <c:crosses val="autoZero"/>
        <c:auto val="1"/>
        <c:lblOffset val="100"/>
        <c:baseTimeUnit val="months"/>
      </c:dateAx>
      <c:valAx>
        <c:axId val="207843471"/>
        <c:scaling>
          <c:orientation val="minMax"/>
        </c:scaling>
        <c:delete val="1"/>
        <c:axPos val="l"/>
        <c:numFmt formatCode="0" sourceLinked="1"/>
        <c:majorTickMark val="none"/>
        <c:minorTickMark val="none"/>
        <c:tickLblPos val="nextTo"/>
        <c:crossAx val="207843951"/>
        <c:crosses val="autoZero"/>
        <c:crossBetween val="midCat"/>
      </c:valAx>
      <c:spPr>
        <a:noFill/>
        <a:ln>
          <a:noFill/>
        </a:ln>
        <a:effectLst/>
      </c:spPr>
    </c:plotArea>
    <c:legend>
      <c:legendPos val="b"/>
      <c:layout>
        <c:manualLayout>
          <c:xMode val="edge"/>
          <c:yMode val="edge"/>
          <c:x val="8.438416785039099E-2"/>
          <c:y val="0.91270689025026974"/>
          <c:w val="0.83123166429921802"/>
          <c:h val="8.7293109749730244E-2"/>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r>
              <a:rPr lang="en-NZ" sz="1200" b="1"/>
              <a:t>Figure 2. Total profile of critical risks and high potentials for safety work events including near misses</a:t>
            </a:r>
          </a:p>
        </c:rich>
      </c:tx>
      <c:layout>
        <c:manualLayout>
          <c:xMode val="edge"/>
          <c:yMode val="edge"/>
          <c:x val="0.12027447888058358"/>
          <c:y val="8.3795733433549378E-3"/>
        </c:manualLayout>
      </c:layout>
      <c:overlay val="0"/>
      <c:spPr>
        <a:noFill/>
        <a:ln>
          <a:noFill/>
        </a:ln>
        <a:effectLst/>
      </c:spPr>
      <c:txPr>
        <a:bodyPr rot="0" spcFirstLastPara="1" vertOverflow="ellipsis" vert="horz" wrap="square" anchor="ctr" anchorCtr="1"/>
        <a:lstStyle/>
        <a:p>
          <a:pPr>
            <a:defRPr sz="12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7142973719694881E-2"/>
          <c:y val="0.18312912840307263"/>
          <c:w val="0.94571405256061025"/>
          <c:h val="0.47213990364682878"/>
        </c:manualLayout>
      </c:layout>
      <c:lineChart>
        <c:grouping val="standard"/>
        <c:varyColors val="0"/>
        <c:ser>
          <c:idx val="0"/>
          <c:order val="0"/>
          <c:tx>
            <c:strRef>
              <c:f>'[Safety Masterlist Safety Health and Wellbeing.xlsx]3. Operations AT'!$J$85</c:f>
              <c:strCache>
                <c:ptCount val="1"/>
                <c:pt idx="0">
                  <c:v>Non Cricital risks</c:v>
                </c:pt>
              </c:strCache>
            </c:strRef>
          </c:tx>
          <c:spPr>
            <a:ln w="22225" cap="rnd" cmpd="sng" algn="ctr">
              <a:solidFill>
                <a:schemeClr val="tx2"/>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Wellbeing.xlsx]3. Operations AT'!$I$87:$I$98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AT'!$J$87:$J$98</c:f>
              <c:numCache>
                <c:formatCode>General</c:formatCode>
                <c:ptCount val="12"/>
                <c:pt idx="0">
                  <c:v>7</c:v>
                </c:pt>
                <c:pt idx="1">
                  <c:v>10</c:v>
                </c:pt>
                <c:pt idx="2">
                  <c:v>14</c:v>
                </c:pt>
                <c:pt idx="3">
                  <c:v>9</c:v>
                </c:pt>
                <c:pt idx="4">
                  <c:v>5</c:v>
                </c:pt>
                <c:pt idx="5">
                  <c:v>6</c:v>
                </c:pt>
                <c:pt idx="6">
                  <c:v>6</c:v>
                </c:pt>
                <c:pt idx="7">
                  <c:v>11</c:v>
                </c:pt>
                <c:pt idx="8">
                  <c:v>18</c:v>
                </c:pt>
                <c:pt idx="9">
                  <c:v>11</c:v>
                </c:pt>
                <c:pt idx="10">
                  <c:v>7</c:v>
                </c:pt>
                <c:pt idx="11">
                  <c:v>17</c:v>
                </c:pt>
              </c:numCache>
            </c:numRef>
          </c:val>
          <c:smooth val="0"/>
          <c:extLst>
            <c:ext xmlns:c16="http://schemas.microsoft.com/office/drawing/2014/chart" uri="{C3380CC4-5D6E-409C-BE32-E72D297353CC}">
              <c16:uniqueId val="{00000000-89A9-4880-9384-C5B8CFE85017}"/>
            </c:ext>
          </c:extLst>
        </c:ser>
        <c:ser>
          <c:idx val="1"/>
          <c:order val="1"/>
          <c:tx>
            <c:strRef>
              <c:f>'[Safety Masterlist Safety Health and Wellbeing.xlsx]3. Operations AT'!$K$85</c:f>
              <c:strCache>
                <c:ptCount val="1"/>
                <c:pt idx="0">
                  <c:v>Critical risks</c:v>
                </c:pt>
              </c:strCache>
            </c:strRef>
          </c:tx>
          <c:spPr>
            <a:ln w="22225" cap="rnd" cmpd="sng" algn="ctr">
              <a:solidFill>
                <a:srgbClr val="00B0F0"/>
              </a:solidFill>
              <a:round/>
            </a:ln>
            <a:effectLst/>
          </c:spPr>
          <c:marker>
            <c:symbol val="none"/>
          </c:marker>
          <c:dLbls>
            <c:dLbl>
              <c:idx val="11"/>
              <c:layout>
                <c:manualLayout>
                  <c:x val="-1.6646839748066754E-2"/>
                  <c:y val="-6.7310581907431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9A9-4880-9384-C5B8CFE85017}"/>
                </c:ext>
              </c:extLst>
            </c:dLbl>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Wellbeing.xlsx]3. Operations AT'!$I$87:$I$98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AT'!$K$87:$K$98</c:f>
              <c:numCache>
                <c:formatCode>General</c:formatCode>
                <c:ptCount val="12"/>
                <c:pt idx="0">
                  <c:v>14</c:v>
                </c:pt>
                <c:pt idx="1">
                  <c:v>28</c:v>
                </c:pt>
                <c:pt idx="2">
                  <c:v>27</c:v>
                </c:pt>
                <c:pt idx="3">
                  <c:v>20</c:v>
                </c:pt>
                <c:pt idx="4">
                  <c:v>20</c:v>
                </c:pt>
                <c:pt idx="5">
                  <c:v>24</c:v>
                </c:pt>
                <c:pt idx="6">
                  <c:v>33</c:v>
                </c:pt>
                <c:pt idx="7">
                  <c:v>24</c:v>
                </c:pt>
                <c:pt idx="8">
                  <c:v>43</c:v>
                </c:pt>
                <c:pt idx="9">
                  <c:v>37</c:v>
                </c:pt>
                <c:pt idx="10">
                  <c:v>33</c:v>
                </c:pt>
                <c:pt idx="11">
                  <c:v>19</c:v>
                </c:pt>
              </c:numCache>
            </c:numRef>
          </c:val>
          <c:smooth val="0"/>
          <c:extLst>
            <c:ext xmlns:c16="http://schemas.microsoft.com/office/drawing/2014/chart" uri="{C3380CC4-5D6E-409C-BE32-E72D297353CC}">
              <c16:uniqueId val="{00000001-89A9-4880-9384-C5B8CFE85017}"/>
            </c:ext>
          </c:extLst>
        </c:ser>
        <c:ser>
          <c:idx val="2"/>
          <c:order val="2"/>
          <c:tx>
            <c:strRef>
              <c:f>'[Safety Masterlist Safety Health and Wellbeing.xlsx]3. Operations AT'!$L$85</c:f>
              <c:strCache>
                <c:ptCount val="1"/>
                <c:pt idx="0">
                  <c:v>Critical risks high potential</c:v>
                </c:pt>
              </c:strCache>
            </c:strRef>
          </c:tx>
          <c:spPr>
            <a:ln w="22225" cap="rnd" cmpd="sng" algn="ctr">
              <a:solidFill>
                <a:srgbClr val="C00000"/>
              </a:solidFill>
              <a:prstDash val="dash"/>
              <a:round/>
            </a:ln>
            <a:effectLst/>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10-89A9-4880-9384-C5B8CFE85017}"/>
                </c:ext>
              </c:extLst>
            </c:dLbl>
            <c:dLbl>
              <c:idx val="5"/>
              <c:delete val="1"/>
              <c:extLst>
                <c:ext xmlns:c15="http://schemas.microsoft.com/office/drawing/2012/chart" uri="{CE6537A1-D6FC-4f65-9D91-7224C49458BB}"/>
                <c:ext xmlns:c16="http://schemas.microsoft.com/office/drawing/2014/chart" uri="{C3380CC4-5D6E-409C-BE32-E72D297353CC}">
                  <c16:uniqueId val="{00000007-89A9-4880-9384-C5B8CFE85017}"/>
                </c:ext>
              </c:extLst>
            </c:dLbl>
            <c:dLbl>
              <c:idx val="6"/>
              <c:delete val="1"/>
              <c:extLst>
                <c:ext xmlns:c15="http://schemas.microsoft.com/office/drawing/2012/chart" uri="{CE6537A1-D6FC-4f65-9D91-7224C49458BB}"/>
                <c:ext xmlns:c16="http://schemas.microsoft.com/office/drawing/2014/chart" uri="{C3380CC4-5D6E-409C-BE32-E72D297353CC}">
                  <c16:uniqueId val="{00000008-89A9-4880-9384-C5B8CFE85017}"/>
                </c:ext>
              </c:extLst>
            </c:dLbl>
            <c:dLbl>
              <c:idx val="7"/>
              <c:delete val="1"/>
              <c:extLst>
                <c:ext xmlns:c15="http://schemas.microsoft.com/office/drawing/2012/chart" uri="{CE6537A1-D6FC-4f65-9D91-7224C49458BB}"/>
                <c:ext xmlns:c16="http://schemas.microsoft.com/office/drawing/2014/chart" uri="{C3380CC4-5D6E-409C-BE32-E72D297353CC}">
                  <c16:uniqueId val="{00000009-89A9-4880-9384-C5B8CFE85017}"/>
                </c:ext>
              </c:extLst>
            </c:dLbl>
            <c:dLbl>
              <c:idx val="8"/>
              <c:delete val="1"/>
              <c:extLst>
                <c:ext xmlns:c15="http://schemas.microsoft.com/office/drawing/2012/chart" uri="{CE6537A1-D6FC-4f65-9D91-7224C49458BB}"/>
                <c:ext xmlns:c16="http://schemas.microsoft.com/office/drawing/2014/chart" uri="{C3380CC4-5D6E-409C-BE32-E72D297353CC}">
                  <c16:uniqueId val="{0000000C-89A9-4880-9384-C5B8CFE85017}"/>
                </c:ext>
              </c:extLst>
            </c:dLbl>
            <c:dLbl>
              <c:idx val="9"/>
              <c:delete val="1"/>
              <c:extLst>
                <c:ext xmlns:c15="http://schemas.microsoft.com/office/drawing/2012/chart" uri="{CE6537A1-D6FC-4f65-9D91-7224C49458BB}"/>
                <c:ext xmlns:c16="http://schemas.microsoft.com/office/drawing/2014/chart" uri="{C3380CC4-5D6E-409C-BE32-E72D297353CC}">
                  <c16:uniqueId val="{0000000D-89A9-4880-9384-C5B8CFE85017}"/>
                </c:ext>
              </c:extLst>
            </c:dLbl>
            <c:spPr>
              <a:noFill/>
              <a:ln>
                <a:noFill/>
              </a:ln>
              <a:effectLst/>
            </c:spPr>
            <c:txPr>
              <a:bodyPr rot="0" spcFirstLastPara="1" vertOverflow="ellipsis" vert="horz" wrap="square" anchor="ctr" anchorCtr="1"/>
              <a:lstStyle/>
              <a:p>
                <a:pPr>
                  <a:defRPr sz="1200" b="0"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Wellbeing.xlsx]3. Operations AT'!$I$87:$I$98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AT'!$L$87:$L$98</c:f>
              <c:numCache>
                <c:formatCode>General</c:formatCode>
                <c:ptCount val="12"/>
                <c:pt idx="0">
                  <c:v>5</c:v>
                </c:pt>
                <c:pt idx="1">
                  <c:v>15</c:v>
                </c:pt>
                <c:pt idx="2">
                  <c:v>7</c:v>
                </c:pt>
                <c:pt idx="3">
                  <c:v>4</c:v>
                </c:pt>
                <c:pt idx="4">
                  <c:v>0</c:v>
                </c:pt>
                <c:pt idx="5">
                  <c:v>0</c:v>
                </c:pt>
                <c:pt idx="6">
                  <c:v>0</c:v>
                </c:pt>
                <c:pt idx="7">
                  <c:v>0</c:v>
                </c:pt>
                <c:pt idx="8">
                  <c:v>0</c:v>
                </c:pt>
                <c:pt idx="9">
                  <c:v>0</c:v>
                </c:pt>
                <c:pt idx="10">
                  <c:v>1</c:v>
                </c:pt>
                <c:pt idx="11">
                  <c:v>0</c:v>
                </c:pt>
              </c:numCache>
            </c:numRef>
          </c:val>
          <c:smooth val="0"/>
          <c:extLst>
            <c:ext xmlns:c16="http://schemas.microsoft.com/office/drawing/2014/chart" uri="{C3380CC4-5D6E-409C-BE32-E72D297353CC}">
              <c16:uniqueId val="{00000002-89A9-4880-9384-C5B8CFE85017}"/>
            </c:ext>
          </c:extLst>
        </c:ser>
        <c:ser>
          <c:idx val="3"/>
          <c:order val="3"/>
          <c:tx>
            <c:strRef>
              <c:f>'[Safety Masterlist Safety Health and Wellbeing.xlsx]3. Operations AT'!$M$85</c:f>
              <c:strCache>
                <c:ptCount val="1"/>
                <c:pt idx="0">
                  <c:v>Not critical risks high potentials</c:v>
                </c:pt>
              </c:strCache>
            </c:strRef>
          </c:tx>
          <c:spPr>
            <a:ln w="22225" cap="rnd" cmpd="sng" algn="ctr">
              <a:solidFill>
                <a:schemeClr val="accent4"/>
              </a:solidFill>
              <a:round/>
            </a:ln>
            <a:effectLst/>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0F-89A9-4880-9384-C5B8CFE85017}"/>
                </c:ext>
              </c:extLst>
            </c:dLbl>
            <c:dLbl>
              <c:idx val="5"/>
              <c:delete val="1"/>
              <c:extLst>
                <c:ext xmlns:c15="http://schemas.microsoft.com/office/drawing/2012/chart" uri="{CE6537A1-D6FC-4f65-9D91-7224C49458BB}"/>
                <c:ext xmlns:c16="http://schemas.microsoft.com/office/drawing/2014/chart" uri="{C3380CC4-5D6E-409C-BE32-E72D297353CC}">
                  <c16:uniqueId val="{00000004-89A9-4880-9384-C5B8CFE85017}"/>
                </c:ext>
              </c:extLst>
            </c:dLbl>
            <c:dLbl>
              <c:idx val="6"/>
              <c:delete val="1"/>
              <c:extLst>
                <c:ext xmlns:c15="http://schemas.microsoft.com/office/drawing/2012/chart" uri="{CE6537A1-D6FC-4f65-9D91-7224C49458BB}"/>
                <c:ext xmlns:c16="http://schemas.microsoft.com/office/drawing/2014/chart" uri="{C3380CC4-5D6E-409C-BE32-E72D297353CC}">
                  <c16:uniqueId val="{00000005-89A9-4880-9384-C5B8CFE85017}"/>
                </c:ext>
              </c:extLst>
            </c:dLbl>
            <c:dLbl>
              <c:idx val="7"/>
              <c:delete val="1"/>
              <c:extLst>
                <c:ext xmlns:c15="http://schemas.microsoft.com/office/drawing/2012/chart" uri="{CE6537A1-D6FC-4f65-9D91-7224C49458BB}"/>
                <c:ext xmlns:c16="http://schemas.microsoft.com/office/drawing/2014/chart" uri="{C3380CC4-5D6E-409C-BE32-E72D297353CC}">
                  <c16:uniqueId val="{00000006-89A9-4880-9384-C5B8CFE85017}"/>
                </c:ext>
              </c:extLst>
            </c:dLbl>
            <c:dLbl>
              <c:idx val="8"/>
              <c:delete val="1"/>
              <c:extLst>
                <c:ext xmlns:c15="http://schemas.microsoft.com/office/drawing/2012/chart" uri="{CE6537A1-D6FC-4f65-9D91-7224C49458BB}"/>
                <c:ext xmlns:c16="http://schemas.microsoft.com/office/drawing/2014/chart" uri="{C3380CC4-5D6E-409C-BE32-E72D297353CC}">
                  <c16:uniqueId val="{0000000A-89A9-4880-9384-C5B8CFE85017}"/>
                </c:ext>
              </c:extLst>
            </c:dLbl>
            <c:dLbl>
              <c:idx val="9"/>
              <c:delete val="1"/>
              <c:extLst>
                <c:ext xmlns:c15="http://schemas.microsoft.com/office/drawing/2012/chart" uri="{CE6537A1-D6FC-4f65-9D91-7224C49458BB}"/>
                <c:ext xmlns:c16="http://schemas.microsoft.com/office/drawing/2014/chart" uri="{C3380CC4-5D6E-409C-BE32-E72D297353CC}">
                  <c16:uniqueId val="{0000000B-89A9-4880-9384-C5B8CFE85017}"/>
                </c:ext>
              </c:extLst>
            </c:dLbl>
            <c:dLbl>
              <c:idx val="10"/>
              <c:delete val="1"/>
              <c:extLst>
                <c:ext xmlns:c15="http://schemas.microsoft.com/office/drawing/2012/chart" uri="{CE6537A1-D6FC-4f65-9D91-7224C49458BB}"/>
                <c:ext xmlns:c16="http://schemas.microsoft.com/office/drawing/2014/chart" uri="{C3380CC4-5D6E-409C-BE32-E72D297353CC}">
                  <c16:uniqueId val="{0000000E-89A9-4880-9384-C5B8CFE85017}"/>
                </c:ext>
              </c:extLst>
            </c:dLbl>
            <c:spPr>
              <a:noFill/>
              <a:ln>
                <a:noFill/>
              </a:ln>
              <a:effectLst/>
            </c:spPr>
            <c:txPr>
              <a:bodyPr rot="0" spcFirstLastPara="1" vertOverflow="ellipsis" vert="horz" wrap="square" anchor="ctr" anchorCtr="1"/>
              <a:lstStyle/>
              <a:p>
                <a:pPr>
                  <a:defRPr sz="1200" b="0" i="0" u="none" strike="noStrike" kern="1200" baseline="0">
                    <a:solidFill>
                      <a:srgbClr val="FFC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'[Safety Masterlist Safety Health and Wellbeing.xlsx]3. Operations AT'!$I$87:$I$98</c:f>
              <c:numCache>
                <c:formatCode>mmm\-yy</c:formatCode>
                <c:ptCount val="12"/>
                <c:pt idx="0">
                  <c:v>44805</c:v>
                </c:pt>
                <c:pt idx="1">
                  <c:v>44835</c:v>
                </c:pt>
                <c:pt idx="2">
                  <c:v>44866</c:v>
                </c:pt>
                <c:pt idx="3">
                  <c:v>44896</c:v>
                </c:pt>
                <c:pt idx="4">
                  <c:v>44927</c:v>
                </c:pt>
                <c:pt idx="5">
                  <c:v>44958</c:v>
                </c:pt>
                <c:pt idx="6">
                  <c:v>44986</c:v>
                </c:pt>
                <c:pt idx="7">
                  <c:v>45017</c:v>
                </c:pt>
                <c:pt idx="8">
                  <c:v>45047</c:v>
                </c:pt>
                <c:pt idx="9">
                  <c:v>45078</c:v>
                </c:pt>
                <c:pt idx="10">
                  <c:v>45108</c:v>
                </c:pt>
                <c:pt idx="11">
                  <c:v>45139</c:v>
                </c:pt>
              </c:numCache>
            </c:numRef>
          </c:cat>
          <c:val>
            <c:numRef>
              <c:f>'[Safety Masterlist Safety Health and Wellbeing.xlsx]3. Operations AT'!$M$87:$M$98</c:f>
              <c:numCache>
                <c:formatCode>General</c:formatCode>
                <c:ptCount val="12"/>
                <c:pt idx="0">
                  <c:v>1</c:v>
                </c:pt>
                <c:pt idx="1">
                  <c:v>2</c:v>
                </c:pt>
                <c:pt idx="2">
                  <c:v>1</c:v>
                </c:pt>
                <c:pt idx="3">
                  <c:v>1</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3-89A9-4880-9384-C5B8CFE85017}"/>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6038528"/>
        <c:axId val="116098016"/>
      </c:lineChart>
      <c:catAx>
        <c:axId val="116038528"/>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spc="20" baseline="0">
                <a:solidFill>
                  <a:sysClr val="windowText" lastClr="000000"/>
                </a:solidFill>
                <a:latin typeface="+mn-lt"/>
                <a:ea typeface="+mn-ea"/>
                <a:cs typeface="+mn-cs"/>
              </a:defRPr>
            </a:pPr>
            <a:endParaRPr lang="en-US"/>
          </a:p>
        </c:txPr>
        <c:crossAx val="116098016"/>
        <c:crosses val="autoZero"/>
        <c:auto val="0"/>
        <c:lblAlgn val="ctr"/>
        <c:lblOffset val="100"/>
        <c:noMultiLvlLbl val="0"/>
      </c:catAx>
      <c:valAx>
        <c:axId val="116098016"/>
        <c:scaling>
          <c:orientation val="minMax"/>
        </c:scaling>
        <c:delete val="1"/>
        <c:axPos val="l"/>
        <c:numFmt formatCode="General" sourceLinked="1"/>
        <c:majorTickMark val="none"/>
        <c:minorTickMark val="none"/>
        <c:tickLblPos val="nextTo"/>
        <c:crossAx val="116038528"/>
        <c:crosses val="autoZero"/>
        <c:crossBetween val="between"/>
      </c:valAx>
      <c:spPr>
        <a:noFill/>
        <a:ln>
          <a:noFill/>
        </a:ln>
        <a:effectLst/>
      </c:spPr>
    </c:plotArea>
    <c:legend>
      <c:legendPos val="b"/>
      <c:layout>
        <c:manualLayout>
          <c:xMode val="edge"/>
          <c:yMode val="edge"/>
          <c:x val="3.4201434584639869E-3"/>
          <c:y val="0.81913859345482898"/>
          <c:w val="0.98616994708906969"/>
          <c:h val="0.15718473026134883"/>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E432C-C269-4540-89F8-01866A895D62}" type="doc">
      <dgm:prSet loTypeId="urn:microsoft.com/office/officeart/2011/layout/HexagonRadial" loCatId="officeonline" qsTypeId="urn:microsoft.com/office/officeart/2005/8/quickstyle/simple2" qsCatId="simple" csTypeId="urn:microsoft.com/office/officeart/2005/8/colors/accent1_1" csCatId="accent1" phldr="1"/>
      <dgm:spPr/>
      <dgm:t>
        <a:bodyPr/>
        <a:lstStyle/>
        <a:p>
          <a:endParaRPr lang="en-NZ"/>
        </a:p>
      </dgm:t>
    </dgm:pt>
    <dgm:pt modelId="{C619DC56-C8D7-4FCD-BD7A-19F0DD35DDFA}">
      <dgm:prSet phldrT="[Text]" custT="1"/>
      <dgm:spPr/>
      <dgm:t>
        <a:bodyPr lIns="0" tIns="0" rIns="0" bIns="0"/>
        <a:lstStyle/>
        <a:p>
          <a:r>
            <a:rPr lang="en-NZ" sz="1200" b="0"/>
            <a:t>Performance Evaluation</a:t>
          </a:r>
        </a:p>
      </dgm:t>
    </dgm:pt>
    <dgm:pt modelId="{BD4CD062-4E7C-4B3E-A282-E79030A0AA29}" type="parTrans" cxnId="{65FF5B13-2741-4665-ACE3-53A9F656D176}">
      <dgm:prSet/>
      <dgm:spPr/>
      <dgm:t>
        <a:bodyPr/>
        <a:lstStyle/>
        <a:p>
          <a:endParaRPr lang="en-NZ" sz="1200" b="0"/>
        </a:p>
      </dgm:t>
    </dgm:pt>
    <dgm:pt modelId="{E9C9F13F-0468-4863-8B1A-B45D7DCDDA80}" type="sibTrans" cxnId="{65FF5B13-2741-4665-ACE3-53A9F656D176}">
      <dgm:prSet/>
      <dgm:spPr/>
      <dgm:t>
        <a:bodyPr/>
        <a:lstStyle/>
        <a:p>
          <a:endParaRPr lang="en-NZ" sz="1200" b="0"/>
        </a:p>
      </dgm:t>
    </dgm:pt>
    <dgm:pt modelId="{54B61668-0A69-4FE8-952C-D39C78689D17}">
      <dgm:prSet phldrT="[Text]" custT="1"/>
      <dgm:spPr/>
      <dgm:t>
        <a:bodyPr lIns="0" tIns="0" rIns="0" bIns="0"/>
        <a:lstStyle/>
        <a:p>
          <a:r>
            <a:rPr lang="en-NZ" sz="1200" b="0"/>
            <a:t>Support</a:t>
          </a:r>
        </a:p>
      </dgm:t>
    </dgm:pt>
    <dgm:pt modelId="{15D13A34-9842-4C00-AB16-E2B65CF484E4}" type="parTrans" cxnId="{55492165-C891-4CE6-959C-9F7625C62AFD}">
      <dgm:prSet/>
      <dgm:spPr/>
      <dgm:t>
        <a:bodyPr/>
        <a:lstStyle/>
        <a:p>
          <a:endParaRPr lang="en-NZ" sz="1200" b="0"/>
        </a:p>
      </dgm:t>
    </dgm:pt>
    <dgm:pt modelId="{E48A0304-33E6-47CD-980B-DE67CCE439E3}" type="sibTrans" cxnId="{55492165-C891-4CE6-959C-9F7625C62AFD}">
      <dgm:prSet/>
      <dgm:spPr/>
      <dgm:t>
        <a:bodyPr/>
        <a:lstStyle/>
        <a:p>
          <a:endParaRPr lang="en-NZ" sz="1200" b="0"/>
        </a:p>
      </dgm:t>
    </dgm:pt>
    <dgm:pt modelId="{F6C1CFE9-B2F6-4D47-86A8-DA0A59FB5C3F}">
      <dgm:prSet phldrT="[Text]" custT="1"/>
      <dgm:spPr/>
      <dgm:t>
        <a:bodyPr lIns="0" tIns="0" rIns="0" bIns="0"/>
        <a:lstStyle/>
        <a:p>
          <a:r>
            <a:rPr lang="en-NZ" sz="1200" b="0"/>
            <a:t>Operations</a:t>
          </a:r>
        </a:p>
      </dgm:t>
    </dgm:pt>
    <dgm:pt modelId="{A7B10241-C07D-4AE9-A8D2-75474000DEE5}" type="parTrans" cxnId="{5919F827-9EB6-4AF6-959B-6620903BE0A9}">
      <dgm:prSet/>
      <dgm:spPr/>
      <dgm:t>
        <a:bodyPr/>
        <a:lstStyle/>
        <a:p>
          <a:endParaRPr lang="en-NZ" sz="1200" b="0"/>
        </a:p>
      </dgm:t>
    </dgm:pt>
    <dgm:pt modelId="{4AF29FD9-B539-4C3D-ACBD-F3823B0C155F}" type="sibTrans" cxnId="{5919F827-9EB6-4AF6-959B-6620903BE0A9}">
      <dgm:prSet/>
      <dgm:spPr/>
      <dgm:t>
        <a:bodyPr/>
        <a:lstStyle/>
        <a:p>
          <a:endParaRPr lang="en-NZ" sz="1200" b="0"/>
        </a:p>
      </dgm:t>
    </dgm:pt>
    <dgm:pt modelId="{6A19114E-7ECB-4F9F-8545-25A254D3E9DE}">
      <dgm:prSet phldrT="[Text]" custT="1"/>
      <dgm:spPr/>
      <dgm:t>
        <a:bodyPr lIns="0" tIns="0" rIns="0" bIns="0"/>
        <a:lstStyle/>
        <a:p>
          <a:r>
            <a:rPr lang="en-NZ" sz="1200" b="0"/>
            <a:t>Planning</a:t>
          </a:r>
        </a:p>
      </dgm:t>
    </dgm:pt>
    <dgm:pt modelId="{4D4280F6-C799-47E3-AB7A-74264192C4D4}" type="parTrans" cxnId="{28E116FC-D8DD-436C-BC49-738FA54B07CE}">
      <dgm:prSet/>
      <dgm:spPr/>
      <dgm:t>
        <a:bodyPr/>
        <a:lstStyle/>
        <a:p>
          <a:endParaRPr lang="en-NZ" sz="1200" b="0"/>
        </a:p>
      </dgm:t>
    </dgm:pt>
    <dgm:pt modelId="{3AD6A2E2-0368-4F7F-BC95-4E47BC8BA15C}" type="sibTrans" cxnId="{28E116FC-D8DD-436C-BC49-738FA54B07CE}">
      <dgm:prSet/>
      <dgm:spPr/>
      <dgm:t>
        <a:bodyPr/>
        <a:lstStyle/>
        <a:p>
          <a:endParaRPr lang="en-NZ" sz="1200" b="0"/>
        </a:p>
      </dgm:t>
    </dgm:pt>
    <dgm:pt modelId="{BC0CEFBC-07D6-4BED-BC59-D754CA5CC8AF}">
      <dgm:prSet phldrT="[Text]" custT="1"/>
      <dgm:spPr/>
      <dgm:t>
        <a:bodyPr lIns="0" tIns="0" rIns="0" bIns="0"/>
        <a:lstStyle/>
        <a:p>
          <a:r>
            <a:rPr lang="en-NZ" sz="1200" b="0"/>
            <a:t>Leadership and work participation</a:t>
          </a:r>
        </a:p>
      </dgm:t>
    </dgm:pt>
    <dgm:pt modelId="{9B682C0A-DA6A-4D05-8AC9-B4AE250EF6D6}" type="parTrans" cxnId="{B9982C39-348F-4822-AD7F-3F26592D2697}">
      <dgm:prSet/>
      <dgm:spPr/>
      <dgm:t>
        <a:bodyPr/>
        <a:lstStyle/>
        <a:p>
          <a:endParaRPr lang="en-NZ" sz="1200" b="0"/>
        </a:p>
      </dgm:t>
    </dgm:pt>
    <dgm:pt modelId="{EDA6BC5E-F915-4B2F-BEA3-8369211E718A}" type="sibTrans" cxnId="{B9982C39-348F-4822-AD7F-3F26592D2697}">
      <dgm:prSet/>
      <dgm:spPr/>
      <dgm:t>
        <a:bodyPr/>
        <a:lstStyle/>
        <a:p>
          <a:endParaRPr lang="en-NZ" sz="1200" b="0"/>
        </a:p>
      </dgm:t>
    </dgm:pt>
    <dgm:pt modelId="{0CACD765-10DB-4EF8-8343-F36FD5FD3C18}">
      <dgm:prSet phldrT="[Text]" custT="1"/>
      <dgm:spPr/>
      <dgm:t>
        <a:bodyPr lIns="0" tIns="0" rIns="0" bIns="0"/>
        <a:lstStyle/>
        <a:p>
          <a:r>
            <a:rPr lang="en-NZ" sz="1200" b="0"/>
            <a:t>Improvement</a:t>
          </a:r>
        </a:p>
      </dgm:t>
    </dgm:pt>
    <dgm:pt modelId="{070F22E0-3E0E-4379-89FB-DD35819A459C}" type="parTrans" cxnId="{9DC4E167-CE0B-46CF-9AE2-3051B3D6B1FA}">
      <dgm:prSet/>
      <dgm:spPr/>
      <dgm:t>
        <a:bodyPr/>
        <a:lstStyle/>
        <a:p>
          <a:endParaRPr lang="en-NZ" sz="1200" b="0"/>
        </a:p>
      </dgm:t>
    </dgm:pt>
    <dgm:pt modelId="{B0268026-6B8D-424A-BE06-2A145555B243}" type="sibTrans" cxnId="{9DC4E167-CE0B-46CF-9AE2-3051B3D6B1FA}">
      <dgm:prSet/>
      <dgm:spPr/>
      <dgm:t>
        <a:bodyPr/>
        <a:lstStyle/>
        <a:p>
          <a:endParaRPr lang="en-NZ" sz="1200" b="0"/>
        </a:p>
      </dgm:t>
    </dgm:pt>
    <dgm:pt modelId="{1177CADC-30C7-4B74-80AE-3154D76549D5}">
      <dgm:prSet phldrT="[Text]" custT="1"/>
      <dgm:spPr>
        <a:solidFill>
          <a:schemeClr val="bg2">
            <a:lumMod val="20000"/>
            <a:lumOff val="80000"/>
          </a:schemeClr>
        </a:solidFill>
      </dgm:spPr>
      <dgm:t>
        <a:bodyPr lIns="0" tIns="0" rIns="0" bIns="0"/>
        <a:lstStyle/>
        <a:p>
          <a:r>
            <a:rPr lang="en-NZ" sz="1200" b="1">
              <a:solidFill>
                <a:schemeClr val="accent1"/>
              </a:solidFill>
            </a:rPr>
            <a:t>Proposed for AT’s SMS Framework</a:t>
          </a:r>
          <a:endParaRPr lang="en-NZ" sz="1200" b="1"/>
        </a:p>
      </dgm:t>
    </dgm:pt>
    <dgm:pt modelId="{86195C4C-13A3-4C6C-B92F-D900F896B0BD}" type="parTrans" cxnId="{85FEB97E-E2EC-4BC9-AC09-594AC9A57E37}">
      <dgm:prSet/>
      <dgm:spPr/>
      <dgm:t>
        <a:bodyPr/>
        <a:lstStyle/>
        <a:p>
          <a:endParaRPr lang="en-NZ" sz="1200" b="0"/>
        </a:p>
      </dgm:t>
    </dgm:pt>
    <dgm:pt modelId="{F77B1F84-CE04-4D14-BB85-93FD8B84A937}" type="sibTrans" cxnId="{85FEB97E-E2EC-4BC9-AC09-594AC9A57E37}">
      <dgm:prSet/>
      <dgm:spPr/>
      <dgm:t>
        <a:bodyPr/>
        <a:lstStyle/>
        <a:p>
          <a:endParaRPr lang="en-NZ" sz="1200" b="0"/>
        </a:p>
      </dgm:t>
    </dgm:pt>
    <dgm:pt modelId="{1A1FAE51-32F4-45D3-9222-3AF56CA82E30}" type="pres">
      <dgm:prSet presAssocID="{F77E432C-C269-4540-89F8-01866A895D62}" presName="Name0" presStyleCnt="0">
        <dgm:presLayoutVars>
          <dgm:chMax val="1"/>
          <dgm:chPref val="1"/>
          <dgm:dir/>
          <dgm:animOne val="branch"/>
          <dgm:animLvl val="lvl"/>
        </dgm:presLayoutVars>
      </dgm:prSet>
      <dgm:spPr/>
    </dgm:pt>
    <dgm:pt modelId="{051894C8-6C33-48AC-918F-0C07281E9CFD}" type="pres">
      <dgm:prSet presAssocID="{1177CADC-30C7-4B74-80AE-3154D76549D5}" presName="Parent" presStyleLbl="node0" presStyleIdx="0" presStyleCnt="1">
        <dgm:presLayoutVars>
          <dgm:chMax val="6"/>
          <dgm:chPref val="6"/>
        </dgm:presLayoutVars>
      </dgm:prSet>
      <dgm:spPr/>
    </dgm:pt>
    <dgm:pt modelId="{BBE975A9-1892-4D2E-8E78-F98627CC9DF8}" type="pres">
      <dgm:prSet presAssocID="{C619DC56-C8D7-4FCD-BD7A-19F0DD35DDFA}" presName="Accent1" presStyleCnt="0"/>
      <dgm:spPr/>
    </dgm:pt>
    <dgm:pt modelId="{3237A3DD-18AF-4B5C-88BB-839241799343}" type="pres">
      <dgm:prSet presAssocID="{C619DC56-C8D7-4FCD-BD7A-19F0DD35DDFA}" presName="Accent" presStyleLbl="bgShp" presStyleIdx="0" presStyleCnt="6"/>
      <dgm:spPr/>
    </dgm:pt>
    <dgm:pt modelId="{08DC3874-9EEE-4661-816D-136A64D3A163}" type="pres">
      <dgm:prSet presAssocID="{C619DC56-C8D7-4FCD-BD7A-19F0DD35DDFA}" presName="Child1" presStyleLbl="node1" presStyleIdx="0" presStyleCnt="6">
        <dgm:presLayoutVars>
          <dgm:chMax val="0"/>
          <dgm:chPref val="0"/>
          <dgm:bulletEnabled val="1"/>
        </dgm:presLayoutVars>
      </dgm:prSet>
      <dgm:spPr/>
    </dgm:pt>
    <dgm:pt modelId="{A27F716B-35A3-4BA1-BDDD-4A2C0D0A3E08}" type="pres">
      <dgm:prSet presAssocID="{54B61668-0A69-4FE8-952C-D39C78689D17}" presName="Accent2" presStyleCnt="0"/>
      <dgm:spPr/>
    </dgm:pt>
    <dgm:pt modelId="{5DACCF27-EDCB-49ED-8F43-394720F8A195}" type="pres">
      <dgm:prSet presAssocID="{54B61668-0A69-4FE8-952C-D39C78689D17}" presName="Accent" presStyleLbl="bgShp" presStyleIdx="1" presStyleCnt="6" custLinFactNeighborY="3572"/>
      <dgm:spPr/>
    </dgm:pt>
    <dgm:pt modelId="{032D7DA8-016F-4023-829F-E4E76426D796}" type="pres">
      <dgm:prSet presAssocID="{54B61668-0A69-4FE8-952C-D39C78689D17}" presName="Child2" presStyleLbl="node1" presStyleIdx="1" presStyleCnt="6">
        <dgm:presLayoutVars>
          <dgm:chMax val="0"/>
          <dgm:chPref val="0"/>
          <dgm:bulletEnabled val="1"/>
        </dgm:presLayoutVars>
      </dgm:prSet>
      <dgm:spPr/>
    </dgm:pt>
    <dgm:pt modelId="{9ED795CD-201F-4313-B388-1F4B5CF939AA}" type="pres">
      <dgm:prSet presAssocID="{F6C1CFE9-B2F6-4D47-86A8-DA0A59FB5C3F}" presName="Accent3" presStyleCnt="0"/>
      <dgm:spPr/>
    </dgm:pt>
    <dgm:pt modelId="{35C77159-6A7C-4AE8-A6B8-5D09AB6D3AFB}" type="pres">
      <dgm:prSet presAssocID="{F6C1CFE9-B2F6-4D47-86A8-DA0A59FB5C3F}" presName="Accent" presStyleLbl="bgShp" presStyleIdx="2" presStyleCnt="6"/>
      <dgm:spPr/>
    </dgm:pt>
    <dgm:pt modelId="{CC3034B6-621A-45B0-80C2-7F661BF27EDC}" type="pres">
      <dgm:prSet presAssocID="{F6C1CFE9-B2F6-4D47-86A8-DA0A59FB5C3F}" presName="Child3" presStyleLbl="node1" presStyleIdx="2" presStyleCnt="6">
        <dgm:presLayoutVars>
          <dgm:chMax val="0"/>
          <dgm:chPref val="0"/>
          <dgm:bulletEnabled val="1"/>
        </dgm:presLayoutVars>
      </dgm:prSet>
      <dgm:spPr/>
    </dgm:pt>
    <dgm:pt modelId="{D88DC96B-63CA-49F5-A4F5-47ADFDB8C9DA}" type="pres">
      <dgm:prSet presAssocID="{6A19114E-7ECB-4F9F-8545-25A254D3E9DE}" presName="Accent4" presStyleCnt="0"/>
      <dgm:spPr/>
    </dgm:pt>
    <dgm:pt modelId="{BF7B8630-6912-4A0C-BC51-F962060DC199}" type="pres">
      <dgm:prSet presAssocID="{6A19114E-7ECB-4F9F-8545-25A254D3E9DE}" presName="Accent" presStyleLbl="bgShp" presStyleIdx="3" presStyleCnt="6"/>
      <dgm:spPr/>
    </dgm:pt>
    <dgm:pt modelId="{C84314AD-DE5A-45A0-8BC7-FC0AEA4854B7}" type="pres">
      <dgm:prSet presAssocID="{6A19114E-7ECB-4F9F-8545-25A254D3E9DE}" presName="Child4" presStyleLbl="node1" presStyleIdx="3" presStyleCnt="6">
        <dgm:presLayoutVars>
          <dgm:chMax val="0"/>
          <dgm:chPref val="0"/>
          <dgm:bulletEnabled val="1"/>
        </dgm:presLayoutVars>
      </dgm:prSet>
      <dgm:spPr/>
    </dgm:pt>
    <dgm:pt modelId="{BFA726AA-BA97-4895-98CD-5DCE199B3525}" type="pres">
      <dgm:prSet presAssocID="{BC0CEFBC-07D6-4BED-BC59-D754CA5CC8AF}" presName="Accent5" presStyleCnt="0"/>
      <dgm:spPr/>
    </dgm:pt>
    <dgm:pt modelId="{9B9660AA-E62C-4A87-848A-6AE620F68640}" type="pres">
      <dgm:prSet presAssocID="{BC0CEFBC-07D6-4BED-BC59-D754CA5CC8AF}" presName="Accent" presStyleLbl="bgShp" presStyleIdx="4" presStyleCnt="6"/>
      <dgm:spPr/>
    </dgm:pt>
    <dgm:pt modelId="{9CCF4053-1E2C-493C-8602-4449159E5A2B}" type="pres">
      <dgm:prSet presAssocID="{BC0CEFBC-07D6-4BED-BC59-D754CA5CC8AF}" presName="Child5" presStyleLbl="node1" presStyleIdx="4" presStyleCnt="6">
        <dgm:presLayoutVars>
          <dgm:chMax val="0"/>
          <dgm:chPref val="0"/>
          <dgm:bulletEnabled val="1"/>
        </dgm:presLayoutVars>
      </dgm:prSet>
      <dgm:spPr/>
    </dgm:pt>
    <dgm:pt modelId="{1D82989B-05C6-4148-8E1E-BE3B46726BCE}" type="pres">
      <dgm:prSet presAssocID="{0CACD765-10DB-4EF8-8343-F36FD5FD3C18}" presName="Accent6" presStyleCnt="0"/>
      <dgm:spPr/>
    </dgm:pt>
    <dgm:pt modelId="{E2714223-AA2C-4B3D-97E7-7444F81800CB}" type="pres">
      <dgm:prSet presAssocID="{0CACD765-10DB-4EF8-8343-F36FD5FD3C18}" presName="Accent" presStyleLbl="bgShp" presStyleIdx="5" presStyleCnt="6"/>
      <dgm:spPr/>
    </dgm:pt>
    <dgm:pt modelId="{EA990632-B738-4C07-8507-D55E5EDCF9BF}" type="pres">
      <dgm:prSet presAssocID="{0CACD765-10DB-4EF8-8343-F36FD5FD3C18}" presName="Child6" presStyleLbl="node1" presStyleIdx="5" presStyleCnt="6">
        <dgm:presLayoutVars>
          <dgm:chMax val="0"/>
          <dgm:chPref val="0"/>
          <dgm:bulletEnabled val="1"/>
        </dgm:presLayoutVars>
      </dgm:prSet>
      <dgm:spPr/>
    </dgm:pt>
  </dgm:ptLst>
  <dgm:cxnLst>
    <dgm:cxn modelId="{65FF5B13-2741-4665-ACE3-53A9F656D176}" srcId="{1177CADC-30C7-4B74-80AE-3154D76549D5}" destId="{C619DC56-C8D7-4FCD-BD7A-19F0DD35DDFA}" srcOrd="0" destOrd="0" parTransId="{BD4CD062-4E7C-4B3E-A282-E79030A0AA29}" sibTransId="{E9C9F13F-0468-4863-8B1A-B45D7DCDDA80}"/>
    <dgm:cxn modelId="{8196A41A-1EB9-4409-9F91-CEBCC8A04D04}" type="presOf" srcId="{6A19114E-7ECB-4F9F-8545-25A254D3E9DE}" destId="{C84314AD-DE5A-45A0-8BC7-FC0AEA4854B7}" srcOrd="0" destOrd="0" presId="urn:microsoft.com/office/officeart/2011/layout/HexagonRadial"/>
    <dgm:cxn modelId="{5919F827-9EB6-4AF6-959B-6620903BE0A9}" srcId="{1177CADC-30C7-4B74-80AE-3154D76549D5}" destId="{F6C1CFE9-B2F6-4D47-86A8-DA0A59FB5C3F}" srcOrd="2" destOrd="0" parTransId="{A7B10241-C07D-4AE9-A8D2-75474000DEE5}" sibTransId="{4AF29FD9-B539-4C3D-ACBD-F3823B0C155F}"/>
    <dgm:cxn modelId="{B9982C39-348F-4822-AD7F-3F26592D2697}" srcId="{1177CADC-30C7-4B74-80AE-3154D76549D5}" destId="{BC0CEFBC-07D6-4BED-BC59-D754CA5CC8AF}" srcOrd="4" destOrd="0" parTransId="{9B682C0A-DA6A-4D05-8AC9-B4AE250EF6D6}" sibTransId="{EDA6BC5E-F915-4B2F-BEA3-8369211E718A}"/>
    <dgm:cxn modelId="{4DF91B3F-7F70-4C53-920B-B9E672B98A31}" type="presOf" srcId="{54B61668-0A69-4FE8-952C-D39C78689D17}" destId="{032D7DA8-016F-4023-829F-E4E76426D796}" srcOrd="0" destOrd="0" presId="urn:microsoft.com/office/officeart/2011/layout/HexagonRadial"/>
    <dgm:cxn modelId="{AFE8D163-42B7-487B-8245-9F58BA86A8A8}" type="presOf" srcId="{1177CADC-30C7-4B74-80AE-3154D76549D5}" destId="{051894C8-6C33-48AC-918F-0C07281E9CFD}" srcOrd="0" destOrd="0" presId="urn:microsoft.com/office/officeart/2011/layout/HexagonRadial"/>
    <dgm:cxn modelId="{55492165-C891-4CE6-959C-9F7625C62AFD}" srcId="{1177CADC-30C7-4B74-80AE-3154D76549D5}" destId="{54B61668-0A69-4FE8-952C-D39C78689D17}" srcOrd="1" destOrd="0" parTransId="{15D13A34-9842-4C00-AB16-E2B65CF484E4}" sibTransId="{E48A0304-33E6-47CD-980B-DE67CCE439E3}"/>
    <dgm:cxn modelId="{53DA7F46-2800-4FF3-A14F-7FE0BD7C9CC3}" type="presOf" srcId="{C619DC56-C8D7-4FCD-BD7A-19F0DD35DDFA}" destId="{08DC3874-9EEE-4661-816D-136A64D3A163}" srcOrd="0" destOrd="0" presId="urn:microsoft.com/office/officeart/2011/layout/HexagonRadial"/>
    <dgm:cxn modelId="{9DC4E167-CE0B-46CF-9AE2-3051B3D6B1FA}" srcId="{1177CADC-30C7-4B74-80AE-3154D76549D5}" destId="{0CACD765-10DB-4EF8-8343-F36FD5FD3C18}" srcOrd="5" destOrd="0" parTransId="{070F22E0-3E0E-4379-89FB-DD35819A459C}" sibTransId="{B0268026-6B8D-424A-BE06-2A145555B243}"/>
    <dgm:cxn modelId="{85FEB97E-E2EC-4BC9-AC09-594AC9A57E37}" srcId="{F77E432C-C269-4540-89F8-01866A895D62}" destId="{1177CADC-30C7-4B74-80AE-3154D76549D5}" srcOrd="0" destOrd="0" parTransId="{86195C4C-13A3-4C6C-B92F-D900F896B0BD}" sibTransId="{F77B1F84-CE04-4D14-BB85-93FD8B84A937}"/>
    <dgm:cxn modelId="{F726F1B2-69AD-4E45-9D7E-3CA9A903DFAB}" type="presOf" srcId="{BC0CEFBC-07D6-4BED-BC59-D754CA5CC8AF}" destId="{9CCF4053-1E2C-493C-8602-4449159E5A2B}" srcOrd="0" destOrd="0" presId="urn:microsoft.com/office/officeart/2011/layout/HexagonRadial"/>
    <dgm:cxn modelId="{BBB9F9DB-63FC-407E-83F1-08CF33E51B0F}" type="presOf" srcId="{F6C1CFE9-B2F6-4D47-86A8-DA0A59FB5C3F}" destId="{CC3034B6-621A-45B0-80C2-7F661BF27EDC}" srcOrd="0" destOrd="0" presId="urn:microsoft.com/office/officeart/2011/layout/HexagonRadial"/>
    <dgm:cxn modelId="{CA2AA7E7-CCCB-498A-B2E2-6378A8A881F5}" type="presOf" srcId="{F77E432C-C269-4540-89F8-01866A895D62}" destId="{1A1FAE51-32F4-45D3-9222-3AF56CA82E30}" srcOrd="0" destOrd="0" presId="urn:microsoft.com/office/officeart/2011/layout/HexagonRadial"/>
    <dgm:cxn modelId="{B836D9F0-0BFA-4906-893C-B18D44AAAD14}" type="presOf" srcId="{0CACD765-10DB-4EF8-8343-F36FD5FD3C18}" destId="{EA990632-B738-4C07-8507-D55E5EDCF9BF}" srcOrd="0" destOrd="0" presId="urn:microsoft.com/office/officeart/2011/layout/HexagonRadial"/>
    <dgm:cxn modelId="{28E116FC-D8DD-436C-BC49-738FA54B07CE}" srcId="{1177CADC-30C7-4B74-80AE-3154D76549D5}" destId="{6A19114E-7ECB-4F9F-8545-25A254D3E9DE}" srcOrd="3" destOrd="0" parTransId="{4D4280F6-C799-47E3-AB7A-74264192C4D4}" sibTransId="{3AD6A2E2-0368-4F7F-BC95-4E47BC8BA15C}"/>
    <dgm:cxn modelId="{31EBD6FD-EE95-4AFE-9472-3641CEB1586B}" type="presParOf" srcId="{1A1FAE51-32F4-45D3-9222-3AF56CA82E30}" destId="{051894C8-6C33-48AC-918F-0C07281E9CFD}" srcOrd="0" destOrd="0" presId="urn:microsoft.com/office/officeart/2011/layout/HexagonRadial"/>
    <dgm:cxn modelId="{BBA70A8A-0544-4E60-B74E-145A89658BDC}" type="presParOf" srcId="{1A1FAE51-32F4-45D3-9222-3AF56CA82E30}" destId="{BBE975A9-1892-4D2E-8E78-F98627CC9DF8}" srcOrd="1" destOrd="0" presId="urn:microsoft.com/office/officeart/2011/layout/HexagonRadial"/>
    <dgm:cxn modelId="{5F81BC75-3F2B-4813-B72A-64B619B30DA0}" type="presParOf" srcId="{BBE975A9-1892-4D2E-8E78-F98627CC9DF8}" destId="{3237A3DD-18AF-4B5C-88BB-839241799343}" srcOrd="0" destOrd="0" presId="urn:microsoft.com/office/officeart/2011/layout/HexagonRadial"/>
    <dgm:cxn modelId="{BE61BB3D-6EFE-449F-9AB9-09AFB6FBF36A}" type="presParOf" srcId="{1A1FAE51-32F4-45D3-9222-3AF56CA82E30}" destId="{08DC3874-9EEE-4661-816D-136A64D3A163}" srcOrd="2" destOrd="0" presId="urn:microsoft.com/office/officeart/2011/layout/HexagonRadial"/>
    <dgm:cxn modelId="{81664683-D6B4-45D3-9B8C-4ECCDD9860E9}" type="presParOf" srcId="{1A1FAE51-32F4-45D3-9222-3AF56CA82E30}" destId="{A27F716B-35A3-4BA1-BDDD-4A2C0D0A3E08}" srcOrd="3" destOrd="0" presId="urn:microsoft.com/office/officeart/2011/layout/HexagonRadial"/>
    <dgm:cxn modelId="{9BC254BE-1E67-4D9D-A137-A62B2E821699}" type="presParOf" srcId="{A27F716B-35A3-4BA1-BDDD-4A2C0D0A3E08}" destId="{5DACCF27-EDCB-49ED-8F43-394720F8A195}" srcOrd="0" destOrd="0" presId="urn:microsoft.com/office/officeart/2011/layout/HexagonRadial"/>
    <dgm:cxn modelId="{8619D340-84FB-415F-8611-5D4BFDE9FBD4}" type="presParOf" srcId="{1A1FAE51-32F4-45D3-9222-3AF56CA82E30}" destId="{032D7DA8-016F-4023-829F-E4E76426D796}" srcOrd="4" destOrd="0" presId="urn:microsoft.com/office/officeart/2011/layout/HexagonRadial"/>
    <dgm:cxn modelId="{C743B0D8-55C8-4C8D-869B-CBAE2B663E79}" type="presParOf" srcId="{1A1FAE51-32F4-45D3-9222-3AF56CA82E30}" destId="{9ED795CD-201F-4313-B388-1F4B5CF939AA}" srcOrd="5" destOrd="0" presId="urn:microsoft.com/office/officeart/2011/layout/HexagonRadial"/>
    <dgm:cxn modelId="{35D14040-D436-4A10-9447-347BF3B7E88F}" type="presParOf" srcId="{9ED795CD-201F-4313-B388-1F4B5CF939AA}" destId="{35C77159-6A7C-4AE8-A6B8-5D09AB6D3AFB}" srcOrd="0" destOrd="0" presId="urn:microsoft.com/office/officeart/2011/layout/HexagonRadial"/>
    <dgm:cxn modelId="{B85BCC47-71CF-4170-B9B6-B512BE632CFB}" type="presParOf" srcId="{1A1FAE51-32F4-45D3-9222-3AF56CA82E30}" destId="{CC3034B6-621A-45B0-80C2-7F661BF27EDC}" srcOrd="6" destOrd="0" presId="urn:microsoft.com/office/officeart/2011/layout/HexagonRadial"/>
    <dgm:cxn modelId="{3CA47FA2-C5B6-4B09-8540-B0A11A9D9338}" type="presParOf" srcId="{1A1FAE51-32F4-45D3-9222-3AF56CA82E30}" destId="{D88DC96B-63CA-49F5-A4F5-47ADFDB8C9DA}" srcOrd="7" destOrd="0" presId="urn:microsoft.com/office/officeart/2011/layout/HexagonRadial"/>
    <dgm:cxn modelId="{4BD04B88-1A56-41BB-B287-3DE34F63F0C3}" type="presParOf" srcId="{D88DC96B-63CA-49F5-A4F5-47ADFDB8C9DA}" destId="{BF7B8630-6912-4A0C-BC51-F962060DC199}" srcOrd="0" destOrd="0" presId="urn:microsoft.com/office/officeart/2011/layout/HexagonRadial"/>
    <dgm:cxn modelId="{77251844-31DB-4C7A-A3DD-ED2E67CF7DF8}" type="presParOf" srcId="{1A1FAE51-32F4-45D3-9222-3AF56CA82E30}" destId="{C84314AD-DE5A-45A0-8BC7-FC0AEA4854B7}" srcOrd="8" destOrd="0" presId="urn:microsoft.com/office/officeart/2011/layout/HexagonRadial"/>
    <dgm:cxn modelId="{2AE3E0A2-92D0-4337-8440-6CF7631B8A44}" type="presParOf" srcId="{1A1FAE51-32F4-45D3-9222-3AF56CA82E30}" destId="{BFA726AA-BA97-4895-98CD-5DCE199B3525}" srcOrd="9" destOrd="0" presId="urn:microsoft.com/office/officeart/2011/layout/HexagonRadial"/>
    <dgm:cxn modelId="{D20600E6-2B2D-429A-A5DD-2DF026B8BE15}" type="presParOf" srcId="{BFA726AA-BA97-4895-98CD-5DCE199B3525}" destId="{9B9660AA-E62C-4A87-848A-6AE620F68640}" srcOrd="0" destOrd="0" presId="urn:microsoft.com/office/officeart/2011/layout/HexagonRadial"/>
    <dgm:cxn modelId="{7CF06D61-D457-46B0-9831-824F36A4A9B2}" type="presParOf" srcId="{1A1FAE51-32F4-45D3-9222-3AF56CA82E30}" destId="{9CCF4053-1E2C-493C-8602-4449159E5A2B}" srcOrd="10" destOrd="0" presId="urn:microsoft.com/office/officeart/2011/layout/HexagonRadial"/>
    <dgm:cxn modelId="{628B3E3F-993D-4F58-B718-C07FABE72259}" type="presParOf" srcId="{1A1FAE51-32F4-45D3-9222-3AF56CA82E30}" destId="{1D82989B-05C6-4148-8E1E-BE3B46726BCE}" srcOrd="11" destOrd="0" presId="urn:microsoft.com/office/officeart/2011/layout/HexagonRadial"/>
    <dgm:cxn modelId="{5566B0DF-0B63-496E-948F-B45B2F2E2D02}" type="presParOf" srcId="{1D82989B-05C6-4148-8E1E-BE3B46726BCE}" destId="{E2714223-AA2C-4B3D-97E7-7444F81800CB}" srcOrd="0" destOrd="0" presId="urn:microsoft.com/office/officeart/2011/layout/HexagonRadial"/>
    <dgm:cxn modelId="{9E4CE8DB-38C3-46B6-BAD7-E2ADADA29B26}" type="presParOf" srcId="{1A1FAE51-32F4-45D3-9222-3AF56CA82E30}" destId="{EA990632-B738-4C07-8507-D55E5EDCF9B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894C8-6C33-48AC-918F-0C07281E9CFD}">
      <dsp:nvSpPr>
        <dsp:cNvPr id="0" name=""/>
        <dsp:cNvSpPr/>
      </dsp:nvSpPr>
      <dsp:spPr>
        <a:xfrm>
          <a:off x="1347841" y="1315535"/>
          <a:ext cx="1672103" cy="1446436"/>
        </a:xfrm>
        <a:prstGeom prst="hexagon">
          <a:avLst>
            <a:gd name="adj" fmla="val 28570"/>
            <a:gd name="vf" fmla="val 115470"/>
          </a:avLst>
        </a:prstGeom>
        <a:solidFill>
          <a:schemeClr val="bg2">
            <a:lumMod val="20000"/>
            <a:lumOff val="8000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1" kern="1200">
              <a:solidFill>
                <a:schemeClr val="accent1"/>
              </a:solidFill>
            </a:rPr>
            <a:t>Proposed for AT’s SMS Framework</a:t>
          </a:r>
          <a:endParaRPr lang="en-NZ" sz="1200" b="1" kern="1200"/>
        </a:p>
      </dsp:txBody>
      <dsp:txXfrm>
        <a:off x="1624932" y="1555230"/>
        <a:ext cx="1117921" cy="967046"/>
      </dsp:txXfrm>
    </dsp:sp>
    <dsp:sp modelId="{5DACCF27-EDCB-49ED-8F43-394720F8A195}">
      <dsp:nvSpPr>
        <dsp:cNvPr id="0" name=""/>
        <dsp:cNvSpPr/>
      </dsp:nvSpPr>
      <dsp:spPr>
        <a:xfrm>
          <a:off x="2394899" y="642930"/>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DC3874-9EEE-4661-816D-136A64D3A163}">
      <dsp:nvSpPr>
        <dsp:cNvPr id="0" name=""/>
        <dsp:cNvSpPr/>
      </dsp:nvSpPr>
      <dsp:spPr>
        <a:xfrm>
          <a:off x="1501866" y="0"/>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Performance Evaluation</a:t>
          </a:r>
        </a:p>
      </dsp:txBody>
      <dsp:txXfrm>
        <a:off x="1728950" y="196454"/>
        <a:ext cx="916108" cy="792542"/>
      </dsp:txXfrm>
    </dsp:sp>
    <dsp:sp modelId="{35C77159-6A7C-4AE8-A6B8-5D09AB6D3AFB}">
      <dsp:nvSpPr>
        <dsp:cNvPr id="0" name=""/>
        <dsp:cNvSpPr/>
      </dsp:nvSpPr>
      <dsp:spPr>
        <a:xfrm>
          <a:off x="3131184" y="1639730"/>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D7DA8-016F-4023-829F-E4E76426D796}">
      <dsp:nvSpPr>
        <dsp:cNvPr id="0" name=""/>
        <dsp:cNvSpPr/>
      </dsp:nvSpPr>
      <dsp:spPr>
        <a:xfrm>
          <a:off x="2758569" y="729131"/>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Support</a:t>
          </a:r>
        </a:p>
      </dsp:txBody>
      <dsp:txXfrm>
        <a:off x="2985653" y="925585"/>
        <a:ext cx="916108" cy="792542"/>
      </dsp:txXfrm>
    </dsp:sp>
    <dsp:sp modelId="{BF7B8630-6912-4A0C-BC51-F962060DC199}">
      <dsp:nvSpPr>
        <dsp:cNvPr id="0" name=""/>
        <dsp:cNvSpPr/>
      </dsp:nvSpPr>
      <dsp:spPr>
        <a:xfrm>
          <a:off x="2619713" y="2786847"/>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034B6-621A-45B0-80C2-7F661BF27EDC}">
      <dsp:nvSpPr>
        <dsp:cNvPr id="0" name=""/>
        <dsp:cNvSpPr/>
      </dsp:nvSpPr>
      <dsp:spPr>
        <a:xfrm>
          <a:off x="2758569" y="2162518"/>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Operations</a:t>
          </a:r>
        </a:p>
      </dsp:txBody>
      <dsp:txXfrm>
        <a:off x="2985653" y="2358972"/>
        <a:ext cx="916108" cy="792542"/>
      </dsp:txXfrm>
    </dsp:sp>
    <dsp:sp modelId="{9B9660AA-E62C-4A87-848A-6AE620F68640}">
      <dsp:nvSpPr>
        <dsp:cNvPr id="0" name=""/>
        <dsp:cNvSpPr/>
      </dsp:nvSpPr>
      <dsp:spPr>
        <a:xfrm>
          <a:off x="1350953" y="2905922"/>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4314AD-DE5A-45A0-8BC7-FC0AEA4854B7}">
      <dsp:nvSpPr>
        <dsp:cNvPr id="0" name=""/>
        <dsp:cNvSpPr/>
      </dsp:nvSpPr>
      <dsp:spPr>
        <a:xfrm>
          <a:off x="1501866" y="2892465"/>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Planning</a:t>
          </a:r>
        </a:p>
      </dsp:txBody>
      <dsp:txXfrm>
        <a:off x="1728950" y="3088919"/>
        <a:ext cx="916108" cy="792542"/>
      </dsp:txXfrm>
    </dsp:sp>
    <dsp:sp modelId="{E2714223-AA2C-4B3D-97E7-7444F81800CB}">
      <dsp:nvSpPr>
        <dsp:cNvPr id="0" name=""/>
        <dsp:cNvSpPr/>
      </dsp:nvSpPr>
      <dsp:spPr>
        <a:xfrm>
          <a:off x="602610" y="1890114"/>
          <a:ext cx="630879" cy="54358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F4053-1E2C-493C-8602-4449159E5A2B}">
      <dsp:nvSpPr>
        <dsp:cNvPr id="0" name=""/>
        <dsp:cNvSpPr/>
      </dsp:nvSpPr>
      <dsp:spPr>
        <a:xfrm>
          <a:off x="239329" y="2163334"/>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Leadership and work participation</a:t>
          </a:r>
        </a:p>
      </dsp:txBody>
      <dsp:txXfrm>
        <a:off x="466413" y="2359788"/>
        <a:ext cx="916108" cy="792542"/>
      </dsp:txXfrm>
    </dsp:sp>
    <dsp:sp modelId="{EA990632-B738-4C07-8507-D55E5EDCF9BF}">
      <dsp:nvSpPr>
        <dsp:cNvPr id="0" name=""/>
        <dsp:cNvSpPr/>
      </dsp:nvSpPr>
      <dsp:spPr>
        <a:xfrm>
          <a:off x="239329" y="727500"/>
          <a:ext cx="1370276" cy="1185450"/>
        </a:xfrm>
        <a:prstGeom prst="hexagon">
          <a:avLst>
            <a:gd name="adj" fmla="val 28570"/>
            <a:gd name="vf" fmla="val 11547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NZ" sz="1200" b="0" kern="1200"/>
            <a:t>Improvement</a:t>
          </a:r>
        </a:p>
      </dsp:txBody>
      <dsp:txXfrm>
        <a:off x="466413" y="923954"/>
        <a:ext cx="916108" cy="79254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76364" cy="470895"/>
          </a:xfrm>
          <a:prstGeom prst="rect">
            <a:avLst/>
          </a:prstGeom>
        </p:spPr>
        <p:txBody>
          <a:bodyPr vert="horz" lIns="92879" tIns="46440" rIns="92879" bIns="46440" rtlCol="0"/>
          <a:lstStyle>
            <a:lvl1pPr algn="l">
              <a:defRPr sz="1300"/>
            </a:lvl1pPr>
          </a:lstStyle>
          <a:p>
            <a:endParaRPr lang="en-NZ"/>
          </a:p>
        </p:txBody>
      </p:sp>
      <p:sp>
        <p:nvSpPr>
          <p:cNvPr id="3" name="Date Placeholder 2"/>
          <p:cNvSpPr>
            <a:spLocks noGrp="1"/>
          </p:cNvSpPr>
          <p:nvPr>
            <p:ph type="dt" idx="1"/>
          </p:nvPr>
        </p:nvSpPr>
        <p:spPr>
          <a:xfrm>
            <a:off x="4021294" y="3"/>
            <a:ext cx="3076364" cy="470895"/>
          </a:xfrm>
          <a:prstGeom prst="rect">
            <a:avLst/>
          </a:prstGeom>
        </p:spPr>
        <p:txBody>
          <a:bodyPr vert="horz" lIns="92879" tIns="46440" rIns="92879" bIns="46440" rtlCol="0"/>
          <a:lstStyle>
            <a:lvl1pPr algn="r">
              <a:defRPr sz="1300"/>
            </a:lvl1pPr>
          </a:lstStyle>
          <a:p>
            <a:fld id="{69A6237B-00BD-4B55-AAF4-C0322EC59D78}" type="datetimeFigureOut">
              <a:rPr lang="en-NZ" smtClean="0"/>
              <a:t>10/09/2023</a:t>
            </a:fld>
            <a:endParaRPr lang="en-NZ"/>
          </a:p>
        </p:txBody>
      </p:sp>
      <p:sp>
        <p:nvSpPr>
          <p:cNvPr id="4" name="Slide Image Placeholder 3"/>
          <p:cNvSpPr>
            <a:spLocks noGrp="1" noRot="1" noChangeAspect="1"/>
          </p:cNvSpPr>
          <p:nvPr>
            <p:ph type="sldImg" idx="2"/>
          </p:nvPr>
        </p:nvSpPr>
        <p:spPr>
          <a:xfrm>
            <a:off x="731838" y="1173163"/>
            <a:ext cx="5635625" cy="3170237"/>
          </a:xfrm>
          <a:prstGeom prst="rect">
            <a:avLst/>
          </a:prstGeom>
          <a:noFill/>
          <a:ln w="12700">
            <a:solidFill>
              <a:prstClr val="black"/>
            </a:solidFill>
          </a:ln>
        </p:spPr>
        <p:txBody>
          <a:bodyPr vert="horz" lIns="92879" tIns="46440" rIns="92879" bIns="46440" rtlCol="0" anchor="ctr"/>
          <a:lstStyle/>
          <a:p>
            <a:endParaRPr lang="en-NZ"/>
          </a:p>
        </p:txBody>
      </p:sp>
      <p:sp>
        <p:nvSpPr>
          <p:cNvPr id="5" name="Notes Placeholder 4"/>
          <p:cNvSpPr>
            <a:spLocks noGrp="1"/>
          </p:cNvSpPr>
          <p:nvPr>
            <p:ph type="body" sz="quarter" idx="3"/>
          </p:nvPr>
        </p:nvSpPr>
        <p:spPr>
          <a:xfrm>
            <a:off x="709930" y="4516678"/>
            <a:ext cx="5679440" cy="3695462"/>
          </a:xfrm>
          <a:prstGeom prst="rect">
            <a:avLst/>
          </a:prstGeom>
        </p:spPr>
        <p:txBody>
          <a:bodyPr vert="horz" lIns="92879" tIns="46440" rIns="92879" bIns="4644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914407"/>
            <a:ext cx="3076364" cy="470894"/>
          </a:xfrm>
          <a:prstGeom prst="rect">
            <a:avLst/>
          </a:prstGeom>
        </p:spPr>
        <p:txBody>
          <a:bodyPr vert="horz" lIns="92879" tIns="46440" rIns="92879" bIns="46440" rtlCol="0" anchor="b"/>
          <a:lstStyle>
            <a:lvl1pPr algn="l">
              <a:defRPr sz="1300"/>
            </a:lvl1pPr>
          </a:lstStyle>
          <a:p>
            <a:endParaRPr lang="en-NZ"/>
          </a:p>
        </p:txBody>
      </p:sp>
      <p:sp>
        <p:nvSpPr>
          <p:cNvPr id="7" name="Slide Number Placeholder 6"/>
          <p:cNvSpPr>
            <a:spLocks noGrp="1"/>
          </p:cNvSpPr>
          <p:nvPr>
            <p:ph type="sldNum" sz="quarter" idx="5"/>
          </p:nvPr>
        </p:nvSpPr>
        <p:spPr>
          <a:xfrm>
            <a:off x="4021294" y="8914407"/>
            <a:ext cx="3076364" cy="470894"/>
          </a:xfrm>
          <a:prstGeom prst="rect">
            <a:avLst/>
          </a:prstGeom>
        </p:spPr>
        <p:txBody>
          <a:bodyPr vert="horz" lIns="92879" tIns="46440" rIns="92879" bIns="46440" rtlCol="0" anchor="b"/>
          <a:lstStyle>
            <a:lvl1pPr algn="r">
              <a:defRPr sz="1300"/>
            </a:lvl1pPr>
          </a:lstStyle>
          <a:p>
            <a:fld id="{421605F8-4096-4F94-9D43-2B9C60CD9EB0}" type="slidenum">
              <a:rPr lang="en-NZ" smtClean="0"/>
              <a:t>‹#›</a:t>
            </a:fld>
            <a:endParaRPr lang="en-NZ"/>
          </a:p>
        </p:txBody>
      </p:sp>
    </p:spTree>
    <p:extLst>
      <p:ext uri="{BB962C8B-B14F-4D97-AF65-F5344CB8AC3E}">
        <p14:creationId xmlns:p14="http://schemas.microsoft.com/office/powerpoint/2010/main" val="2362566850"/>
      </p:ext>
    </p:extLst>
  </p:cSld>
  <p:clrMap bg1="lt1" tx1="dk1" bg2="lt2" tx2="dk2" accent1="accent1" accent2="accent2" accent3="accent3" accent4="accent4" accent5="accent5" accent6="accent6" hlink="hlink" folHlink="folHlink"/>
  <p:notesStyle>
    <a:lvl1pPr marL="0" algn="l" defTabSz="1483403" rtl="0" eaLnBrk="1" latinLnBrk="0" hangingPunct="1">
      <a:defRPr sz="1946" kern="1200">
        <a:solidFill>
          <a:schemeClr val="tx1"/>
        </a:solidFill>
        <a:latin typeface="+mn-lt"/>
        <a:ea typeface="+mn-ea"/>
        <a:cs typeface="+mn-cs"/>
      </a:defRPr>
    </a:lvl1pPr>
    <a:lvl2pPr marL="741703" algn="l" defTabSz="1483403" rtl="0" eaLnBrk="1" latinLnBrk="0" hangingPunct="1">
      <a:defRPr sz="1946" kern="1200">
        <a:solidFill>
          <a:schemeClr val="tx1"/>
        </a:solidFill>
        <a:latin typeface="+mn-lt"/>
        <a:ea typeface="+mn-ea"/>
        <a:cs typeface="+mn-cs"/>
      </a:defRPr>
    </a:lvl2pPr>
    <a:lvl3pPr marL="1483403" algn="l" defTabSz="1483403" rtl="0" eaLnBrk="1" latinLnBrk="0" hangingPunct="1">
      <a:defRPr sz="1946" kern="1200">
        <a:solidFill>
          <a:schemeClr val="tx1"/>
        </a:solidFill>
        <a:latin typeface="+mn-lt"/>
        <a:ea typeface="+mn-ea"/>
        <a:cs typeface="+mn-cs"/>
      </a:defRPr>
    </a:lvl3pPr>
    <a:lvl4pPr marL="2225106" algn="l" defTabSz="1483403" rtl="0" eaLnBrk="1" latinLnBrk="0" hangingPunct="1">
      <a:defRPr sz="1946" kern="1200">
        <a:solidFill>
          <a:schemeClr val="tx1"/>
        </a:solidFill>
        <a:latin typeface="+mn-lt"/>
        <a:ea typeface="+mn-ea"/>
        <a:cs typeface="+mn-cs"/>
      </a:defRPr>
    </a:lvl4pPr>
    <a:lvl5pPr marL="2966809" algn="l" defTabSz="1483403" rtl="0" eaLnBrk="1" latinLnBrk="0" hangingPunct="1">
      <a:defRPr sz="1946" kern="1200">
        <a:solidFill>
          <a:schemeClr val="tx1"/>
        </a:solidFill>
        <a:latin typeface="+mn-lt"/>
        <a:ea typeface="+mn-ea"/>
        <a:cs typeface="+mn-cs"/>
      </a:defRPr>
    </a:lvl5pPr>
    <a:lvl6pPr marL="3708512" algn="l" defTabSz="1483403" rtl="0" eaLnBrk="1" latinLnBrk="0" hangingPunct="1">
      <a:defRPr sz="1946" kern="1200">
        <a:solidFill>
          <a:schemeClr val="tx1"/>
        </a:solidFill>
        <a:latin typeface="+mn-lt"/>
        <a:ea typeface="+mn-ea"/>
        <a:cs typeface="+mn-cs"/>
      </a:defRPr>
    </a:lvl6pPr>
    <a:lvl7pPr marL="4450214" algn="l" defTabSz="1483403" rtl="0" eaLnBrk="1" latinLnBrk="0" hangingPunct="1">
      <a:defRPr sz="1946" kern="1200">
        <a:solidFill>
          <a:schemeClr val="tx1"/>
        </a:solidFill>
        <a:latin typeface="+mn-lt"/>
        <a:ea typeface="+mn-ea"/>
        <a:cs typeface="+mn-cs"/>
      </a:defRPr>
    </a:lvl7pPr>
    <a:lvl8pPr marL="5191917" algn="l" defTabSz="1483403" rtl="0" eaLnBrk="1" latinLnBrk="0" hangingPunct="1">
      <a:defRPr sz="1946" kern="1200">
        <a:solidFill>
          <a:schemeClr val="tx1"/>
        </a:solidFill>
        <a:latin typeface="+mn-lt"/>
        <a:ea typeface="+mn-ea"/>
        <a:cs typeface="+mn-cs"/>
      </a:defRPr>
    </a:lvl8pPr>
    <a:lvl9pPr marL="5933620" algn="l" defTabSz="1483403" rtl="0" eaLnBrk="1" latinLnBrk="0" hangingPunct="1">
      <a:defRPr sz="19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21605F8-4096-4F94-9D43-2B9C60CD9EB0}" type="slidenum">
              <a:rPr lang="en-NZ" smtClean="0"/>
              <a:t>1</a:t>
            </a:fld>
            <a:endParaRPr lang="en-NZ"/>
          </a:p>
        </p:txBody>
      </p:sp>
    </p:spTree>
    <p:extLst>
      <p:ext uri="{BB962C8B-B14F-4D97-AF65-F5344CB8AC3E}">
        <p14:creationId xmlns:p14="http://schemas.microsoft.com/office/powerpoint/2010/main" val="10541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marL="0" marR="0" lvl="0" indent="0" algn="l" defTabSz="1560426" rtl="0" eaLnBrk="1" fontAlgn="auto" latinLnBrk="0" hangingPunct="1">
              <a:lnSpc>
                <a:spcPct val="100000"/>
              </a:lnSpc>
              <a:spcBef>
                <a:spcPts val="0"/>
              </a:spcBef>
              <a:spcAft>
                <a:spcPts val="0"/>
              </a:spcAft>
              <a:buClrTx/>
              <a:buSzTx/>
              <a:buFontTx/>
              <a:buNone/>
              <a:tabLst/>
              <a:defRPr/>
            </a:pPr>
            <a:endParaRPr lang="en-GB" sz="1400" b="1">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10</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06808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200" b="1">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11</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39503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3163"/>
            <a:ext cx="5635625" cy="317023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defTabSz="928793">
              <a:defRPr/>
            </a:pPr>
            <a:fld id="{DBC727B2-05EE-4DB2-BF44-3E65EBCAD733}" type="slidenum">
              <a:rPr lang="en-NZ">
                <a:solidFill>
                  <a:prstClr val="black"/>
                </a:solidFill>
                <a:latin typeface="Calibri"/>
              </a:rPr>
              <a:pPr defTabSz="928793">
                <a:defRPr/>
              </a:pPr>
              <a:t>12</a:t>
            </a:fld>
            <a:endParaRPr lang="en-NZ">
              <a:solidFill>
                <a:prstClr val="black"/>
              </a:solidFill>
              <a:latin typeface="Calibri"/>
            </a:endParaRPr>
          </a:p>
        </p:txBody>
      </p:sp>
    </p:spTree>
    <p:extLst>
      <p:ext uri="{BB962C8B-B14F-4D97-AF65-F5344CB8AC3E}">
        <p14:creationId xmlns:p14="http://schemas.microsoft.com/office/powerpoint/2010/main" val="298151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400" b="1">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13</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63047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200" b="1">
              <a:latin typeface="Calibri"/>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14</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03874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200" b="1">
              <a:latin typeface="Calibri"/>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15</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452794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200" b="1">
              <a:latin typeface="Calibri"/>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16</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113410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3163"/>
            <a:ext cx="5635625" cy="317023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defTabSz="928793">
              <a:defRPr/>
            </a:pPr>
            <a:fld id="{DBC727B2-05EE-4DB2-BF44-3E65EBCAD733}" type="slidenum">
              <a:rPr lang="en-NZ">
                <a:solidFill>
                  <a:prstClr val="black"/>
                </a:solidFill>
                <a:latin typeface="Calibri"/>
              </a:rPr>
              <a:pPr defTabSz="928793">
                <a:defRPr/>
              </a:pPr>
              <a:t>2</a:t>
            </a:fld>
            <a:endParaRPr lang="en-NZ">
              <a:solidFill>
                <a:prstClr val="black"/>
              </a:solidFill>
              <a:latin typeface="Calibri"/>
            </a:endParaRPr>
          </a:p>
        </p:txBody>
      </p:sp>
    </p:spTree>
    <p:extLst>
      <p:ext uri="{BB962C8B-B14F-4D97-AF65-F5344CB8AC3E}">
        <p14:creationId xmlns:p14="http://schemas.microsoft.com/office/powerpoint/2010/main" val="52832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21605F8-4096-4F94-9D43-2B9C60CD9EB0}" type="slidenum">
              <a:rPr lang="en-NZ" smtClean="0"/>
              <a:t>3</a:t>
            </a:fld>
            <a:endParaRPr lang="en-NZ"/>
          </a:p>
        </p:txBody>
      </p:sp>
    </p:spTree>
    <p:extLst>
      <p:ext uri="{BB962C8B-B14F-4D97-AF65-F5344CB8AC3E}">
        <p14:creationId xmlns:p14="http://schemas.microsoft.com/office/powerpoint/2010/main" val="1863510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800" b="1">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4</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63610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algn="l" rtl="0" fontAlgn="base"/>
            <a:endParaRPr lang="en-GB" sz="1400" b="1">
              <a:solidFill>
                <a:srgbClr val="262626"/>
              </a:solidFill>
              <a:latin typeface="Arial"/>
              <a:cs typeface="Arial"/>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5</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40636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200" b="1">
              <a:ea typeface="Calibri"/>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6</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2555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marL="0" marR="0" lvl="0" indent="0" algn="l" defTabSz="1560426" rtl="0" eaLnBrk="1" fontAlgn="auto" latinLnBrk="0" hangingPunct="1">
              <a:lnSpc>
                <a:spcPct val="100000"/>
              </a:lnSpc>
              <a:spcBef>
                <a:spcPts val="0"/>
              </a:spcBef>
              <a:spcAft>
                <a:spcPts val="0"/>
              </a:spcAft>
              <a:buClrTx/>
              <a:buSzTx/>
              <a:buFontTx/>
              <a:buNone/>
              <a:tabLst/>
              <a:defRPr/>
            </a:pPr>
            <a:endParaRPr lang="en-GB" sz="1200" b="1">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7</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226024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defTabSz="1560426">
              <a:defRPr/>
            </a:pPr>
            <a:endParaRPr lang="en-GB" sz="1400" b="1">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8</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302432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3" y="766763"/>
            <a:ext cx="6788150" cy="3817937"/>
          </a:xfrm>
        </p:spPr>
      </p:sp>
      <p:sp>
        <p:nvSpPr>
          <p:cNvPr id="3" name="Notes Placeholder 2"/>
          <p:cNvSpPr>
            <a:spLocks noGrp="1"/>
          </p:cNvSpPr>
          <p:nvPr>
            <p:ph type="body" idx="1"/>
          </p:nvPr>
        </p:nvSpPr>
        <p:spPr/>
        <p:txBody>
          <a:bodyPr/>
          <a:lstStyle/>
          <a:p>
            <a:pPr marL="0" marR="0" lvl="0" indent="0" algn="l" defTabSz="1560426" rtl="0" eaLnBrk="1" fontAlgn="auto" latinLnBrk="0" hangingPunct="1">
              <a:lnSpc>
                <a:spcPct val="100000"/>
              </a:lnSpc>
              <a:spcBef>
                <a:spcPts val="0"/>
              </a:spcBef>
              <a:spcAft>
                <a:spcPts val="0"/>
              </a:spcAft>
              <a:buClrTx/>
              <a:buSzTx/>
              <a:buFontTx/>
              <a:buNone/>
              <a:tabLst/>
              <a:defRPr/>
            </a:pPr>
            <a:endParaRPr lang="en-GB" sz="1400" b="1">
              <a:cs typeface="Calibri"/>
            </a:endParaRPr>
          </a:p>
        </p:txBody>
      </p:sp>
      <p:sp>
        <p:nvSpPr>
          <p:cNvPr id="4" name="Slide Number Placeholder 3"/>
          <p:cNvSpPr>
            <a:spLocks noGrp="1"/>
          </p:cNvSpPr>
          <p:nvPr>
            <p:ph type="sldNum" sz="quarter" idx="10"/>
          </p:nvPr>
        </p:nvSpPr>
        <p:spPr/>
        <p:txBody>
          <a:bodyPr/>
          <a:lstStyle/>
          <a:p>
            <a:pPr defTabSz="928793">
              <a:defRPr/>
            </a:pPr>
            <a:fld id="{08A34052-12FB-4B01-8A2E-D87AD7371E95}" type="slidenum">
              <a:rPr lang="en-US">
                <a:solidFill>
                  <a:prstClr val="black"/>
                </a:solidFill>
                <a:latin typeface="Open Sans" panose="020B0606030504020204" pitchFamily="34" charset="0"/>
              </a:rPr>
              <a:pPr defTabSz="928793">
                <a:defRPr/>
              </a:pPr>
              <a:t>9</a:t>
            </a:fld>
            <a:endParaRPr lang="en-US">
              <a:solidFill>
                <a:prstClr val="black"/>
              </a:solidFill>
              <a:latin typeface="Open Sans" panose="020B0606030504020204" pitchFamily="34" charset="0"/>
            </a:endParaRPr>
          </a:p>
        </p:txBody>
      </p:sp>
    </p:spTree>
    <p:extLst>
      <p:ext uri="{BB962C8B-B14F-4D97-AF65-F5344CB8AC3E}">
        <p14:creationId xmlns:p14="http://schemas.microsoft.com/office/powerpoint/2010/main" val="421134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5" cy="6964273"/>
          </a:xfrm>
          <a:prstGeom prst="rect">
            <a:avLst/>
          </a:prstGeom>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1" y="1611318"/>
            <a:ext cx="19507353" cy="1336076"/>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5" cy="6964273"/>
          </a:xfrm>
          <a:prstGeom prst="rect">
            <a:avLst/>
          </a:prstGeom>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1" y="1611318"/>
            <a:ext cx="19507353" cy="1336076"/>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94284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41233" y="670572"/>
            <a:ext cx="19317173" cy="2434344"/>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398468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idx="14"/>
          </p:nvPr>
        </p:nvSpPr>
        <p:spPr>
          <a:xfrm>
            <a:off x="1427221" y="3149957"/>
            <a:ext cx="9552631" cy="696439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1" name="Content Placeholder 2"/>
          <p:cNvSpPr>
            <a:spLocks noGrp="1"/>
          </p:cNvSpPr>
          <p:nvPr>
            <p:ph idx="15"/>
          </p:nvPr>
        </p:nvSpPr>
        <p:spPr>
          <a:xfrm>
            <a:off x="11385315" y="3149955"/>
            <a:ext cx="9552631" cy="696439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3" name="Content Placeholder 2"/>
          <p:cNvSpPr>
            <a:spLocks noGrp="1"/>
          </p:cNvSpPr>
          <p:nvPr>
            <p:ph sz="quarter" idx="16"/>
          </p:nvPr>
        </p:nvSpPr>
        <p:spPr>
          <a:xfrm>
            <a:off x="15864762" y="9878043"/>
            <a:ext cx="2059734" cy="16228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982928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19112" y="3149955"/>
            <a:ext cx="9552631" cy="1031670"/>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5" name="Text Placeholder 4"/>
          <p:cNvSpPr>
            <a:spLocks noGrp="1"/>
          </p:cNvSpPr>
          <p:nvPr>
            <p:ph type="body" sz="quarter" idx="3" hasCustomPrompt="1"/>
          </p:nvPr>
        </p:nvSpPr>
        <p:spPr>
          <a:xfrm>
            <a:off x="11385315" y="3149959"/>
            <a:ext cx="9552631" cy="1035075"/>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11"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8" name="Content Placeholder 2"/>
          <p:cNvSpPr>
            <a:spLocks noGrp="1"/>
          </p:cNvSpPr>
          <p:nvPr>
            <p:ph idx="14"/>
          </p:nvPr>
        </p:nvSpPr>
        <p:spPr>
          <a:xfrm>
            <a:off x="1427221" y="4181631"/>
            <a:ext cx="9552631" cy="593272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9" name="Content Placeholder 2"/>
          <p:cNvSpPr>
            <a:spLocks noGrp="1"/>
          </p:cNvSpPr>
          <p:nvPr>
            <p:ph idx="15"/>
          </p:nvPr>
        </p:nvSpPr>
        <p:spPr>
          <a:xfrm>
            <a:off x="11385315" y="4181629"/>
            <a:ext cx="9552631" cy="593272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17077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4069288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011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7222" y="8844155"/>
            <a:ext cx="19510725" cy="738466"/>
          </a:xfrm>
          <a:prstGeom prst="rect">
            <a:avLst/>
          </a:prstGeom>
        </p:spPr>
        <p:txBody>
          <a:bodyPr lIns="91424" tIns="45712" rIns="91424" bIns="45712" anchor="b"/>
          <a:lstStyle>
            <a:lvl1pPr algn="l">
              <a:defRPr sz="1695" b="1"/>
            </a:lvl1pPr>
          </a:lstStyle>
          <a:p>
            <a:r>
              <a:rPr lang="en-US"/>
              <a:t>Click to edit Master title style</a:t>
            </a:r>
            <a:endParaRPr lang="en-NZ"/>
          </a:p>
        </p:txBody>
      </p:sp>
      <p:sp>
        <p:nvSpPr>
          <p:cNvPr id="3" name="Picture Placeholder 2"/>
          <p:cNvSpPr>
            <a:spLocks noGrp="1"/>
          </p:cNvSpPr>
          <p:nvPr>
            <p:ph type="pic" idx="1"/>
          </p:nvPr>
        </p:nvSpPr>
        <p:spPr>
          <a:xfrm>
            <a:off x="1427222" y="1610128"/>
            <a:ext cx="19510725" cy="7234021"/>
          </a:xfrm>
          <a:prstGeom prst="rect">
            <a:avLst/>
          </a:prstGeom>
        </p:spPr>
        <p:txBody>
          <a:bodyPr lIns="91424" tIns="45712" rIns="91424" bIns="45712"/>
          <a:lstStyle>
            <a:lvl1pPr marL="0" indent="0">
              <a:buNone/>
              <a:defRPr sz="2713"/>
            </a:lvl1pPr>
            <a:lvl2pPr marL="387691" indent="0">
              <a:buNone/>
              <a:defRPr sz="2374"/>
            </a:lvl2pPr>
            <a:lvl3pPr marL="775383" indent="0">
              <a:buNone/>
              <a:defRPr sz="2035"/>
            </a:lvl3pPr>
            <a:lvl4pPr marL="1163072" indent="0">
              <a:buNone/>
              <a:defRPr sz="1695"/>
            </a:lvl4pPr>
            <a:lvl5pPr marL="1550762" indent="0">
              <a:buNone/>
              <a:defRPr sz="1695"/>
            </a:lvl5pPr>
            <a:lvl6pPr marL="1938453" indent="0">
              <a:buNone/>
              <a:defRPr sz="1695"/>
            </a:lvl6pPr>
            <a:lvl7pPr marL="2326143" indent="0">
              <a:buNone/>
              <a:defRPr sz="1695"/>
            </a:lvl7pPr>
            <a:lvl8pPr marL="2713834" indent="0">
              <a:buNone/>
              <a:defRPr sz="1695"/>
            </a:lvl8pPr>
            <a:lvl9pPr marL="3101522" indent="0">
              <a:buNone/>
              <a:defRPr sz="1695"/>
            </a:lvl9pPr>
          </a:lstStyle>
          <a:p>
            <a:endParaRPr lang="en-NZ"/>
          </a:p>
        </p:txBody>
      </p:sp>
      <p:sp>
        <p:nvSpPr>
          <p:cNvPr id="4" name="Text Placeholder 3"/>
          <p:cNvSpPr>
            <a:spLocks noGrp="1"/>
          </p:cNvSpPr>
          <p:nvPr>
            <p:ph type="body" sz="half" idx="2"/>
          </p:nvPr>
        </p:nvSpPr>
        <p:spPr>
          <a:xfrm>
            <a:off x="1427222" y="9582612"/>
            <a:ext cx="19510725" cy="542608"/>
          </a:xfrm>
          <a:prstGeom prst="rect">
            <a:avLst/>
          </a:prstGeom>
        </p:spPr>
        <p:txBody>
          <a:bodyPr lIns="91424" tIns="45712" rIns="91424" bIns="45712"/>
          <a:lstStyle>
            <a:lvl1pPr marL="0" indent="0">
              <a:buNone/>
              <a:defRPr sz="1187"/>
            </a:lvl1pPr>
            <a:lvl2pPr marL="387691" indent="0">
              <a:buNone/>
              <a:defRPr sz="1018"/>
            </a:lvl2pPr>
            <a:lvl3pPr marL="775383" indent="0">
              <a:buNone/>
              <a:defRPr sz="848"/>
            </a:lvl3pPr>
            <a:lvl4pPr marL="1163072" indent="0">
              <a:buNone/>
              <a:defRPr sz="762"/>
            </a:lvl4pPr>
            <a:lvl5pPr marL="1550762" indent="0">
              <a:buNone/>
              <a:defRPr sz="762"/>
            </a:lvl5pPr>
            <a:lvl6pPr marL="1938453" indent="0">
              <a:buNone/>
              <a:defRPr sz="762"/>
            </a:lvl6pPr>
            <a:lvl7pPr marL="2326143" indent="0">
              <a:buNone/>
              <a:defRPr sz="762"/>
            </a:lvl7pPr>
            <a:lvl8pPr marL="2713834" indent="0">
              <a:buNone/>
              <a:defRPr sz="762"/>
            </a:lvl8pPr>
            <a:lvl9pPr marL="3101522" indent="0">
              <a:buNone/>
              <a:defRPr sz="762"/>
            </a:lvl9pPr>
          </a:lstStyle>
          <a:p>
            <a:pPr lvl="0"/>
            <a:r>
              <a:rPr lang="en-US"/>
              <a:t>Click to edit Master text styles</a:t>
            </a:r>
          </a:p>
        </p:txBody>
      </p:sp>
    </p:spTree>
    <p:extLst>
      <p:ext uri="{BB962C8B-B14F-4D97-AF65-F5344CB8AC3E}">
        <p14:creationId xmlns:p14="http://schemas.microsoft.com/office/powerpoint/2010/main" val="329726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 Model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1679979" y="1108804"/>
            <a:ext cx="19039681" cy="1091999"/>
          </a:xfrm>
        </p:spPr>
        <p:txBody>
          <a:bodyPr vert="horz" lIns="0" tIns="45720" rIns="0" bIns="0" rtlCol="0" anchor="t" anchorCtr="0">
            <a:noAutofit/>
          </a:bodyPr>
          <a:lstStyle>
            <a:lvl1pPr>
              <a:defRPr lang="en-US" sz="1730" spc="-52" dirty="0">
                <a:latin typeface="+mj-lt"/>
              </a:defRPr>
            </a:lvl1pPr>
          </a:lstStyle>
          <a:p>
            <a:pPr lvl="0" defTabSz="474386">
              <a:lnSpc>
                <a:spcPct val="85000"/>
              </a:lnSpc>
            </a:pPr>
            <a:r>
              <a:rPr lang="en-US"/>
              <a:t>Click to edit Master title style</a:t>
            </a:r>
          </a:p>
        </p:txBody>
      </p:sp>
      <p:sp>
        <p:nvSpPr>
          <p:cNvPr id="4" name="Text Placeholder 8"/>
          <p:cNvSpPr>
            <a:spLocks noGrp="1"/>
          </p:cNvSpPr>
          <p:nvPr>
            <p:ph type="body" sz="quarter" idx="14"/>
          </p:nvPr>
        </p:nvSpPr>
        <p:spPr>
          <a:xfrm>
            <a:off x="1680564" y="1820001"/>
            <a:ext cx="19039094" cy="993999"/>
          </a:xfrm>
        </p:spPr>
        <p:txBody>
          <a:bodyPr vert="horz" lIns="0" tIns="0" rIns="0" bIns="0" rtlCol="0">
            <a:noAutofit/>
          </a:bodyPr>
          <a:lstStyle>
            <a:lvl1pPr marL="0" indent="0">
              <a:lnSpc>
                <a:spcPct val="110000"/>
              </a:lnSpc>
              <a:buNone/>
              <a:defRPr lang="en-US" sz="830">
                <a:solidFill>
                  <a:schemeClr val="accent6"/>
                </a:solidFill>
              </a:defRPr>
            </a:lvl1pPr>
          </a:lstStyle>
          <a:p>
            <a:pPr marL="158129" lvl="0" indent="-158129">
              <a:lnSpc>
                <a:spcPct val="130000"/>
              </a:lnSpc>
            </a:pPr>
            <a:r>
              <a:rPr lang="en-US"/>
              <a:t>Edit Master text styles</a:t>
            </a:r>
          </a:p>
        </p:txBody>
      </p:sp>
    </p:spTree>
    <p:extLst>
      <p:ext uri="{BB962C8B-B14F-4D97-AF65-F5344CB8AC3E}">
        <p14:creationId xmlns:p14="http://schemas.microsoft.com/office/powerpoint/2010/main" val="3480336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1679972" y="1276803"/>
            <a:ext cx="19039681" cy="1091999"/>
          </a:xfrm>
        </p:spPr>
        <p:txBody>
          <a:bodyPr vert="horz" lIns="0" tIns="45720" rIns="0" bIns="0" rtlCol="0" anchor="b" anchorCtr="0">
            <a:noAutofit/>
          </a:bodyPr>
          <a:lstStyle>
            <a:lvl1pPr>
              <a:defRPr lang="en-US" sz="3161" b="0" spc="-66" dirty="0">
                <a:latin typeface="+mj-lt"/>
              </a:defRPr>
            </a:lvl1pPr>
          </a:lstStyle>
          <a:p>
            <a:pPr lvl="0" defTabSz="602112">
              <a:lnSpc>
                <a:spcPct val="85000"/>
              </a:lnSpc>
            </a:pPr>
            <a:r>
              <a:rPr lang="en-US"/>
              <a:t>Click to edit Master title style</a:t>
            </a:r>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1681024" y="856804"/>
            <a:ext cx="6165498" cy="373333"/>
          </a:xfrm>
        </p:spPr>
        <p:txBody>
          <a:bodyPr vert="horz" lIns="0" tIns="0" rIns="0" bIns="0" rtlCol="0">
            <a:noAutofit/>
          </a:bodyPr>
          <a:lstStyle>
            <a:lvl1pPr marL="0" indent="0">
              <a:buNone/>
              <a:defRPr lang="en-US" sz="789" b="1" kern="0" cap="all" spc="219" baseline="0" dirty="0">
                <a:solidFill>
                  <a:schemeClr val="accent5">
                    <a:lumMod val="60000"/>
                    <a:lumOff val="40000"/>
                  </a:schemeClr>
                </a:solidFill>
                <a:ea typeface="Nexa Black" charset="0"/>
                <a:cs typeface="Nexa Black" charset="0"/>
              </a:defRPr>
            </a:lvl1pPr>
          </a:lstStyle>
          <a:p>
            <a:pPr marL="200703" lvl="0" indent="-200703"/>
            <a:r>
              <a:rPr lang="en-US"/>
              <a:t>BREADCRUMBS</a:t>
            </a:r>
          </a:p>
        </p:txBody>
      </p:sp>
    </p:spTree>
    <p:extLst>
      <p:ext uri="{BB962C8B-B14F-4D97-AF65-F5344CB8AC3E}">
        <p14:creationId xmlns:p14="http://schemas.microsoft.com/office/powerpoint/2010/main" val="3914268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4EF3713-6F36-934B-8F30-F2FE5A43B3E0}"/>
              </a:ext>
            </a:extLst>
          </p:cNvPr>
          <p:cNvSpPr>
            <a:spLocks noGrp="1"/>
          </p:cNvSpPr>
          <p:nvPr>
            <p:ph type="subTitle" idx="1"/>
          </p:nvPr>
        </p:nvSpPr>
        <p:spPr>
          <a:xfrm>
            <a:off x="13289012" y="5217912"/>
            <a:ext cx="6267587" cy="3042080"/>
          </a:xfrm>
          <a:prstGeom prst="rect">
            <a:avLst/>
          </a:prstGeom>
        </p:spPr>
        <p:txBody>
          <a:bodyPr/>
          <a:lstStyle>
            <a:lvl1pPr marL="553143" indent="-553143" algn="l">
              <a:buClr>
                <a:srgbClr val="FFDD00"/>
              </a:buClr>
              <a:buFont typeface="+mj-lt"/>
              <a:buAutoNum type="arabicPeriod"/>
              <a:defRPr sz="2259" spc="0">
                <a:solidFill>
                  <a:schemeClr val="bg1"/>
                </a:solidFill>
              </a:defRPr>
            </a:lvl1pPr>
            <a:lvl2pPr marL="737524" indent="0" algn="ctr">
              <a:buNone/>
              <a:defRPr sz="3227"/>
            </a:lvl2pPr>
            <a:lvl3pPr marL="1475046" indent="0" algn="ctr">
              <a:buNone/>
              <a:defRPr sz="2904"/>
            </a:lvl3pPr>
            <a:lvl4pPr marL="2212571" indent="0" algn="ctr">
              <a:buNone/>
              <a:defRPr sz="2582"/>
            </a:lvl4pPr>
            <a:lvl5pPr marL="2950095" indent="0" algn="ctr">
              <a:buNone/>
              <a:defRPr sz="2582"/>
            </a:lvl5pPr>
            <a:lvl6pPr marL="3687618" indent="0" algn="ctr">
              <a:buNone/>
              <a:defRPr sz="2582"/>
            </a:lvl6pPr>
            <a:lvl7pPr marL="4425141" indent="0" algn="ctr">
              <a:buNone/>
              <a:defRPr sz="2582"/>
            </a:lvl7pPr>
            <a:lvl8pPr marL="5162667" indent="0" algn="ctr">
              <a:buNone/>
              <a:defRPr sz="2582"/>
            </a:lvl8pPr>
            <a:lvl9pPr marL="5900190" indent="0" algn="ctr">
              <a:buNone/>
              <a:defRPr sz="2582"/>
            </a:lvl9pPr>
          </a:lstStyle>
          <a:p>
            <a:r>
              <a:rPr lang="en-GB"/>
              <a:t>Click to edit Master subtitle style</a:t>
            </a:r>
          </a:p>
          <a:p>
            <a:r>
              <a:rPr lang="en-GB"/>
              <a:t>Title of page</a:t>
            </a:r>
          </a:p>
          <a:p>
            <a:r>
              <a:rPr lang="en-GB"/>
              <a:t>Title of page</a:t>
            </a:r>
          </a:p>
          <a:p>
            <a:r>
              <a:rPr lang="en-GB"/>
              <a:t>Title of page</a:t>
            </a:r>
          </a:p>
          <a:p>
            <a:r>
              <a:rPr lang="en-GB"/>
              <a:t>Title of page</a:t>
            </a:r>
          </a:p>
          <a:p>
            <a:r>
              <a:rPr lang="en-GB"/>
              <a:t>Title of page</a:t>
            </a:r>
            <a:endParaRPr lang="en-US"/>
          </a:p>
        </p:txBody>
      </p:sp>
    </p:spTree>
    <p:extLst>
      <p:ext uri="{BB962C8B-B14F-4D97-AF65-F5344CB8AC3E}">
        <p14:creationId xmlns:p14="http://schemas.microsoft.com/office/powerpoint/2010/main" val="5374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41233" y="670572"/>
            <a:ext cx="19317173" cy="2434344"/>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571601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1ABA9BC-C500-9541-B7FB-FECA38949DA2}"/>
              </a:ext>
            </a:extLst>
          </p:cNvPr>
          <p:cNvSpPr>
            <a:spLocks noGrp="1"/>
          </p:cNvSpPr>
          <p:nvPr>
            <p:ph type="body" idx="13" hasCustomPrompt="1"/>
          </p:nvPr>
        </p:nvSpPr>
        <p:spPr>
          <a:xfrm>
            <a:off x="1216902" y="9579279"/>
            <a:ext cx="9476091" cy="1513748"/>
          </a:xfrm>
          <a:prstGeom prst="rect">
            <a:avLst/>
          </a:prstGeom>
        </p:spPr>
        <p:txBody>
          <a:bodyPr anchor="b"/>
          <a:lstStyle>
            <a:lvl1pPr marL="0" indent="0">
              <a:buNone/>
              <a:defRPr sz="3871" b="0">
                <a:solidFill>
                  <a:schemeClr val="bg1"/>
                </a:solidFill>
              </a:defRPr>
            </a:lvl1pPr>
            <a:lvl2pPr marL="737524" indent="0">
              <a:buNone/>
              <a:defRPr sz="3227" b="1"/>
            </a:lvl2pPr>
            <a:lvl3pPr marL="1475046" indent="0">
              <a:buNone/>
              <a:defRPr sz="2904" b="1"/>
            </a:lvl3pPr>
            <a:lvl4pPr marL="2212571" indent="0">
              <a:buNone/>
              <a:defRPr sz="2582" b="1"/>
            </a:lvl4pPr>
            <a:lvl5pPr marL="2950095" indent="0">
              <a:buNone/>
              <a:defRPr sz="2582" b="1"/>
            </a:lvl5pPr>
            <a:lvl6pPr marL="3687618" indent="0">
              <a:buNone/>
              <a:defRPr sz="2582" b="1"/>
            </a:lvl6pPr>
            <a:lvl7pPr marL="4425141" indent="0">
              <a:buNone/>
              <a:defRPr sz="2582" b="1"/>
            </a:lvl7pPr>
            <a:lvl8pPr marL="5162667" indent="0">
              <a:buNone/>
              <a:defRPr sz="2582" b="1"/>
            </a:lvl8pPr>
            <a:lvl9pPr marL="5900190" indent="0">
              <a:buNone/>
              <a:defRPr sz="2582" b="1"/>
            </a:lvl9pPr>
          </a:lstStyle>
          <a:p>
            <a:pPr lvl="0"/>
            <a:r>
              <a:rPr lang="en-GB"/>
              <a:t>DATE GOES HERE</a:t>
            </a:r>
          </a:p>
        </p:txBody>
      </p:sp>
      <p:sp>
        <p:nvSpPr>
          <p:cNvPr id="16" name="Text Placeholder 2">
            <a:extLst>
              <a:ext uri="{FF2B5EF4-FFF2-40B4-BE49-F238E27FC236}">
                <a16:creationId xmlns:a16="http://schemas.microsoft.com/office/drawing/2014/main" id="{81FECAAB-5C14-3542-A7C9-1F04E5C6B2B7}"/>
              </a:ext>
            </a:extLst>
          </p:cNvPr>
          <p:cNvSpPr>
            <a:spLocks noGrp="1"/>
          </p:cNvSpPr>
          <p:nvPr>
            <p:ph type="body" idx="14" hasCustomPrompt="1"/>
          </p:nvPr>
        </p:nvSpPr>
        <p:spPr>
          <a:xfrm>
            <a:off x="1216902" y="8822406"/>
            <a:ext cx="9476091" cy="1513748"/>
          </a:xfrm>
          <a:prstGeom prst="rect">
            <a:avLst/>
          </a:prstGeom>
        </p:spPr>
        <p:txBody>
          <a:bodyPr anchor="b"/>
          <a:lstStyle>
            <a:lvl1pPr marL="0" indent="0">
              <a:lnSpc>
                <a:spcPts val="4194"/>
              </a:lnSpc>
              <a:buNone/>
              <a:defRPr sz="4516" b="1" spc="-242">
                <a:solidFill>
                  <a:schemeClr val="bg1"/>
                </a:solidFill>
                <a:latin typeface="+mj-lt"/>
              </a:defRPr>
            </a:lvl1pPr>
            <a:lvl2pPr marL="737524" indent="0">
              <a:buNone/>
              <a:defRPr sz="3227" b="1"/>
            </a:lvl2pPr>
            <a:lvl3pPr marL="1475046" indent="0">
              <a:buNone/>
              <a:defRPr sz="2904" b="1"/>
            </a:lvl3pPr>
            <a:lvl4pPr marL="2212571" indent="0">
              <a:buNone/>
              <a:defRPr sz="2582" b="1"/>
            </a:lvl4pPr>
            <a:lvl5pPr marL="2950095" indent="0">
              <a:buNone/>
              <a:defRPr sz="2582" b="1"/>
            </a:lvl5pPr>
            <a:lvl6pPr marL="3687618" indent="0">
              <a:buNone/>
              <a:defRPr sz="2582" b="1"/>
            </a:lvl6pPr>
            <a:lvl7pPr marL="4425141" indent="0">
              <a:buNone/>
              <a:defRPr sz="2582" b="1"/>
            </a:lvl7pPr>
            <a:lvl8pPr marL="5162667" indent="0">
              <a:buNone/>
              <a:defRPr sz="2582" b="1"/>
            </a:lvl8pPr>
            <a:lvl9pPr marL="5900190" indent="0">
              <a:buNone/>
              <a:defRPr sz="2582" b="1"/>
            </a:lvl9pPr>
          </a:lstStyle>
          <a:p>
            <a:pPr lvl="0"/>
            <a:r>
              <a:rPr lang="en-GB"/>
              <a:t>Header goes here and here and here</a:t>
            </a:r>
          </a:p>
        </p:txBody>
      </p:sp>
    </p:spTree>
    <p:extLst>
      <p:ext uri="{BB962C8B-B14F-4D97-AF65-F5344CB8AC3E}">
        <p14:creationId xmlns:p14="http://schemas.microsoft.com/office/powerpoint/2010/main" val="3440161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BC89CF-3B10-B242-8F01-B4C808F815D3}"/>
              </a:ext>
            </a:extLst>
          </p:cNvPr>
          <p:cNvSpPr>
            <a:spLocks noGrp="1"/>
          </p:cNvSpPr>
          <p:nvPr>
            <p:ph type="ctrTitle" hasCustomPrompt="1"/>
          </p:nvPr>
        </p:nvSpPr>
        <p:spPr>
          <a:xfrm>
            <a:off x="1539977" y="6716409"/>
            <a:ext cx="15927424" cy="1543587"/>
          </a:xfrm>
          <a:prstGeom prst="rect">
            <a:avLst/>
          </a:prstGeom>
        </p:spPr>
        <p:txBody>
          <a:bodyPr anchor="b"/>
          <a:lstStyle>
            <a:lvl1pPr algn="l">
              <a:lnSpc>
                <a:spcPts val="10969"/>
              </a:lnSpc>
              <a:defRPr sz="11936" spc="-242">
                <a:solidFill>
                  <a:schemeClr val="bg1"/>
                </a:solidFill>
              </a:defRPr>
            </a:lvl1pPr>
          </a:lstStyle>
          <a:p>
            <a:r>
              <a:rPr lang="en-GB"/>
              <a:t>Kia Ora &amp; Welcome</a:t>
            </a:r>
            <a:endParaRPr lang="en-US"/>
          </a:p>
        </p:txBody>
      </p:sp>
    </p:spTree>
    <p:extLst>
      <p:ext uri="{BB962C8B-B14F-4D97-AF65-F5344CB8AC3E}">
        <p14:creationId xmlns:p14="http://schemas.microsoft.com/office/powerpoint/2010/main" val="3029901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ption 1 - Ocea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94" b="21219"/>
          <a:stretch/>
        </p:blipFill>
        <p:spPr>
          <a:xfrm>
            <a:off x="13221" y="-1276348"/>
            <a:ext cx="22386408" cy="13876338"/>
          </a:xfrm>
          <a:prstGeom prst="rect">
            <a:avLst/>
          </a:prstGeom>
        </p:spPr>
      </p:pic>
      <p:sp>
        <p:nvSpPr>
          <p:cNvPr id="8" name="Title 1"/>
          <p:cNvSpPr>
            <a:spLocks noGrp="1"/>
          </p:cNvSpPr>
          <p:nvPr>
            <p:ph type="title" hasCustomPrompt="1"/>
          </p:nvPr>
        </p:nvSpPr>
        <p:spPr>
          <a:xfrm>
            <a:off x="1339245" y="4196423"/>
            <a:ext cx="15418607" cy="1649160"/>
          </a:xfrm>
          <a:prstGeom prst="rect">
            <a:avLst/>
          </a:prstGeom>
        </p:spPr>
        <p:txBody>
          <a:bodyPr lIns="91424" tIns="45712" rIns="91424" bIns="45712"/>
          <a:lstStyle>
            <a:lvl1pPr algn="l">
              <a:defRPr sz="4916" b="1">
                <a:solidFill>
                  <a:schemeClr val="bg1"/>
                </a:solidFill>
              </a:defRPr>
            </a:lvl1pPr>
          </a:lstStyle>
          <a:p>
            <a:r>
              <a:rPr lang="en-US"/>
              <a:t>Click to add title</a:t>
            </a:r>
            <a:endParaRPr lang="en-NZ"/>
          </a:p>
        </p:txBody>
      </p:sp>
      <p:sp>
        <p:nvSpPr>
          <p:cNvPr id="17" name="Text Placeholder 2"/>
          <p:cNvSpPr>
            <a:spLocks noGrp="1"/>
          </p:cNvSpPr>
          <p:nvPr>
            <p:ph type="body" idx="1" hasCustomPrompt="1"/>
          </p:nvPr>
        </p:nvSpPr>
        <p:spPr>
          <a:xfrm>
            <a:off x="1301646" y="6081909"/>
            <a:ext cx="15456213" cy="1174909"/>
          </a:xfrm>
          <a:prstGeom prst="rect">
            <a:avLst/>
          </a:prstGeom>
        </p:spPr>
        <p:txBody>
          <a:bodyPr lIns="91424" tIns="45712" rIns="91424" bIns="45712" anchor="b"/>
          <a:lstStyle>
            <a:lvl1pPr marL="0" indent="0">
              <a:buNone/>
              <a:defRPr sz="2458" b="1">
                <a:solidFill>
                  <a:schemeClr val="accent3"/>
                </a:solidFill>
                <a:latin typeface="+mj-lt"/>
              </a:defRPr>
            </a:lvl1pPr>
            <a:lvl2pPr marL="340409" indent="0">
              <a:buNone/>
              <a:defRPr sz="1490" b="1"/>
            </a:lvl2pPr>
            <a:lvl3pPr marL="680821" indent="0">
              <a:buNone/>
              <a:defRPr sz="1341" b="1"/>
            </a:lvl3pPr>
            <a:lvl4pPr marL="1021230" indent="0">
              <a:buNone/>
              <a:defRPr sz="1191" b="1"/>
            </a:lvl4pPr>
            <a:lvl5pPr marL="1361640" indent="0">
              <a:buNone/>
              <a:defRPr sz="1191" b="1"/>
            </a:lvl5pPr>
            <a:lvl6pPr marL="1702049" indent="0">
              <a:buNone/>
              <a:defRPr sz="1191" b="1"/>
            </a:lvl6pPr>
            <a:lvl7pPr marL="2042459" indent="0">
              <a:buNone/>
              <a:defRPr sz="1191" b="1"/>
            </a:lvl7pPr>
            <a:lvl8pPr marL="2382870" indent="0">
              <a:buNone/>
              <a:defRPr sz="1191" b="1"/>
            </a:lvl8pPr>
            <a:lvl9pPr marL="2723279" indent="0">
              <a:buNone/>
              <a:defRPr sz="1191" b="1"/>
            </a:lvl9pPr>
          </a:lstStyle>
          <a:p>
            <a:pPr lvl="0"/>
            <a:r>
              <a:rPr lang="en-US"/>
              <a:t>Click to add sub title</a:t>
            </a:r>
          </a:p>
        </p:txBody>
      </p:sp>
      <p:sp>
        <p:nvSpPr>
          <p:cNvPr id="4" name="Rectangle 3">
            <a:extLst>
              <a:ext uri="{FF2B5EF4-FFF2-40B4-BE49-F238E27FC236}">
                <a16:creationId xmlns:a16="http://schemas.microsoft.com/office/drawing/2014/main" id="{CE1F8E32-8099-4596-9F0C-4841C4296CA5}"/>
              </a:ext>
            </a:extLst>
          </p:cNvPr>
          <p:cNvSpPr/>
          <p:nvPr userDrawn="1"/>
        </p:nvSpPr>
        <p:spPr>
          <a:xfrm>
            <a:off x="13222" y="10042008"/>
            <a:ext cx="22386411" cy="255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41"/>
          </a:p>
        </p:txBody>
      </p:sp>
      <p:pic>
        <p:nvPicPr>
          <p:cNvPr id="2052" name="Picture 4" descr="auckland-transport | PEP Worldwide">
            <a:extLst>
              <a:ext uri="{FF2B5EF4-FFF2-40B4-BE49-F238E27FC236}">
                <a16:creationId xmlns:a16="http://schemas.microsoft.com/office/drawing/2014/main" id="{A2A9DFC4-38A3-4D5D-8AAB-3A9A9D6A0C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78796" y="10406936"/>
            <a:ext cx="4240562" cy="177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912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41233" y="670572"/>
            <a:ext cx="19317173" cy="2434344"/>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159896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77021-EC9B-244D-994E-2FEDEB4551AA}"/>
              </a:ext>
            </a:extLst>
          </p:cNvPr>
          <p:cNvSpPr>
            <a:spLocks noGrp="1"/>
          </p:cNvSpPr>
          <p:nvPr>
            <p:ph type="ctrTitle" hasCustomPrompt="1"/>
          </p:nvPr>
        </p:nvSpPr>
        <p:spPr>
          <a:xfrm>
            <a:off x="1539977" y="5528203"/>
            <a:ext cx="15927424" cy="1543587"/>
          </a:xfrm>
          <a:prstGeom prst="rect">
            <a:avLst/>
          </a:prstGeom>
        </p:spPr>
        <p:txBody>
          <a:bodyPr anchor="b"/>
          <a:lstStyle>
            <a:lvl1pPr algn="l">
              <a:defRPr sz="11936" spc="-242">
                <a:solidFill>
                  <a:schemeClr val="bg1"/>
                </a:solidFill>
              </a:defRPr>
            </a:lvl1pPr>
          </a:lstStyle>
          <a:p>
            <a:r>
              <a:rPr lang="en-GB"/>
              <a:t>Contents</a:t>
            </a:r>
            <a:endParaRPr lang="en-US"/>
          </a:p>
        </p:txBody>
      </p:sp>
      <p:sp>
        <p:nvSpPr>
          <p:cNvPr id="3" name="Subtitle 2">
            <a:extLst>
              <a:ext uri="{FF2B5EF4-FFF2-40B4-BE49-F238E27FC236}">
                <a16:creationId xmlns:a16="http://schemas.microsoft.com/office/drawing/2014/main" id="{74EF3713-6F36-934B-8F30-F2FE5A43B3E0}"/>
              </a:ext>
            </a:extLst>
          </p:cNvPr>
          <p:cNvSpPr>
            <a:spLocks noGrp="1"/>
          </p:cNvSpPr>
          <p:nvPr>
            <p:ph type="subTitle" idx="1"/>
          </p:nvPr>
        </p:nvSpPr>
        <p:spPr>
          <a:xfrm>
            <a:off x="13289012" y="5217912"/>
            <a:ext cx="6267587" cy="3042080"/>
          </a:xfrm>
          <a:prstGeom prst="rect">
            <a:avLst/>
          </a:prstGeom>
        </p:spPr>
        <p:txBody>
          <a:bodyPr/>
          <a:lstStyle>
            <a:lvl1pPr marL="553143" indent="-553143" algn="l">
              <a:buClr>
                <a:srgbClr val="FFDD00"/>
              </a:buClr>
              <a:buFont typeface="+mj-lt"/>
              <a:buAutoNum type="arabicPeriod"/>
              <a:defRPr sz="2259" spc="0">
                <a:solidFill>
                  <a:schemeClr val="bg1"/>
                </a:solidFill>
              </a:defRPr>
            </a:lvl1pPr>
            <a:lvl2pPr marL="737524" indent="0" algn="ctr">
              <a:buNone/>
              <a:defRPr sz="3227"/>
            </a:lvl2pPr>
            <a:lvl3pPr marL="1475046" indent="0" algn="ctr">
              <a:buNone/>
              <a:defRPr sz="2904"/>
            </a:lvl3pPr>
            <a:lvl4pPr marL="2212571" indent="0" algn="ctr">
              <a:buNone/>
              <a:defRPr sz="2582"/>
            </a:lvl4pPr>
            <a:lvl5pPr marL="2950095" indent="0" algn="ctr">
              <a:buNone/>
              <a:defRPr sz="2582"/>
            </a:lvl5pPr>
            <a:lvl6pPr marL="3687618" indent="0" algn="ctr">
              <a:buNone/>
              <a:defRPr sz="2582"/>
            </a:lvl6pPr>
            <a:lvl7pPr marL="4425141" indent="0" algn="ctr">
              <a:buNone/>
              <a:defRPr sz="2582"/>
            </a:lvl7pPr>
            <a:lvl8pPr marL="5162667" indent="0" algn="ctr">
              <a:buNone/>
              <a:defRPr sz="2582"/>
            </a:lvl8pPr>
            <a:lvl9pPr marL="5900190" indent="0" algn="ctr">
              <a:buNone/>
              <a:defRPr sz="2582"/>
            </a:lvl9pPr>
          </a:lstStyle>
          <a:p>
            <a:r>
              <a:rPr lang="en-US"/>
              <a:t>Click to edit Master subtitle style</a:t>
            </a:r>
          </a:p>
        </p:txBody>
      </p:sp>
    </p:spTree>
    <p:extLst>
      <p:ext uri="{BB962C8B-B14F-4D97-AF65-F5344CB8AC3E}">
        <p14:creationId xmlns:p14="http://schemas.microsoft.com/office/powerpoint/2010/main" val="286165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_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B4F60-5F4C-1141-B16E-2288041B84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399625" cy="12599988"/>
          </a:xfrm>
          <a:prstGeom prst="rect">
            <a:avLst/>
          </a:prstGeom>
        </p:spPr>
      </p:pic>
      <p:pic>
        <p:nvPicPr>
          <p:cNvPr id="9" name="Picture 8">
            <a:extLst>
              <a:ext uri="{FF2B5EF4-FFF2-40B4-BE49-F238E27FC236}">
                <a16:creationId xmlns:a16="http://schemas.microsoft.com/office/drawing/2014/main" id="{0F61E386-63AA-B34E-A8B9-46E5093A84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639990"/>
            <a:ext cx="22399625" cy="1959998"/>
          </a:xfrm>
          <a:prstGeom prst="rect">
            <a:avLst/>
          </a:prstGeom>
        </p:spPr>
      </p:pic>
      <p:pic>
        <p:nvPicPr>
          <p:cNvPr id="11" name="Picture 10">
            <a:extLst>
              <a:ext uri="{FF2B5EF4-FFF2-40B4-BE49-F238E27FC236}">
                <a16:creationId xmlns:a16="http://schemas.microsoft.com/office/drawing/2014/main" id="{97C4EA57-F222-AF48-B9CE-1F71208353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30798" y="1985243"/>
            <a:ext cx="6483499" cy="6483601"/>
          </a:xfrm>
          <a:prstGeom prst="rect">
            <a:avLst/>
          </a:prstGeom>
        </p:spPr>
      </p:pic>
      <p:pic>
        <p:nvPicPr>
          <p:cNvPr id="13" name="Picture 12">
            <a:extLst>
              <a:ext uri="{FF2B5EF4-FFF2-40B4-BE49-F238E27FC236}">
                <a16:creationId xmlns:a16="http://schemas.microsoft.com/office/drawing/2014/main" id="{E4B1DD2C-CE3C-4945-9E4B-CE4F764F7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1300" y="-370657"/>
            <a:ext cx="3582565" cy="3582620"/>
          </a:xfrm>
          <a:prstGeom prst="rect">
            <a:avLst/>
          </a:prstGeom>
        </p:spPr>
      </p:pic>
    </p:spTree>
    <p:extLst>
      <p:ext uri="{BB962C8B-B14F-4D97-AF65-F5344CB8AC3E}">
        <p14:creationId xmlns:p14="http://schemas.microsoft.com/office/powerpoint/2010/main" val="937102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Getting Started Title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41" y="5"/>
            <a:ext cx="22423269" cy="12599990"/>
          </a:xfrm>
          <a:prstGeom prst="rect">
            <a:avLst/>
          </a:prstGeom>
        </p:spPr>
      </p:pic>
    </p:spTree>
    <p:extLst>
      <p:ext uri="{BB962C8B-B14F-4D97-AF65-F5344CB8AC3E}">
        <p14:creationId xmlns:p14="http://schemas.microsoft.com/office/powerpoint/2010/main" val="3467776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5D6C3-45BF-FE43-A3F3-2EFF5B78A311}"/>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21" name="Title 1">
            <a:extLst>
              <a:ext uri="{FF2B5EF4-FFF2-40B4-BE49-F238E27FC236}">
                <a16:creationId xmlns:a16="http://schemas.microsoft.com/office/drawing/2014/main" id="{00D65558-CBD5-3C44-99F8-424A832C2A15}"/>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Make Tāmaki Makaurau’s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transport system safe</a:t>
            </a:r>
            <a:endParaRPr lang="en-US" sz="6453" b="1" i="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9DA28125-CB68-DF4B-A07C-046C74831F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7D684CC2-94DC-7942-B5B3-DD9BEEEEE0D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5A97D704-A387-BE49-864C-96A37AEB9EE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2915734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3B17E-5AE7-7440-A0C8-17DACEA6E1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754597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1E26A-D572-5241-BD5F-B827586DC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322546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p:cNvSpPr>
            <a:spLocks noGrp="1"/>
          </p:cNvSpPr>
          <p:nvPr>
            <p:ph idx="14"/>
          </p:nvPr>
        </p:nvSpPr>
        <p:spPr>
          <a:xfrm>
            <a:off x="1427221" y="3149957"/>
            <a:ext cx="9552631" cy="696439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1" name="Content Placeholder 2"/>
          <p:cNvSpPr>
            <a:spLocks noGrp="1"/>
          </p:cNvSpPr>
          <p:nvPr>
            <p:ph idx="15"/>
          </p:nvPr>
        </p:nvSpPr>
        <p:spPr>
          <a:xfrm>
            <a:off x="11385315" y="3149955"/>
            <a:ext cx="9552631" cy="696439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3" name="Content Placeholder 2"/>
          <p:cNvSpPr>
            <a:spLocks noGrp="1"/>
          </p:cNvSpPr>
          <p:nvPr>
            <p:ph sz="quarter" idx="16"/>
          </p:nvPr>
        </p:nvSpPr>
        <p:spPr>
          <a:xfrm>
            <a:off x="15864762" y="9878043"/>
            <a:ext cx="2059734" cy="16228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739885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B29B2-4FDB-9A46-89B3-2406B27BDD37}"/>
              </a:ext>
            </a:extLst>
          </p:cNvPr>
          <p:cNvPicPr>
            <a:picLocks noChangeAspect="1"/>
          </p:cNvPicPr>
          <p:nvPr userDrawn="1"/>
        </p:nvPicPr>
        <p:blipFill>
          <a:blip r:embed="rId2"/>
          <a:stretch>
            <a:fillRect/>
          </a:stretch>
        </p:blipFill>
        <p:spPr>
          <a:xfrm>
            <a:off x="0" y="0"/>
            <a:ext cx="22399625" cy="12599988"/>
          </a:xfrm>
          <a:prstGeom prst="rect">
            <a:avLst/>
          </a:prstGeom>
        </p:spPr>
      </p:pic>
      <p:pic>
        <p:nvPicPr>
          <p:cNvPr id="16" name="Picture 15">
            <a:extLst>
              <a:ext uri="{FF2B5EF4-FFF2-40B4-BE49-F238E27FC236}">
                <a16:creationId xmlns:a16="http://schemas.microsoft.com/office/drawing/2014/main" id="{E07D09BD-BF1A-9B41-9F2A-460C2809E0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sp>
        <p:nvSpPr>
          <p:cNvPr id="21" name="Title 1">
            <a:extLst>
              <a:ext uri="{FF2B5EF4-FFF2-40B4-BE49-F238E27FC236}">
                <a16:creationId xmlns:a16="http://schemas.microsoft.com/office/drawing/2014/main" id="{00D65558-CBD5-3C44-99F8-424A832C2A15}"/>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Provide excellent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customer experiences</a:t>
            </a:r>
          </a:p>
        </p:txBody>
      </p:sp>
      <p:pic>
        <p:nvPicPr>
          <p:cNvPr id="22" name="Picture 21">
            <a:extLst>
              <a:ext uri="{FF2B5EF4-FFF2-40B4-BE49-F238E27FC236}">
                <a16:creationId xmlns:a16="http://schemas.microsoft.com/office/drawing/2014/main" id="{9DA28125-CB68-DF4B-A07C-046C74831F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32" name="Picture 31">
            <a:extLst>
              <a:ext uri="{FF2B5EF4-FFF2-40B4-BE49-F238E27FC236}">
                <a16:creationId xmlns:a16="http://schemas.microsoft.com/office/drawing/2014/main" id="{2D1BB815-30D6-BD48-A289-4E6979F63A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861835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1CDA1-76BF-A845-B736-819DB5736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1801729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84AD7-797C-3C4F-9B03-D4B71A404C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360053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C6F95-11E3-2947-9175-C8F0D22463E2}"/>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5" name="Title 1">
            <a:extLst>
              <a:ext uri="{FF2B5EF4-FFF2-40B4-BE49-F238E27FC236}">
                <a16:creationId xmlns:a16="http://schemas.microsoft.com/office/drawing/2014/main" id="{B5107EB1-D84B-AA47-8306-02959C34175C}"/>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Tackle climate change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and look after our resources</a:t>
            </a:r>
          </a:p>
        </p:txBody>
      </p:sp>
      <p:pic>
        <p:nvPicPr>
          <p:cNvPr id="17" name="Picture 16">
            <a:extLst>
              <a:ext uri="{FF2B5EF4-FFF2-40B4-BE49-F238E27FC236}">
                <a16:creationId xmlns:a16="http://schemas.microsoft.com/office/drawing/2014/main" id="{ECB07492-C986-CC4E-B7D9-1E610D73BC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20530A87-9EAE-0E49-9E5C-32B81AD66F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9" name="Picture 8">
            <a:extLst>
              <a:ext uri="{FF2B5EF4-FFF2-40B4-BE49-F238E27FC236}">
                <a16:creationId xmlns:a16="http://schemas.microsoft.com/office/drawing/2014/main" id="{72F44939-1C2A-9E4F-A556-1A9BDF0488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3983466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04B418-F1E7-4841-8ECF-D44885C643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4158979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FFF14-63E5-A94C-9D5E-7B6DFCDE98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3940941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9ECA2-9F4E-8242-9652-E5AC2C5C71EB}"/>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003C8910-6144-DB49-8410-447B876882FC}"/>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a:latin typeface="Arial" panose="020B0604020202020204" pitchFamily="34" charset="0"/>
                <a:cs typeface="Arial" panose="020B0604020202020204" pitchFamily="34" charset="0"/>
              </a:rPr>
              <a:t>Support Māori wellbeing, outcomes </a:t>
            </a:r>
            <a:br>
              <a:rPr lang="en-GB" sz="6453" b="1">
                <a:latin typeface="Arial" panose="020B0604020202020204" pitchFamily="34" charset="0"/>
                <a:cs typeface="Arial" panose="020B0604020202020204" pitchFamily="34" charset="0"/>
              </a:rPr>
            </a:br>
            <a:r>
              <a:rPr lang="en-GB" sz="6453" b="1">
                <a:latin typeface="Arial" panose="020B0604020202020204" pitchFamily="34" charset="0"/>
                <a:cs typeface="Arial" panose="020B0604020202020204" pitchFamily="34" charset="0"/>
              </a:rPr>
              <a:t>and expectations</a:t>
            </a:r>
          </a:p>
        </p:txBody>
      </p:sp>
      <p:pic>
        <p:nvPicPr>
          <p:cNvPr id="13" name="Picture 12">
            <a:extLst>
              <a:ext uri="{FF2B5EF4-FFF2-40B4-BE49-F238E27FC236}">
                <a16:creationId xmlns:a16="http://schemas.microsoft.com/office/drawing/2014/main" id="{AD8A4306-B6FA-6C4C-933B-496AFAD07B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8820BFED-A5C4-7B41-9ABA-12ACAE7B0D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9F2D26C9-8571-FE4A-96D8-9176E10599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1850530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75FD1-009B-5E44-952C-945DFF20F4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4173044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D431E-9139-604D-8977-04427296D3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695535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441DF-2A34-6644-95EC-0AB9E84C949A}"/>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91421FCC-15F5-7C49-ABAE-8FC806294B04}"/>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Effective relationships with our </a:t>
            </a:r>
            <a:br>
              <a:rPr lang="en-GB" sz="6453" b="1" i="0">
                <a:latin typeface="Arial" panose="020B0604020202020204" pitchFamily="34" charset="0"/>
                <a:cs typeface="Arial" panose="020B0604020202020204" pitchFamily="34" charset="0"/>
              </a:rPr>
            </a:br>
            <a:r>
              <a:rPr lang="en-GB" sz="6453" b="1" i="0">
                <a:latin typeface="Arial" panose="020B0604020202020204" pitchFamily="34" charset="0"/>
                <a:cs typeface="Arial" panose="020B0604020202020204" pitchFamily="34" charset="0"/>
              </a:rPr>
              <a:t>communities, partners and stakeholders</a:t>
            </a:r>
          </a:p>
        </p:txBody>
      </p:sp>
      <p:pic>
        <p:nvPicPr>
          <p:cNvPr id="13" name="Picture 12">
            <a:extLst>
              <a:ext uri="{FF2B5EF4-FFF2-40B4-BE49-F238E27FC236}">
                <a16:creationId xmlns:a16="http://schemas.microsoft.com/office/drawing/2014/main" id="{D7CD0FBD-3A9F-9246-9F0E-A9E6A3AE6C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D92AB3FE-03B4-D641-873E-17A974C2A3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29AF5D36-A82B-D747-B300-0EFCD66CC87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259863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19112" y="3149955"/>
            <a:ext cx="9552631" cy="1031670"/>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5" name="Text Placeholder 4"/>
          <p:cNvSpPr>
            <a:spLocks noGrp="1"/>
          </p:cNvSpPr>
          <p:nvPr>
            <p:ph type="body" sz="quarter" idx="3" hasCustomPrompt="1"/>
          </p:nvPr>
        </p:nvSpPr>
        <p:spPr>
          <a:xfrm>
            <a:off x="11385315" y="3149959"/>
            <a:ext cx="9552631" cy="1035075"/>
          </a:xfrm>
          <a:prstGeom prst="rect">
            <a:avLst/>
          </a:prstGeom>
        </p:spPr>
        <p:txBody>
          <a:bodyPr lIns="91424" tIns="45712" rIns="91424" bIns="45712" anchor="b"/>
          <a:lstStyle>
            <a:lvl1pPr marL="0" indent="0">
              <a:buNone/>
              <a:defRPr sz="2205" b="1"/>
            </a:lvl1pPr>
            <a:lvl2pPr marL="412891" indent="0">
              <a:buNone/>
              <a:defRPr sz="1781" b="1"/>
            </a:lvl2pPr>
            <a:lvl3pPr marL="825779" indent="0">
              <a:buNone/>
              <a:defRPr sz="1612" b="1"/>
            </a:lvl3pPr>
            <a:lvl4pPr marL="1238672" indent="0">
              <a:buNone/>
              <a:defRPr sz="1443" b="1"/>
            </a:lvl4pPr>
            <a:lvl5pPr marL="1651560" indent="0">
              <a:buNone/>
              <a:defRPr sz="1443" b="1"/>
            </a:lvl5pPr>
            <a:lvl6pPr marL="2064451" indent="0">
              <a:buNone/>
              <a:defRPr sz="1443" b="1"/>
            </a:lvl6pPr>
            <a:lvl7pPr marL="2477341" indent="0">
              <a:buNone/>
              <a:defRPr sz="1443" b="1"/>
            </a:lvl7pPr>
            <a:lvl8pPr marL="2890232" indent="0">
              <a:buNone/>
              <a:defRPr sz="1443" b="1"/>
            </a:lvl8pPr>
            <a:lvl9pPr marL="3303123" indent="0">
              <a:buNone/>
              <a:defRPr sz="1443" b="1"/>
            </a:lvl9pPr>
          </a:lstStyle>
          <a:p>
            <a:pPr lvl="0"/>
            <a:r>
              <a:rPr lang="en-AU"/>
              <a:t>Click to add text</a:t>
            </a:r>
          </a:p>
        </p:txBody>
      </p:sp>
      <p:sp>
        <p:nvSpPr>
          <p:cNvPr id="11"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lvl1pPr>
          </a:lstStyle>
          <a:p>
            <a:r>
              <a:rPr lang="en-US"/>
              <a:t>Click to add title text</a:t>
            </a:r>
            <a:endParaRPr lang="en-NZ"/>
          </a:p>
        </p:txBody>
      </p:sp>
      <p:sp>
        <p:nvSpPr>
          <p:cNvPr id="8" name="Content Placeholder 2"/>
          <p:cNvSpPr>
            <a:spLocks noGrp="1"/>
          </p:cNvSpPr>
          <p:nvPr>
            <p:ph idx="14"/>
          </p:nvPr>
        </p:nvSpPr>
        <p:spPr>
          <a:xfrm>
            <a:off x="1427221" y="4181631"/>
            <a:ext cx="9552631" cy="5932728"/>
          </a:xfrm>
          <a:prstGeom prst="rect">
            <a:avLst/>
          </a:prstGeom>
          <a:ln>
            <a:noFill/>
          </a:ln>
        </p:spPr>
        <p:txBody>
          <a:bodyPr lIns="91424" tIns="45712" rIns="91424" bIns="45712"/>
          <a:lstStyle>
            <a:lvl1pPr>
              <a:defRPr>
                <a:solidFill>
                  <a:schemeClr val="tx2"/>
                </a:solidFill>
                <a:latin typeface="+mn-lt"/>
              </a:defRPr>
            </a:lvl1pPr>
            <a:lvl2pPr marL="800581" indent="-387691">
              <a:buFont typeface="Arial" pitchFamily="34" charset="0"/>
              <a:buChar char="•"/>
              <a:defRPr>
                <a:solidFill>
                  <a:schemeClr val="tx2"/>
                </a:solidFill>
                <a:latin typeface="+mn-lt"/>
              </a:defRPr>
            </a:lvl2pPr>
            <a:lvl3pP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9" name="Content Placeholder 2"/>
          <p:cNvSpPr>
            <a:spLocks noGrp="1"/>
          </p:cNvSpPr>
          <p:nvPr>
            <p:ph idx="15"/>
          </p:nvPr>
        </p:nvSpPr>
        <p:spPr>
          <a:xfrm>
            <a:off x="11385315" y="4181629"/>
            <a:ext cx="9552631" cy="5932728"/>
          </a:xfrm>
          <a:prstGeom prst="rect">
            <a:avLst/>
          </a:prstGeom>
          <a:ln>
            <a:noFill/>
          </a:ln>
        </p:spPr>
        <p:txBody>
          <a:bodyPr lIns="91424" tIns="45712" rIns="91424" bIns="45712"/>
          <a:lstStyle>
            <a:lvl1pPr marL="387691" indent="-387691">
              <a:buFont typeface="Arial" pitchFamily="34" charset="0"/>
              <a:buChar char="•"/>
              <a:defRPr>
                <a:solidFill>
                  <a:schemeClr val="tx2"/>
                </a:solidFill>
                <a:latin typeface="+mn-lt"/>
              </a:defRPr>
            </a:lvl1pPr>
            <a:lvl2pPr marL="800581" indent="-387691">
              <a:buFont typeface="Arial" pitchFamily="34" charset="0"/>
              <a:buChar char="•"/>
              <a:defRPr>
                <a:solidFill>
                  <a:schemeClr val="tx2"/>
                </a:solidFill>
                <a:latin typeface="+mn-lt"/>
              </a:defRPr>
            </a:lvl2pPr>
            <a:lvl3pPr marL="1213472" indent="-387691">
              <a:buFont typeface="Arial" pitchFamily="34" charset="0"/>
              <a:buChar char="•"/>
              <a:defRPr>
                <a:solidFill>
                  <a:schemeClr val="tx2"/>
                </a:solidFill>
                <a:latin typeface="+mn-lt"/>
              </a:defRPr>
            </a:lvl3pPr>
            <a:lvl4pPr marL="1626360" indent="-387691">
              <a:buFont typeface="Arial" pitchFamily="34" charset="0"/>
              <a:buChar char="•"/>
              <a:defRPr>
                <a:solidFill>
                  <a:schemeClr val="tx2"/>
                </a:solidFill>
                <a:latin typeface="+mn-lt"/>
              </a:defRPr>
            </a:lvl4pPr>
            <a:lvl5pPr marL="2039251" indent="-387691">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607503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2B54C7-DF6C-1444-9EA1-D2322962BF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2400919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1AB99-4FCB-3E4D-ABB6-5040011008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733003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Getting Started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3D671D-45F2-3B43-820B-699055E5E19A}"/>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C1F676D8-CFCB-7349-9F16-35A449E2039E}"/>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Deliver value for money</a:t>
            </a:r>
          </a:p>
        </p:txBody>
      </p:sp>
      <p:pic>
        <p:nvPicPr>
          <p:cNvPr id="13" name="Picture 12">
            <a:extLst>
              <a:ext uri="{FF2B5EF4-FFF2-40B4-BE49-F238E27FC236}">
                <a16:creationId xmlns:a16="http://schemas.microsoft.com/office/drawing/2014/main" id="{4E00B9C3-6B3A-F946-8C81-8D31E3305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F8CBBEC1-D913-694B-88DE-75EEC7F27BC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35373CE0-BB04-2E48-8AD3-37CB2F2A32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395867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CA7BC0-CBE5-D441-B769-A9C48F8325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2639619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B7F31-DA55-C242-BD1C-1C8BA2C22D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15" name="Picture 14">
            <a:extLst>
              <a:ext uri="{FF2B5EF4-FFF2-40B4-BE49-F238E27FC236}">
                <a16:creationId xmlns:a16="http://schemas.microsoft.com/office/drawing/2014/main" id="{098F5A59-1092-A54D-8391-AEC4C24659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1285763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Getting Started Titl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8E176-6F02-3548-A5ED-649E1820763F}"/>
              </a:ext>
            </a:extLst>
          </p:cNvPr>
          <p:cNvPicPr>
            <a:picLocks noChangeAspect="1"/>
          </p:cNvPicPr>
          <p:nvPr userDrawn="1"/>
        </p:nvPicPr>
        <p:blipFill>
          <a:blip r:embed="rId2"/>
          <a:stretch>
            <a:fillRect/>
          </a:stretch>
        </p:blipFill>
        <p:spPr>
          <a:xfrm>
            <a:off x="0" y="0"/>
            <a:ext cx="22399625" cy="12599988"/>
          </a:xfrm>
          <a:prstGeom prst="rect">
            <a:avLst/>
          </a:prstGeom>
        </p:spPr>
      </p:pic>
      <p:sp>
        <p:nvSpPr>
          <p:cNvPr id="10" name="Title 1">
            <a:extLst>
              <a:ext uri="{FF2B5EF4-FFF2-40B4-BE49-F238E27FC236}">
                <a16:creationId xmlns:a16="http://schemas.microsoft.com/office/drawing/2014/main" id="{C1F676D8-CFCB-7349-9F16-35A449E2039E}"/>
              </a:ext>
            </a:extLst>
          </p:cNvPr>
          <p:cNvSpPr txBox="1">
            <a:spLocks/>
          </p:cNvSpPr>
          <p:nvPr userDrawn="1"/>
        </p:nvSpPr>
        <p:spPr>
          <a:xfrm>
            <a:off x="1545576" y="8477350"/>
            <a:ext cx="19275282" cy="2748431"/>
          </a:xfrm>
          <a:prstGeom prst="rect">
            <a:avLst/>
          </a:prstGeom>
        </p:spPr>
        <p:txBody>
          <a:bodyPr wrap="none" anchor="ctr"/>
          <a:lstStyle>
            <a:lvl1pPr algn="l" defTabSz="914400" rtl="0" eaLnBrk="1" latinLnBrk="0" hangingPunct="1">
              <a:lnSpc>
                <a:spcPct val="100000"/>
              </a:lnSpc>
              <a:spcBef>
                <a:spcPct val="0"/>
              </a:spcBef>
              <a:buNone/>
              <a:defRPr sz="5000" kern="1200" spc="0">
                <a:solidFill>
                  <a:schemeClr val="bg1"/>
                </a:solidFill>
                <a:latin typeface="+mn-lt"/>
                <a:ea typeface="+mj-ea"/>
                <a:cs typeface="+mj-cs"/>
              </a:defRPr>
            </a:lvl1pPr>
          </a:lstStyle>
          <a:p>
            <a:pPr algn="ctr"/>
            <a:r>
              <a:rPr lang="en-GB" sz="6453" b="1" i="0">
                <a:latin typeface="Arial" panose="020B0604020202020204" pitchFamily="34" charset="0"/>
                <a:cs typeface="Arial" panose="020B0604020202020204" pitchFamily="34" charset="0"/>
              </a:rPr>
              <a:t>Make AT a great place to work</a:t>
            </a:r>
          </a:p>
        </p:txBody>
      </p:sp>
      <p:pic>
        <p:nvPicPr>
          <p:cNvPr id="13" name="Picture 12">
            <a:extLst>
              <a:ext uri="{FF2B5EF4-FFF2-40B4-BE49-F238E27FC236}">
                <a16:creationId xmlns:a16="http://schemas.microsoft.com/office/drawing/2014/main" id="{4E00B9C3-6B3A-F946-8C81-8D31E3305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3276" y="1459675"/>
            <a:ext cx="6573082" cy="6573187"/>
          </a:xfrm>
          <a:prstGeom prst="rect">
            <a:avLst/>
          </a:prstGeom>
        </p:spPr>
      </p:pic>
      <p:pic>
        <p:nvPicPr>
          <p:cNvPr id="7" name="Picture 6">
            <a:extLst>
              <a:ext uri="{FF2B5EF4-FFF2-40B4-BE49-F238E27FC236}">
                <a16:creationId xmlns:a16="http://schemas.microsoft.com/office/drawing/2014/main" id="{BB2A410A-D615-324C-AFC0-CC50AE0A39B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5538879" y="5527213"/>
            <a:ext cx="12599992" cy="1545576"/>
          </a:xfrm>
          <a:prstGeom prst="rect">
            <a:avLst/>
          </a:prstGeom>
        </p:spPr>
      </p:pic>
      <p:pic>
        <p:nvPicPr>
          <p:cNvPr id="8" name="Picture 7">
            <a:extLst>
              <a:ext uri="{FF2B5EF4-FFF2-40B4-BE49-F238E27FC236}">
                <a16:creationId xmlns:a16="http://schemas.microsoft.com/office/drawing/2014/main" id="{3B73BA08-A861-BD4E-B644-A567049AF6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15328649" y="5527215"/>
            <a:ext cx="12599992" cy="1545576"/>
          </a:xfrm>
          <a:prstGeom prst="rect">
            <a:avLst/>
          </a:prstGeom>
        </p:spPr>
      </p:pic>
    </p:spTree>
    <p:extLst>
      <p:ext uri="{BB962C8B-B14F-4D97-AF65-F5344CB8AC3E}">
        <p14:creationId xmlns:p14="http://schemas.microsoft.com/office/powerpoint/2010/main" val="2202596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Getting Started 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42D444-FC9C-664C-B316-194BB518DF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
            <a:ext cx="22399625" cy="2919341"/>
          </a:xfrm>
          <a:prstGeom prst="rect">
            <a:avLst/>
          </a:prstGeom>
        </p:spPr>
      </p:pic>
      <p:pic>
        <p:nvPicPr>
          <p:cNvPr id="6" name="Picture 5">
            <a:extLst>
              <a:ext uri="{FF2B5EF4-FFF2-40B4-BE49-F238E27FC236}">
                <a16:creationId xmlns:a16="http://schemas.microsoft.com/office/drawing/2014/main" id="{B32EEEB6-A645-FA48-9A70-D7534791F3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1" y="2919344"/>
            <a:ext cx="22423269" cy="9680649"/>
          </a:xfrm>
          <a:prstGeom prst="rect">
            <a:avLst/>
          </a:prstGeom>
        </p:spPr>
      </p:pic>
    </p:spTree>
    <p:extLst>
      <p:ext uri="{BB962C8B-B14F-4D97-AF65-F5344CB8AC3E}">
        <p14:creationId xmlns:p14="http://schemas.microsoft.com/office/powerpoint/2010/main" val="4010429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dule One 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2280F-7F10-144E-8769-8CC93F4E21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99807" y="0"/>
            <a:ext cx="11199819" cy="12599988"/>
          </a:xfrm>
          <a:prstGeom prst="rect">
            <a:avLst/>
          </a:prstGeom>
        </p:spPr>
      </p:pic>
      <p:pic>
        <p:nvPicPr>
          <p:cNvPr id="9" name="Picture 8">
            <a:extLst>
              <a:ext uri="{FF2B5EF4-FFF2-40B4-BE49-F238E27FC236}">
                <a16:creationId xmlns:a16="http://schemas.microsoft.com/office/drawing/2014/main" id="{976E22CB-2C09-A444-A12B-3EB4DF4ED3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40" y="5"/>
            <a:ext cx="11223449" cy="12599990"/>
          </a:xfrm>
          <a:prstGeom prst="rect">
            <a:avLst/>
          </a:prstGeom>
        </p:spPr>
      </p:pic>
    </p:spTree>
    <p:extLst>
      <p:ext uri="{BB962C8B-B14F-4D97-AF65-F5344CB8AC3E}">
        <p14:creationId xmlns:p14="http://schemas.microsoft.com/office/powerpoint/2010/main" val="2961576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722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2" y="3151261"/>
            <a:ext cx="19517493" cy="6964271"/>
          </a:xfrm>
          <a:prstGeom prst="rect">
            <a:avLst/>
          </a:prstGeom>
        </p:spPr>
        <p:txBody>
          <a:bodyPr lIns="91424" tIns="45712" rIns="91424" bIns="45712"/>
          <a:lstStyle>
            <a:lvl1pPr>
              <a:defRPr>
                <a:solidFill>
                  <a:schemeClr val="tx2"/>
                </a:solidFill>
                <a:latin typeface="+mn-lt"/>
              </a:defRPr>
            </a:lvl1pPr>
            <a:lvl2pPr marL="1470918" indent="-712307">
              <a:buFont typeface="Arial" pitchFamily="34" charset="0"/>
              <a:buChar char="•"/>
              <a:defRPr>
                <a:solidFill>
                  <a:schemeClr val="tx2"/>
                </a:solidFill>
                <a:latin typeface="+mn-lt"/>
              </a:defRPr>
            </a:lvl2pPr>
            <a:lvl3pPr>
              <a:defRPr>
                <a:solidFill>
                  <a:schemeClr val="tx2"/>
                </a:solidFill>
                <a:latin typeface="+mn-lt"/>
              </a:defRPr>
            </a:lvl3pPr>
            <a:lvl4pPr marL="2988133" indent="-712307">
              <a:buFont typeface="Arial" pitchFamily="34" charset="0"/>
              <a:buChar char="•"/>
              <a:defRPr>
                <a:solidFill>
                  <a:schemeClr val="tx2"/>
                </a:solidFill>
                <a:latin typeface="+mn-lt"/>
              </a:defRPr>
            </a:lvl4pPr>
            <a:lvl5pPr marL="3746742" indent="-712307">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61" y="1611312"/>
            <a:ext cx="19507353" cy="1336076"/>
          </a:xfrm>
          <a:prstGeom prst="rect">
            <a:avLst/>
          </a:prstGeom>
        </p:spPr>
        <p:txBody>
          <a:bodyPr lIns="91424" tIns="45712" rIns="91424" bIns="45712"/>
          <a:lstStyle>
            <a:lvl1pPr>
              <a:defRPr sz="59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0085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427224" y="1610124"/>
            <a:ext cx="19510725" cy="1335375"/>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381918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6" cy="6964273"/>
          </a:xfrm>
          <a:prstGeom prst="rect">
            <a:avLst/>
          </a:prstGeom>
        </p:spPr>
        <p:txBody>
          <a:bodyPr lIns="91424" tIns="45712" rIns="91424" bIns="45712"/>
          <a:lstStyle>
            <a:lvl1pPr>
              <a:defRPr>
                <a:solidFill>
                  <a:schemeClr val="tx2"/>
                </a:solidFill>
                <a:latin typeface="+mn-lt"/>
              </a:defRPr>
            </a:lvl1pPr>
            <a:lvl2pPr marL="702939" indent="-340407">
              <a:buFont typeface="Arial" pitchFamily="34" charset="0"/>
              <a:buChar char="•"/>
              <a:defRPr>
                <a:solidFill>
                  <a:schemeClr val="tx2"/>
                </a:solidFill>
                <a:latin typeface="+mn-lt"/>
              </a:defRPr>
            </a:lvl2pPr>
            <a:lvl3pPr>
              <a:defRPr>
                <a:solidFill>
                  <a:schemeClr val="tx2"/>
                </a:solidFill>
                <a:latin typeface="+mn-lt"/>
              </a:defRPr>
            </a:lvl3pPr>
            <a:lvl4pPr marL="1428005" indent="-340407">
              <a:buFont typeface="Arial" pitchFamily="34" charset="0"/>
              <a:buChar char="•"/>
              <a:defRPr>
                <a:solidFill>
                  <a:schemeClr val="tx2"/>
                </a:solidFill>
                <a:latin typeface="+mn-lt"/>
              </a:defRPr>
            </a:lvl4pPr>
            <a:lvl5pPr marL="1790538" indent="-340407">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3" y="1611318"/>
            <a:ext cx="19507352" cy="1336076"/>
          </a:xfrm>
          <a:prstGeom prst="rect">
            <a:avLst/>
          </a:prstGeom>
        </p:spPr>
        <p:txBody>
          <a:bodyPr lIns="91424" tIns="45712" rIns="91424" bIns="45712"/>
          <a:lstStyle>
            <a:lvl1pPr>
              <a:defRPr sz="2830"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0" y="3151258"/>
            <a:ext cx="19517493" cy="6964272"/>
          </a:xfrm>
          <a:prstGeom prst="rect">
            <a:avLst/>
          </a:prstGeom>
        </p:spPr>
        <p:txBody>
          <a:bodyPr lIns="91424" tIns="45712" rIns="91424" bIns="45712"/>
          <a:lstStyle>
            <a:lvl1pPr>
              <a:defRPr>
                <a:solidFill>
                  <a:schemeClr val="tx2"/>
                </a:solidFill>
                <a:latin typeface="+mn-lt"/>
              </a:defRPr>
            </a:lvl1pPr>
            <a:lvl2pPr marL="1159017" indent="-561266">
              <a:buFont typeface="Arial" pitchFamily="34" charset="0"/>
              <a:buChar char="•"/>
              <a:defRPr>
                <a:solidFill>
                  <a:schemeClr val="tx2"/>
                </a:solidFill>
                <a:latin typeface="+mn-lt"/>
              </a:defRPr>
            </a:lvl2pPr>
            <a:lvl3pPr>
              <a:defRPr>
                <a:solidFill>
                  <a:schemeClr val="tx2"/>
                </a:solidFill>
                <a:latin typeface="+mn-lt"/>
              </a:defRPr>
            </a:lvl3pPr>
            <a:lvl4pPr marL="2354515" indent="-561266">
              <a:buFont typeface="Arial" pitchFamily="34" charset="0"/>
              <a:buChar char="•"/>
              <a:defRPr>
                <a:solidFill>
                  <a:schemeClr val="tx2"/>
                </a:solidFill>
                <a:latin typeface="+mn-lt"/>
              </a:defRPr>
            </a:lvl4pPr>
            <a:lvl5pPr marL="2952264" indent="-561266">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63" y="1611313"/>
            <a:ext cx="19507352" cy="1336077"/>
          </a:xfrm>
          <a:prstGeom prst="rect">
            <a:avLst/>
          </a:prstGeom>
        </p:spPr>
        <p:txBody>
          <a:bodyPr lIns="91424" tIns="45712" rIns="91424" bIns="45712"/>
          <a:lstStyle>
            <a:lvl1pPr>
              <a:defRPr sz="4666"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00858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2" y="3151258"/>
            <a:ext cx="19517493" cy="6964272"/>
          </a:xfrm>
          <a:prstGeom prst="rect">
            <a:avLst/>
          </a:prstGeom>
        </p:spPr>
        <p:txBody>
          <a:bodyPr lIns="91424" tIns="45712" rIns="91424" bIns="45712"/>
          <a:lstStyle>
            <a:lvl1pPr>
              <a:defRPr>
                <a:solidFill>
                  <a:schemeClr val="tx2"/>
                </a:solidFill>
                <a:latin typeface="+mn-lt"/>
              </a:defRPr>
            </a:lvl1pPr>
            <a:lvl2pPr marL="913113" indent="-442184">
              <a:buFont typeface="Arial" pitchFamily="34" charset="0"/>
              <a:buChar char="•"/>
              <a:defRPr>
                <a:solidFill>
                  <a:schemeClr val="tx2"/>
                </a:solidFill>
                <a:latin typeface="+mn-lt"/>
              </a:defRPr>
            </a:lvl2pPr>
            <a:lvl3pPr>
              <a:defRPr>
                <a:solidFill>
                  <a:schemeClr val="tx2"/>
                </a:solidFill>
                <a:latin typeface="+mn-lt"/>
              </a:defRPr>
            </a:lvl3pPr>
            <a:lvl4pPr marL="1854966" indent="-442184">
              <a:buFont typeface="Arial" pitchFamily="34" charset="0"/>
              <a:buChar char="•"/>
              <a:defRPr>
                <a:solidFill>
                  <a:schemeClr val="tx2"/>
                </a:solidFill>
                <a:latin typeface="+mn-lt"/>
              </a:defRPr>
            </a:lvl4pPr>
            <a:lvl5pPr marL="2325893" indent="-442184">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63" y="1611315"/>
            <a:ext cx="19507352" cy="1336077"/>
          </a:xfrm>
          <a:prstGeom prst="rect">
            <a:avLst/>
          </a:prstGeom>
        </p:spPr>
        <p:txBody>
          <a:bodyPr lIns="91424" tIns="45712" rIns="91424" bIns="45712"/>
          <a:lstStyle>
            <a:lvl1pPr>
              <a:defRPr sz="3676"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23307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7"/>
            <a:ext cx="19517495" cy="6964272"/>
          </a:xfrm>
          <a:prstGeom prst="rect">
            <a:avLst/>
          </a:prstGeom>
        </p:spPr>
        <p:txBody>
          <a:bodyPr lIns="91424" tIns="45712" rIns="91424" bIns="45712"/>
          <a:lstStyle>
            <a:lvl1pPr>
              <a:defRPr>
                <a:solidFill>
                  <a:schemeClr val="tx2"/>
                </a:solidFill>
                <a:latin typeface="+mn-lt"/>
              </a:defRPr>
            </a:lvl1pPr>
            <a:lvl2pPr marL="630725" indent="-305436">
              <a:buFont typeface="Arial" pitchFamily="34" charset="0"/>
              <a:buChar char="•"/>
              <a:defRPr>
                <a:solidFill>
                  <a:schemeClr val="tx2"/>
                </a:solidFill>
                <a:latin typeface="+mn-lt"/>
              </a:defRPr>
            </a:lvl2pPr>
            <a:lvl3pPr>
              <a:defRPr>
                <a:solidFill>
                  <a:schemeClr val="tx2"/>
                </a:solidFill>
                <a:latin typeface="+mn-lt"/>
              </a:defRPr>
            </a:lvl3pPr>
            <a:lvl4pPr marL="1281301" indent="-305436">
              <a:buFont typeface="Arial" pitchFamily="34" charset="0"/>
              <a:buChar char="•"/>
              <a:defRPr>
                <a:solidFill>
                  <a:schemeClr val="tx2"/>
                </a:solidFill>
                <a:latin typeface="+mn-lt"/>
              </a:defRPr>
            </a:lvl4pPr>
            <a:lvl5pPr marL="1606592" indent="-305436">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2" y="1611318"/>
            <a:ext cx="19507352" cy="1336077"/>
          </a:xfrm>
          <a:prstGeom prst="rect">
            <a:avLst/>
          </a:prstGeom>
        </p:spPr>
        <p:txBody>
          <a:bodyPr lIns="91424" tIns="45712" rIns="91424" bIns="45712"/>
          <a:lstStyle>
            <a:lvl1pPr>
              <a:defRPr sz="2538"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5"/>
            <a:ext cx="19517496" cy="6964273"/>
          </a:xfrm>
          <a:prstGeom prst="rect">
            <a:avLst/>
          </a:prstGeom>
        </p:spPr>
        <p:txBody>
          <a:bodyPr lIns="91424" tIns="45712" rIns="91424" bIns="45712"/>
          <a:lstStyle>
            <a:lvl1pPr>
              <a:defRPr>
                <a:solidFill>
                  <a:schemeClr val="tx2"/>
                </a:solidFill>
                <a:latin typeface="+mn-lt"/>
              </a:defRPr>
            </a:lvl1pPr>
            <a:lvl2pPr marL="800571" indent="-387686">
              <a:buFont typeface="Arial" pitchFamily="34" charset="0"/>
              <a:buChar char="•"/>
              <a:defRPr>
                <a:solidFill>
                  <a:schemeClr val="tx2"/>
                </a:solidFill>
                <a:latin typeface="+mn-lt"/>
              </a:defRPr>
            </a:lvl2pPr>
            <a:lvl3pPr>
              <a:defRPr>
                <a:solidFill>
                  <a:schemeClr val="tx2"/>
                </a:solidFill>
                <a:latin typeface="+mn-lt"/>
              </a:defRPr>
            </a:lvl3pPr>
            <a:lvl4pPr marL="1626341" indent="-387686">
              <a:buFont typeface="Arial" pitchFamily="34" charset="0"/>
              <a:buChar char="•"/>
              <a:defRPr>
                <a:solidFill>
                  <a:schemeClr val="tx2"/>
                </a:solidFill>
                <a:latin typeface="+mn-lt"/>
              </a:defRPr>
            </a:lvl4pPr>
            <a:lvl5pPr marL="2039226" indent="-387686">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2" y="1611318"/>
            <a:ext cx="19507352" cy="1336076"/>
          </a:xfrm>
          <a:prstGeom prst="rect">
            <a:avLst/>
          </a:prstGeom>
        </p:spPr>
        <p:txBody>
          <a:bodyPr lIns="91424" tIns="45712" rIns="91424" bIns="45712"/>
          <a:lstStyle>
            <a:lvl1pPr>
              <a:defRPr sz="3222"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828" y="3151267"/>
            <a:ext cx="19517495" cy="6964272"/>
          </a:xfrm>
          <a:prstGeom prst="rect">
            <a:avLst/>
          </a:prstGeom>
        </p:spPr>
        <p:txBody>
          <a:bodyPr lIns="91424" tIns="45712" rIns="91424" bIns="45712"/>
          <a:lstStyle>
            <a:lvl1pPr>
              <a:defRPr>
                <a:solidFill>
                  <a:schemeClr val="tx2"/>
                </a:solidFill>
                <a:latin typeface="+mn-lt"/>
              </a:defRPr>
            </a:lvl1pPr>
            <a:lvl2pPr marL="496907" indent="-240633">
              <a:buFont typeface="Arial" pitchFamily="34" charset="0"/>
              <a:buChar char="•"/>
              <a:defRPr>
                <a:solidFill>
                  <a:schemeClr val="tx2"/>
                </a:solidFill>
                <a:latin typeface="+mn-lt"/>
              </a:defRPr>
            </a:lvl2pPr>
            <a:lvl3pPr>
              <a:defRPr>
                <a:solidFill>
                  <a:schemeClr val="tx2"/>
                </a:solidFill>
                <a:latin typeface="+mn-lt"/>
              </a:defRPr>
            </a:lvl3pPr>
            <a:lvl4pPr marL="1009453" indent="-240633">
              <a:buFont typeface="Arial" pitchFamily="34" charset="0"/>
              <a:buChar char="•"/>
              <a:defRPr>
                <a:solidFill>
                  <a:schemeClr val="tx2"/>
                </a:solidFill>
                <a:latin typeface="+mn-lt"/>
              </a:defRPr>
            </a:lvl4pPr>
            <a:lvl5pPr marL="1265727" indent="-240633">
              <a:buFont typeface="Arial" pitchFamily="34" charset="0"/>
              <a:buChar char="•"/>
              <a:defRPr>
                <a:solidFill>
                  <a:schemeClr val="tx2"/>
                </a:solidFill>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Title 1"/>
          <p:cNvSpPr>
            <a:spLocks noGrp="1"/>
          </p:cNvSpPr>
          <p:nvPr>
            <p:ph type="title" hasCustomPrompt="1"/>
          </p:nvPr>
        </p:nvSpPr>
        <p:spPr>
          <a:xfrm>
            <a:off x="1429972" y="1611320"/>
            <a:ext cx="19507352" cy="1336077"/>
          </a:xfrm>
          <a:prstGeom prst="rect">
            <a:avLst/>
          </a:prstGeom>
        </p:spPr>
        <p:txBody>
          <a:bodyPr lIns="91424" tIns="45712" rIns="91424" bIns="45712"/>
          <a:lstStyle>
            <a:lvl1pPr>
              <a:defRPr sz="2000" b="1">
                <a:solidFill>
                  <a:schemeClr val="tx2"/>
                </a:solidFill>
              </a:defRPr>
            </a:lvl1pPr>
          </a:lstStyle>
          <a:p>
            <a:r>
              <a:rPr lang="en-US"/>
              <a:t>Click to add title text</a:t>
            </a:r>
            <a:endParaRPr lang="en-NZ"/>
          </a:p>
        </p:txBody>
      </p:sp>
    </p:spTree>
    <p:extLst>
      <p:ext uri="{BB962C8B-B14F-4D97-AF65-F5344CB8AC3E}">
        <p14:creationId xmlns:p14="http://schemas.microsoft.com/office/powerpoint/2010/main" val="196237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D8C4AE-E215-B109-FF03-E60D5CD2039A}"/>
              </a:ext>
            </a:extLst>
          </p:cNvPr>
          <p:cNvSpPr>
            <a:spLocks noGrp="1"/>
          </p:cNvSpPr>
          <p:nvPr>
            <p:ph type="subTitle" idx="1" hasCustomPrompt="1"/>
          </p:nvPr>
        </p:nvSpPr>
        <p:spPr>
          <a:xfrm>
            <a:off x="1243444" y="4226453"/>
            <a:ext cx="18190663" cy="4895479"/>
          </a:xfrm>
          <a:prstGeom prst="rect">
            <a:avLst/>
          </a:prstGeom>
        </p:spPr>
        <p:txBody>
          <a:bodyPr numCol="3"/>
          <a:lstStyle>
            <a:lvl1pPr marL="629976" indent="-629976" algn="l">
              <a:buClr>
                <a:srgbClr val="0073BD"/>
              </a:buClr>
              <a:buFont typeface="+mj-lt"/>
              <a:buAutoNum type="arabicPeriod"/>
              <a:defRPr sz="2940" spc="0">
                <a:solidFill>
                  <a:schemeClr val="tx1"/>
                </a:solidFill>
                <a:latin typeface="+mn-lt"/>
              </a:defRPr>
            </a:lvl1pPr>
            <a:lvl2pPr marL="839968" indent="0" algn="ctr">
              <a:buNone/>
              <a:defRPr sz="3674"/>
            </a:lvl2pPr>
            <a:lvl3pPr marL="1679936" indent="0" algn="ctr">
              <a:buNone/>
              <a:defRPr sz="3307"/>
            </a:lvl3pPr>
            <a:lvl4pPr marL="2519904" indent="0" algn="ctr">
              <a:buNone/>
              <a:defRPr sz="2940"/>
            </a:lvl4pPr>
            <a:lvl5pPr marL="3359871" indent="0" algn="ctr">
              <a:buNone/>
              <a:defRPr sz="2940"/>
            </a:lvl5pPr>
            <a:lvl6pPr marL="4199839" indent="0" algn="ctr">
              <a:buNone/>
              <a:defRPr sz="2940"/>
            </a:lvl6pPr>
            <a:lvl7pPr marL="5039807" indent="0" algn="ctr">
              <a:buNone/>
              <a:defRPr sz="2940"/>
            </a:lvl7pPr>
            <a:lvl8pPr marL="5879775" indent="0" algn="ctr">
              <a:buNone/>
              <a:defRPr sz="2940"/>
            </a:lvl8pPr>
            <a:lvl9pPr marL="6719743" indent="0" algn="ctr">
              <a:buNone/>
              <a:defRPr sz="2940"/>
            </a:lvl9pPr>
          </a:lstStyle>
          <a:p>
            <a:r>
              <a:rPr lang="en-GB"/>
              <a:t>Click to edit index</a:t>
            </a:r>
          </a:p>
          <a:p>
            <a:r>
              <a:rPr lang="en-GB"/>
              <a:t>Title of page</a:t>
            </a:r>
          </a:p>
          <a:p>
            <a:r>
              <a:rPr lang="en-GB"/>
              <a:t>Title of page</a:t>
            </a:r>
          </a:p>
          <a:p>
            <a:r>
              <a:rPr lang="en-GB"/>
              <a:t>Title of page</a:t>
            </a:r>
          </a:p>
          <a:p>
            <a:r>
              <a:rPr lang="en-GB"/>
              <a:t>Title of page</a:t>
            </a:r>
          </a:p>
          <a:p>
            <a:r>
              <a:rPr lang="en-GB"/>
              <a:t>Title of page</a:t>
            </a:r>
            <a:endParaRPr lang="en-US"/>
          </a:p>
        </p:txBody>
      </p:sp>
      <p:sp>
        <p:nvSpPr>
          <p:cNvPr id="5" name="Text Placeholder 9">
            <a:extLst>
              <a:ext uri="{FF2B5EF4-FFF2-40B4-BE49-F238E27FC236}">
                <a16:creationId xmlns:a16="http://schemas.microsoft.com/office/drawing/2014/main" id="{4FC97A6D-1F6C-8538-ED37-892593EAF872}"/>
              </a:ext>
            </a:extLst>
          </p:cNvPr>
          <p:cNvSpPr>
            <a:spLocks noGrp="1"/>
          </p:cNvSpPr>
          <p:nvPr>
            <p:ph type="body" sz="quarter" idx="21" hasCustomPrompt="1"/>
          </p:nvPr>
        </p:nvSpPr>
        <p:spPr>
          <a:xfrm>
            <a:off x="1126742" y="1489425"/>
            <a:ext cx="10566777" cy="594053"/>
          </a:xfrm>
          <a:prstGeom prst="rect">
            <a:avLst/>
          </a:prstGeom>
        </p:spPr>
        <p:txBody>
          <a:bodyPr/>
          <a:lstStyle>
            <a:lvl1pPr marL="0" indent="0">
              <a:buNone/>
              <a:defRPr sz="4777" b="0" i="0" kern="0" spc="-147" baseline="0">
                <a:solidFill>
                  <a:schemeClr val="tx1"/>
                </a:solidFill>
                <a:latin typeface="+mj-lt"/>
              </a:defRPr>
            </a:lvl1pPr>
          </a:lstStyle>
          <a:p>
            <a:r>
              <a:rPr lang="en-US" sz="5144" err="1">
                <a:latin typeface="+mj-lt"/>
              </a:rPr>
              <a:t>Programme</a:t>
            </a:r>
            <a:r>
              <a:rPr lang="en-US" sz="5144">
                <a:latin typeface="+mj-lt"/>
              </a:rPr>
              <a:t> heading</a:t>
            </a:r>
          </a:p>
        </p:txBody>
      </p:sp>
      <p:sp>
        <p:nvSpPr>
          <p:cNvPr id="8" name="Text Placeholder 11">
            <a:extLst>
              <a:ext uri="{FF2B5EF4-FFF2-40B4-BE49-F238E27FC236}">
                <a16:creationId xmlns:a16="http://schemas.microsoft.com/office/drawing/2014/main" id="{D63B69D7-1782-3145-F211-5EF376E6995E}"/>
              </a:ext>
            </a:extLst>
          </p:cNvPr>
          <p:cNvSpPr>
            <a:spLocks noGrp="1"/>
          </p:cNvSpPr>
          <p:nvPr>
            <p:ph type="body" sz="quarter" idx="22" hasCustomPrompt="1"/>
          </p:nvPr>
        </p:nvSpPr>
        <p:spPr>
          <a:xfrm>
            <a:off x="1258984" y="3415347"/>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Index</a:t>
            </a:r>
            <a:endParaRPr lang="en-US"/>
          </a:p>
        </p:txBody>
      </p:sp>
      <p:pic>
        <p:nvPicPr>
          <p:cNvPr id="9" name="Picture 8">
            <a:extLst>
              <a:ext uri="{FF2B5EF4-FFF2-40B4-BE49-F238E27FC236}">
                <a16:creationId xmlns:a16="http://schemas.microsoft.com/office/drawing/2014/main" id="{3A310468-C152-5BB3-92B9-63C9C737AAE4}"/>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10" name="Picture 9" descr="A picture containing text, sign, vector graphics&#10;&#10;Description automatically generated">
            <a:extLst>
              <a:ext uri="{FF2B5EF4-FFF2-40B4-BE49-F238E27FC236}">
                <a16:creationId xmlns:a16="http://schemas.microsoft.com/office/drawing/2014/main" id="{56D82763-2094-4E9C-BC5D-134C0A973860}"/>
              </a:ext>
            </a:extLst>
          </p:cNvPr>
          <p:cNvPicPr>
            <a:picLocks noChangeAspect="1"/>
          </p:cNvPicPr>
          <p:nvPr userDrawn="1"/>
        </p:nvPicPr>
        <p:blipFill>
          <a:blip r:embed="rId3"/>
          <a:stretch>
            <a:fillRect/>
          </a:stretch>
        </p:blipFill>
        <p:spPr>
          <a:xfrm>
            <a:off x="439888" y="10155664"/>
            <a:ext cx="2199591" cy="2199626"/>
          </a:xfrm>
          <a:prstGeom prst="rect">
            <a:avLst/>
          </a:prstGeom>
        </p:spPr>
      </p:pic>
    </p:spTree>
    <p:extLst>
      <p:ext uri="{BB962C8B-B14F-4D97-AF65-F5344CB8AC3E}">
        <p14:creationId xmlns:p14="http://schemas.microsoft.com/office/powerpoint/2010/main" val="1276322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CC591323-E383-7487-DB37-351976776A7D}"/>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3" name="Text Placeholder 11">
            <a:extLst>
              <a:ext uri="{FF2B5EF4-FFF2-40B4-BE49-F238E27FC236}">
                <a16:creationId xmlns:a16="http://schemas.microsoft.com/office/drawing/2014/main" id="{DA7CE38C-C191-B2B9-E41F-201DCA22D218}"/>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
        <p:nvSpPr>
          <p:cNvPr id="4" name="Text Placeholder 19">
            <a:extLst>
              <a:ext uri="{FF2B5EF4-FFF2-40B4-BE49-F238E27FC236}">
                <a16:creationId xmlns:a16="http://schemas.microsoft.com/office/drawing/2014/main" id="{5934D874-FA2A-C853-7DED-759F576844CD}"/>
              </a:ext>
            </a:extLst>
          </p:cNvPr>
          <p:cNvSpPr>
            <a:spLocks noGrp="1"/>
          </p:cNvSpPr>
          <p:nvPr>
            <p:ph type="body" sz="quarter" idx="23" hasCustomPrompt="1"/>
          </p:nvPr>
        </p:nvSpPr>
        <p:spPr>
          <a:xfrm>
            <a:off x="1243445" y="3346574"/>
            <a:ext cx="19835094" cy="6335997"/>
          </a:xfrm>
          <a:prstGeom prst="rect">
            <a:avLst/>
          </a:prstGeom>
        </p:spPr>
        <p:txBody>
          <a:bodyPr numCol="2"/>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5" name="Picture 4">
            <a:extLst>
              <a:ext uri="{FF2B5EF4-FFF2-40B4-BE49-F238E27FC236}">
                <a16:creationId xmlns:a16="http://schemas.microsoft.com/office/drawing/2014/main" id="{40069CCA-0398-EDB2-032F-2EB7E5766B6F}"/>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6" name="Picture 5" descr="A picture containing text, sign, vector graphics&#10;&#10;Description automatically generated">
            <a:extLst>
              <a:ext uri="{FF2B5EF4-FFF2-40B4-BE49-F238E27FC236}">
                <a16:creationId xmlns:a16="http://schemas.microsoft.com/office/drawing/2014/main" id="{623C76B7-41F2-B706-1E25-61A1E759E3A6}"/>
              </a:ext>
            </a:extLst>
          </p:cNvPr>
          <p:cNvPicPr>
            <a:picLocks noChangeAspect="1"/>
          </p:cNvPicPr>
          <p:nvPr userDrawn="1"/>
        </p:nvPicPr>
        <p:blipFill>
          <a:blip r:embed="rId3"/>
          <a:stretch>
            <a:fillRect/>
          </a:stretch>
        </p:blipFill>
        <p:spPr>
          <a:xfrm>
            <a:off x="439888" y="10155664"/>
            <a:ext cx="2199591" cy="2199626"/>
          </a:xfrm>
          <a:prstGeom prst="rect">
            <a:avLst/>
          </a:prstGeom>
        </p:spPr>
      </p:pic>
    </p:spTree>
    <p:extLst>
      <p:ext uri="{BB962C8B-B14F-4D97-AF65-F5344CB8AC3E}">
        <p14:creationId xmlns:p14="http://schemas.microsoft.com/office/powerpoint/2010/main" val="935692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Text 2">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2793C467-9F06-5C9E-E5E5-DFE553897EA5}"/>
              </a:ext>
            </a:extLst>
          </p:cNvPr>
          <p:cNvSpPr>
            <a:spLocks noGrp="1"/>
          </p:cNvSpPr>
          <p:nvPr>
            <p:ph type="body" sz="quarter" idx="18" hasCustomPrompt="1"/>
          </p:nvPr>
        </p:nvSpPr>
        <p:spPr>
          <a:xfrm>
            <a:off x="1243445" y="3344999"/>
            <a:ext cx="10604729" cy="640983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7" name="Picture 6">
            <a:extLst>
              <a:ext uri="{FF2B5EF4-FFF2-40B4-BE49-F238E27FC236}">
                <a16:creationId xmlns:a16="http://schemas.microsoft.com/office/drawing/2014/main" id="{F76B7A59-F576-EAF4-25EA-FD6043D53E05}"/>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8" name="Picture 7" descr="A picture containing text, sign, vector graphics&#10;&#10;Description automatically generated">
            <a:extLst>
              <a:ext uri="{FF2B5EF4-FFF2-40B4-BE49-F238E27FC236}">
                <a16:creationId xmlns:a16="http://schemas.microsoft.com/office/drawing/2014/main" id="{12D1EC9C-3627-DD44-B085-C2C4D1B667D0}"/>
              </a:ext>
            </a:extLst>
          </p:cNvPr>
          <p:cNvPicPr>
            <a:picLocks noChangeAspect="1"/>
          </p:cNvPicPr>
          <p:nvPr userDrawn="1"/>
        </p:nvPicPr>
        <p:blipFill>
          <a:blip r:embed="rId3"/>
          <a:stretch>
            <a:fillRect/>
          </a:stretch>
        </p:blipFill>
        <p:spPr>
          <a:xfrm>
            <a:off x="439888" y="10155664"/>
            <a:ext cx="2199591" cy="2199626"/>
          </a:xfrm>
          <a:prstGeom prst="rect">
            <a:avLst/>
          </a:prstGeom>
        </p:spPr>
      </p:pic>
      <p:sp>
        <p:nvSpPr>
          <p:cNvPr id="12" name="Text Placeholder 9">
            <a:extLst>
              <a:ext uri="{FF2B5EF4-FFF2-40B4-BE49-F238E27FC236}">
                <a16:creationId xmlns:a16="http://schemas.microsoft.com/office/drawing/2014/main" id="{19BFF677-EEC6-C962-2936-06124F081277}"/>
              </a:ext>
            </a:extLst>
          </p:cNvPr>
          <p:cNvSpPr>
            <a:spLocks noGrp="1"/>
          </p:cNvSpPr>
          <p:nvPr>
            <p:ph type="body" sz="quarter" idx="21" hasCustomPrompt="1"/>
          </p:nvPr>
        </p:nvSpPr>
        <p:spPr>
          <a:xfrm>
            <a:off x="1263313" y="1365003"/>
            <a:ext cx="10584861"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3" name="Text Placeholder 11">
            <a:extLst>
              <a:ext uri="{FF2B5EF4-FFF2-40B4-BE49-F238E27FC236}">
                <a16:creationId xmlns:a16="http://schemas.microsoft.com/office/drawing/2014/main" id="{2B611B12-B377-E7E4-AA8E-08A63B4AF0F9}"/>
              </a:ext>
            </a:extLst>
          </p:cNvPr>
          <p:cNvSpPr>
            <a:spLocks noGrp="1"/>
          </p:cNvSpPr>
          <p:nvPr>
            <p:ph type="body" sz="quarter" idx="22" hasCustomPrompt="1"/>
          </p:nvPr>
        </p:nvSpPr>
        <p:spPr>
          <a:xfrm>
            <a:off x="1258984" y="2112373"/>
            <a:ext cx="10604729"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Tree>
    <p:extLst>
      <p:ext uri="{BB962C8B-B14F-4D97-AF65-F5344CB8AC3E}">
        <p14:creationId xmlns:p14="http://schemas.microsoft.com/office/powerpoint/2010/main" val="1890926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Text + Image 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E461636-0392-6E87-FF8A-C1CCDA1C045A}"/>
              </a:ext>
            </a:extLst>
          </p:cNvPr>
          <p:cNvSpPr>
            <a:spLocks noGrp="1"/>
          </p:cNvSpPr>
          <p:nvPr>
            <p:ph type="pic" sz="quarter" idx="23"/>
          </p:nvPr>
        </p:nvSpPr>
        <p:spPr>
          <a:xfrm>
            <a:off x="7772788" y="1364999"/>
            <a:ext cx="13363943" cy="8449576"/>
          </a:xfrm>
          <a:prstGeom prst="rect">
            <a:avLst/>
          </a:prstGeom>
          <a:pattFill prst="trellis">
            <a:fgClr>
              <a:schemeClr val="bg1">
                <a:lumMod val="85000"/>
              </a:schemeClr>
            </a:fgClr>
            <a:bgClr>
              <a:schemeClr val="bg1"/>
            </a:bgClr>
          </a:pattFill>
        </p:spPr>
        <p:txBody>
          <a:bodyPr/>
          <a:lstStyle/>
          <a:p>
            <a:endParaRPr lang="en-US"/>
          </a:p>
        </p:txBody>
      </p:sp>
      <p:sp>
        <p:nvSpPr>
          <p:cNvPr id="4" name="Text Placeholder 19">
            <a:extLst>
              <a:ext uri="{FF2B5EF4-FFF2-40B4-BE49-F238E27FC236}">
                <a16:creationId xmlns:a16="http://schemas.microsoft.com/office/drawing/2014/main" id="{4E601A6F-F0D4-798E-C410-21862207C476}"/>
              </a:ext>
            </a:extLst>
          </p:cNvPr>
          <p:cNvSpPr>
            <a:spLocks noGrp="1"/>
          </p:cNvSpPr>
          <p:nvPr>
            <p:ph type="body" sz="quarter" idx="21" hasCustomPrompt="1"/>
          </p:nvPr>
        </p:nvSpPr>
        <p:spPr>
          <a:xfrm>
            <a:off x="1245396" y="3329997"/>
            <a:ext cx="5820138" cy="6485986"/>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9" name="Picture 8" descr="A picture containing text, sign, vector graphics&#10;&#10;Description automatically generated">
            <a:extLst>
              <a:ext uri="{FF2B5EF4-FFF2-40B4-BE49-F238E27FC236}">
                <a16:creationId xmlns:a16="http://schemas.microsoft.com/office/drawing/2014/main" id="{21303405-93D1-1F0F-1906-9BF9EE642177}"/>
              </a:ext>
            </a:extLst>
          </p:cNvPr>
          <p:cNvPicPr>
            <a:picLocks noChangeAspect="1"/>
          </p:cNvPicPr>
          <p:nvPr userDrawn="1"/>
        </p:nvPicPr>
        <p:blipFill>
          <a:blip r:embed="rId2"/>
          <a:stretch>
            <a:fillRect/>
          </a:stretch>
        </p:blipFill>
        <p:spPr>
          <a:xfrm>
            <a:off x="439888" y="10155664"/>
            <a:ext cx="2199591" cy="2199626"/>
          </a:xfrm>
          <a:prstGeom prst="rect">
            <a:avLst/>
          </a:prstGeom>
        </p:spPr>
      </p:pic>
      <p:sp>
        <p:nvSpPr>
          <p:cNvPr id="11" name="Text Placeholder 9">
            <a:extLst>
              <a:ext uri="{FF2B5EF4-FFF2-40B4-BE49-F238E27FC236}">
                <a16:creationId xmlns:a16="http://schemas.microsoft.com/office/drawing/2014/main" id="{13297A27-3ADF-F458-1B0B-B888C229E9B5}"/>
              </a:ext>
            </a:extLst>
          </p:cNvPr>
          <p:cNvSpPr>
            <a:spLocks noGrp="1"/>
          </p:cNvSpPr>
          <p:nvPr>
            <p:ph type="body" sz="quarter" idx="24" hasCustomPrompt="1"/>
          </p:nvPr>
        </p:nvSpPr>
        <p:spPr>
          <a:xfrm>
            <a:off x="1263313" y="1365003"/>
            <a:ext cx="5802221"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2" name="Text Placeholder 11">
            <a:extLst>
              <a:ext uri="{FF2B5EF4-FFF2-40B4-BE49-F238E27FC236}">
                <a16:creationId xmlns:a16="http://schemas.microsoft.com/office/drawing/2014/main" id="{40A71D77-D2AC-9774-46B9-C7D7DF0DFB98}"/>
              </a:ext>
            </a:extLst>
          </p:cNvPr>
          <p:cNvSpPr>
            <a:spLocks noGrp="1"/>
          </p:cNvSpPr>
          <p:nvPr>
            <p:ph type="body" sz="quarter" idx="22" hasCustomPrompt="1"/>
          </p:nvPr>
        </p:nvSpPr>
        <p:spPr>
          <a:xfrm>
            <a:off x="1258984" y="2112373"/>
            <a:ext cx="5820138"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pic>
        <p:nvPicPr>
          <p:cNvPr id="13" name="Picture 12">
            <a:extLst>
              <a:ext uri="{FF2B5EF4-FFF2-40B4-BE49-F238E27FC236}">
                <a16:creationId xmlns:a16="http://schemas.microsoft.com/office/drawing/2014/main" id="{EDEF5C5A-D5E7-F578-3D48-0B0CDBDE9A57}"/>
              </a:ext>
            </a:extLst>
          </p:cNvPr>
          <p:cNvPicPr>
            <a:picLocks noChangeAspect="1"/>
          </p:cNvPicPr>
          <p:nvPr userDrawn="1"/>
        </p:nvPicPr>
        <p:blipFill rotWithShape="1">
          <a:blip r:embed="rId3">
            <a:alphaModFix amt="10000"/>
          </a:blip>
          <a:srcRect/>
          <a:stretch/>
        </p:blipFill>
        <p:spPr>
          <a:xfrm>
            <a:off x="12056773" y="3239997"/>
            <a:ext cx="15125780" cy="15346984"/>
          </a:xfrm>
          <a:prstGeom prst="rect">
            <a:avLst/>
          </a:prstGeom>
        </p:spPr>
      </p:pic>
    </p:spTree>
    <p:extLst>
      <p:ext uri="{BB962C8B-B14F-4D97-AF65-F5344CB8AC3E}">
        <p14:creationId xmlns:p14="http://schemas.microsoft.com/office/powerpoint/2010/main" val="235562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9190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Text + Image 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E461636-0392-6E87-FF8A-C1CCDA1C045A}"/>
              </a:ext>
            </a:extLst>
          </p:cNvPr>
          <p:cNvSpPr>
            <a:spLocks noGrp="1"/>
          </p:cNvSpPr>
          <p:nvPr>
            <p:ph type="pic" sz="quarter" idx="23"/>
          </p:nvPr>
        </p:nvSpPr>
        <p:spPr>
          <a:xfrm>
            <a:off x="1263315" y="3173330"/>
            <a:ext cx="19759021" cy="6782218"/>
          </a:xfrm>
          <a:prstGeom prst="rect">
            <a:avLst/>
          </a:prstGeom>
          <a:pattFill prst="trellis">
            <a:fgClr>
              <a:schemeClr val="bg1">
                <a:lumMod val="85000"/>
              </a:schemeClr>
            </a:fgClr>
            <a:bgClr>
              <a:schemeClr val="bg1"/>
            </a:bgClr>
          </a:pattFill>
        </p:spPr>
        <p:txBody>
          <a:bodyPr/>
          <a:lstStyle/>
          <a:p>
            <a:endParaRPr lang="en-US"/>
          </a:p>
        </p:txBody>
      </p:sp>
      <p:pic>
        <p:nvPicPr>
          <p:cNvPr id="8" name="Picture 7" descr="A picture containing text, sign, vector graphics&#10;&#10;Description automatically generated">
            <a:extLst>
              <a:ext uri="{FF2B5EF4-FFF2-40B4-BE49-F238E27FC236}">
                <a16:creationId xmlns:a16="http://schemas.microsoft.com/office/drawing/2014/main" id="{9364E8E3-C372-8148-F8B8-5C6683921C08}"/>
              </a:ext>
            </a:extLst>
          </p:cNvPr>
          <p:cNvPicPr>
            <a:picLocks noChangeAspect="1"/>
          </p:cNvPicPr>
          <p:nvPr userDrawn="1"/>
        </p:nvPicPr>
        <p:blipFill>
          <a:blip r:embed="rId2"/>
          <a:stretch>
            <a:fillRect/>
          </a:stretch>
        </p:blipFill>
        <p:spPr>
          <a:xfrm>
            <a:off x="439888" y="10155664"/>
            <a:ext cx="2199591" cy="2199626"/>
          </a:xfrm>
          <a:prstGeom prst="rect">
            <a:avLst/>
          </a:prstGeom>
        </p:spPr>
      </p:pic>
      <p:sp>
        <p:nvSpPr>
          <p:cNvPr id="9" name="Text Placeholder 9">
            <a:extLst>
              <a:ext uri="{FF2B5EF4-FFF2-40B4-BE49-F238E27FC236}">
                <a16:creationId xmlns:a16="http://schemas.microsoft.com/office/drawing/2014/main" id="{EAC00065-9BD8-BE21-E437-094F06E97B1D}"/>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1" name="Text Placeholder 11">
            <a:extLst>
              <a:ext uri="{FF2B5EF4-FFF2-40B4-BE49-F238E27FC236}">
                <a16:creationId xmlns:a16="http://schemas.microsoft.com/office/drawing/2014/main" id="{DF2F4C3D-CC89-7A8E-C048-E401205CB8B1}"/>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pic>
        <p:nvPicPr>
          <p:cNvPr id="12" name="Picture 11">
            <a:extLst>
              <a:ext uri="{FF2B5EF4-FFF2-40B4-BE49-F238E27FC236}">
                <a16:creationId xmlns:a16="http://schemas.microsoft.com/office/drawing/2014/main" id="{68637A2F-63E4-F356-8CF3-6B5A73A992DF}"/>
              </a:ext>
            </a:extLst>
          </p:cNvPr>
          <p:cNvPicPr>
            <a:picLocks noChangeAspect="1"/>
          </p:cNvPicPr>
          <p:nvPr userDrawn="1"/>
        </p:nvPicPr>
        <p:blipFill rotWithShape="1">
          <a:blip r:embed="rId3">
            <a:alphaModFix amt="10000"/>
          </a:blip>
          <a:srcRect/>
          <a:stretch/>
        </p:blipFill>
        <p:spPr>
          <a:xfrm>
            <a:off x="12056773" y="3239997"/>
            <a:ext cx="15125780" cy="15346984"/>
          </a:xfrm>
          <a:prstGeom prst="rect">
            <a:avLst/>
          </a:prstGeom>
        </p:spPr>
      </p:pic>
    </p:spTree>
    <p:extLst>
      <p:ext uri="{BB962C8B-B14F-4D97-AF65-F5344CB8AC3E}">
        <p14:creationId xmlns:p14="http://schemas.microsoft.com/office/powerpoint/2010/main" val="665866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F08EE14-89CF-6D52-1ACF-CA2DEB194DCF}"/>
              </a:ext>
            </a:extLst>
          </p:cNvPr>
          <p:cNvSpPr>
            <a:spLocks noGrp="1"/>
          </p:cNvSpPr>
          <p:nvPr>
            <p:ph type="pic" sz="quarter" idx="13"/>
          </p:nvPr>
        </p:nvSpPr>
        <p:spPr>
          <a:xfrm>
            <a:off x="0" y="0"/>
            <a:ext cx="22399625" cy="9790959"/>
          </a:xfrm>
          <a:prstGeom prst="rect">
            <a:avLst/>
          </a:prstGeom>
          <a:pattFill prst="trellis">
            <a:fgClr>
              <a:schemeClr val="bg1">
                <a:lumMod val="85000"/>
              </a:schemeClr>
            </a:fgClr>
            <a:bgClr>
              <a:schemeClr val="bg1"/>
            </a:bgClr>
          </a:pattFill>
        </p:spPr>
        <p:txBody>
          <a:bodyPr/>
          <a:lstStyle/>
          <a:p>
            <a:endParaRPr lang="en-US"/>
          </a:p>
        </p:txBody>
      </p:sp>
      <p:pic>
        <p:nvPicPr>
          <p:cNvPr id="3" name="Picture 2" descr="A picture containing text, sign, vector graphics&#10;&#10;Description automatically generated">
            <a:extLst>
              <a:ext uri="{FF2B5EF4-FFF2-40B4-BE49-F238E27FC236}">
                <a16:creationId xmlns:a16="http://schemas.microsoft.com/office/drawing/2014/main" id="{81C4BA50-7901-D025-ED45-B05CB89864EE}"/>
              </a:ext>
            </a:extLst>
          </p:cNvPr>
          <p:cNvPicPr>
            <a:picLocks noChangeAspect="1"/>
          </p:cNvPicPr>
          <p:nvPr userDrawn="1"/>
        </p:nvPicPr>
        <p:blipFill>
          <a:blip r:embed="rId2"/>
          <a:stretch>
            <a:fillRect/>
          </a:stretch>
        </p:blipFill>
        <p:spPr>
          <a:xfrm>
            <a:off x="439888" y="10155664"/>
            <a:ext cx="2199591" cy="2199626"/>
          </a:xfrm>
          <a:prstGeom prst="rect">
            <a:avLst/>
          </a:prstGeom>
        </p:spPr>
      </p:pic>
    </p:spTree>
    <p:extLst>
      <p:ext uri="{BB962C8B-B14F-4D97-AF65-F5344CB8AC3E}">
        <p14:creationId xmlns:p14="http://schemas.microsoft.com/office/powerpoint/2010/main" val="1573778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Text + Chart">
    <p:spTree>
      <p:nvGrpSpPr>
        <p:cNvPr id="1" name=""/>
        <p:cNvGrpSpPr/>
        <p:nvPr/>
      </p:nvGrpSpPr>
      <p:grpSpPr>
        <a:xfrm>
          <a:off x="0" y="0"/>
          <a:ext cx="0" cy="0"/>
          <a:chOff x="0" y="0"/>
          <a:chExt cx="0" cy="0"/>
        </a:xfrm>
      </p:grpSpPr>
      <p:sp>
        <p:nvSpPr>
          <p:cNvPr id="2" name="Chart Placeholder 2">
            <a:extLst>
              <a:ext uri="{FF2B5EF4-FFF2-40B4-BE49-F238E27FC236}">
                <a16:creationId xmlns:a16="http://schemas.microsoft.com/office/drawing/2014/main" id="{B33552CF-CECC-4C58-FFE8-4EE8EE948D9B}"/>
              </a:ext>
            </a:extLst>
          </p:cNvPr>
          <p:cNvSpPr>
            <a:spLocks noGrp="1"/>
          </p:cNvSpPr>
          <p:nvPr>
            <p:ph type="chart" sz="quarter" idx="19"/>
          </p:nvPr>
        </p:nvSpPr>
        <p:spPr>
          <a:xfrm>
            <a:off x="7771697" y="1394673"/>
            <a:ext cx="13318368" cy="8421310"/>
          </a:xfrm>
          <a:prstGeom prst="rect">
            <a:avLst/>
          </a:prstGeom>
          <a:pattFill prst="pct5">
            <a:fgClr>
              <a:schemeClr val="accent1"/>
            </a:fgClr>
            <a:bgClr>
              <a:schemeClr val="bg1"/>
            </a:bgClr>
          </a:pattFill>
        </p:spPr>
        <p:txBody>
          <a:bodyPr/>
          <a:lstStyle/>
          <a:p>
            <a:endParaRPr lang="en-US"/>
          </a:p>
        </p:txBody>
      </p:sp>
      <p:sp>
        <p:nvSpPr>
          <p:cNvPr id="4" name="Text Placeholder 19">
            <a:extLst>
              <a:ext uri="{FF2B5EF4-FFF2-40B4-BE49-F238E27FC236}">
                <a16:creationId xmlns:a16="http://schemas.microsoft.com/office/drawing/2014/main" id="{055F44FA-DB84-0031-B117-39878B5FFBCD}"/>
              </a:ext>
            </a:extLst>
          </p:cNvPr>
          <p:cNvSpPr>
            <a:spLocks noGrp="1"/>
          </p:cNvSpPr>
          <p:nvPr>
            <p:ph type="body" sz="quarter" idx="21" hasCustomPrompt="1"/>
          </p:nvPr>
        </p:nvSpPr>
        <p:spPr>
          <a:xfrm>
            <a:off x="1245396" y="3239997"/>
            <a:ext cx="5820138" cy="6575985"/>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8" name="Picture 7" descr="A picture containing text, sign, vector graphics&#10;&#10;Description automatically generated">
            <a:extLst>
              <a:ext uri="{FF2B5EF4-FFF2-40B4-BE49-F238E27FC236}">
                <a16:creationId xmlns:a16="http://schemas.microsoft.com/office/drawing/2014/main" id="{19DAE737-A394-4205-58CB-68DA409077F0}"/>
              </a:ext>
            </a:extLst>
          </p:cNvPr>
          <p:cNvPicPr>
            <a:picLocks noChangeAspect="1"/>
          </p:cNvPicPr>
          <p:nvPr userDrawn="1"/>
        </p:nvPicPr>
        <p:blipFill>
          <a:blip r:embed="rId2"/>
          <a:stretch>
            <a:fillRect/>
          </a:stretch>
        </p:blipFill>
        <p:spPr>
          <a:xfrm>
            <a:off x="439888" y="10155664"/>
            <a:ext cx="2199591" cy="2199626"/>
          </a:xfrm>
          <a:prstGeom prst="rect">
            <a:avLst/>
          </a:prstGeom>
        </p:spPr>
      </p:pic>
      <p:sp>
        <p:nvSpPr>
          <p:cNvPr id="9" name="Text Placeholder 9">
            <a:extLst>
              <a:ext uri="{FF2B5EF4-FFF2-40B4-BE49-F238E27FC236}">
                <a16:creationId xmlns:a16="http://schemas.microsoft.com/office/drawing/2014/main" id="{38D12164-C644-D229-A477-CBC6DB4684B1}"/>
              </a:ext>
            </a:extLst>
          </p:cNvPr>
          <p:cNvSpPr>
            <a:spLocks noGrp="1"/>
          </p:cNvSpPr>
          <p:nvPr>
            <p:ph type="body" sz="quarter" idx="22" hasCustomPrompt="1"/>
          </p:nvPr>
        </p:nvSpPr>
        <p:spPr>
          <a:xfrm>
            <a:off x="1263313" y="1365003"/>
            <a:ext cx="5802221"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1" name="Text Placeholder 11">
            <a:extLst>
              <a:ext uri="{FF2B5EF4-FFF2-40B4-BE49-F238E27FC236}">
                <a16:creationId xmlns:a16="http://schemas.microsoft.com/office/drawing/2014/main" id="{9B8E5A49-5A5F-5D32-BA79-1401FEF73558}"/>
              </a:ext>
            </a:extLst>
          </p:cNvPr>
          <p:cNvSpPr>
            <a:spLocks noGrp="1"/>
          </p:cNvSpPr>
          <p:nvPr>
            <p:ph type="body" sz="quarter" idx="23" hasCustomPrompt="1"/>
          </p:nvPr>
        </p:nvSpPr>
        <p:spPr>
          <a:xfrm>
            <a:off x="1258984" y="2112373"/>
            <a:ext cx="5820138"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pic>
        <p:nvPicPr>
          <p:cNvPr id="13" name="Picture 12">
            <a:extLst>
              <a:ext uri="{FF2B5EF4-FFF2-40B4-BE49-F238E27FC236}">
                <a16:creationId xmlns:a16="http://schemas.microsoft.com/office/drawing/2014/main" id="{A060DC39-3EEC-4668-BF9C-EEF68E926387}"/>
              </a:ext>
            </a:extLst>
          </p:cNvPr>
          <p:cNvPicPr>
            <a:picLocks noChangeAspect="1"/>
          </p:cNvPicPr>
          <p:nvPr userDrawn="1"/>
        </p:nvPicPr>
        <p:blipFill rotWithShape="1">
          <a:blip r:embed="rId3">
            <a:alphaModFix amt="10000"/>
          </a:blip>
          <a:srcRect/>
          <a:stretch/>
        </p:blipFill>
        <p:spPr>
          <a:xfrm>
            <a:off x="12056773" y="3239997"/>
            <a:ext cx="15125780" cy="15346984"/>
          </a:xfrm>
          <a:prstGeom prst="rect">
            <a:avLst/>
          </a:prstGeom>
        </p:spPr>
      </p:pic>
    </p:spTree>
    <p:extLst>
      <p:ext uri="{BB962C8B-B14F-4D97-AF65-F5344CB8AC3E}">
        <p14:creationId xmlns:p14="http://schemas.microsoft.com/office/powerpoint/2010/main" val="1564088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Text_3 Column">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7A8C144D-6A2E-E100-D32B-35F038D9750C}"/>
              </a:ext>
            </a:extLst>
          </p:cNvPr>
          <p:cNvSpPr>
            <a:spLocks noGrp="1"/>
          </p:cNvSpPr>
          <p:nvPr>
            <p:ph type="body" sz="quarter" idx="15"/>
          </p:nvPr>
        </p:nvSpPr>
        <p:spPr>
          <a:xfrm>
            <a:off x="1245249" y="3849812"/>
            <a:ext cx="6168644"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5" name="Text Placeholder 19">
            <a:extLst>
              <a:ext uri="{FF2B5EF4-FFF2-40B4-BE49-F238E27FC236}">
                <a16:creationId xmlns:a16="http://schemas.microsoft.com/office/drawing/2014/main" id="{F7327613-B5EF-060E-1144-D6E54A9555E2}"/>
              </a:ext>
            </a:extLst>
          </p:cNvPr>
          <p:cNvSpPr>
            <a:spLocks noGrp="1"/>
          </p:cNvSpPr>
          <p:nvPr>
            <p:ph type="body" sz="quarter" idx="23" hasCustomPrompt="1"/>
          </p:nvPr>
        </p:nvSpPr>
        <p:spPr>
          <a:xfrm>
            <a:off x="1245323" y="4559028"/>
            <a:ext cx="6168646"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sp>
        <p:nvSpPr>
          <p:cNvPr id="7" name="Text Placeholder 11">
            <a:extLst>
              <a:ext uri="{FF2B5EF4-FFF2-40B4-BE49-F238E27FC236}">
                <a16:creationId xmlns:a16="http://schemas.microsoft.com/office/drawing/2014/main" id="{8A66B4BD-F0B5-0BED-9E31-42ED3CC8C75E}"/>
              </a:ext>
            </a:extLst>
          </p:cNvPr>
          <p:cNvSpPr>
            <a:spLocks noGrp="1"/>
          </p:cNvSpPr>
          <p:nvPr>
            <p:ph type="body" sz="quarter" idx="24"/>
          </p:nvPr>
        </p:nvSpPr>
        <p:spPr>
          <a:xfrm>
            <a:off x="8073482" y="3849812"/>
            <a:ext cx="6168644"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8" name="Text Placeholder 19">
            <a:extLst>
              <a:ext uri="{FF2B5EF4-FFF2-40B4-BE49-F238E27FC236}">
                <a16:creationId xmlns:a16="http://schemas.microsoft.com/office/drawing/2014/main" id="{B38B33CD-7009-2C1A-FF02-18A9F8952335}"/>
              </a:ext>
            </a:extLst>
          </p:cNvPr>
          <p:cNvSpPr>
            <a:spLocks noGrp="1"/>
          </p:cNvSpPr>
          <p:nvPr>
            <p:ph type="body" sz="quarter" idx="25" hasCustomPrompt="1"/>
          </p:nvPr>
        </p:nvSpPr>
        <p:spPr>
          <a:xfrm>
            <a:off x="8073556" y="4559027"/>
            <a:ext cx="6168646"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sp>
        <p:nvSpPr>
          <p:cNvPr id="9" name="Text Placeholder 11">
            <a:extLst>
              <a:ext uri="{FF2B5EF4-FFF2-40B4-BE49-F238E27FC236}">
                <a16:creationId xmlns:a16="http://schemas.microsoft.com/office/drawing/2014/main" id="{28BF48E4-E36B-FBFF-7DEA-69ED1BFC53B4}"/>
              </a:ext>
            </a:extLst>
          </p:cNvPr>
          <p:cNvSpPr>
            <a:spLocks noGrp="1"/>
          </p:cNvSpPr>
          <p:nvPr>
            <p:ph type="body" sz="quarter" idx="26"/>
          </p:nvPr>
        </p:nvSpPr>
        <p:spPr>
          <a:xfrm>
            <a:off x="14901794" y="3849812"/>
            <a:ext cx="6168644"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13" name="Text Placeholder 19">
            <a:extLst>
              <a:ext uri="{FF2B5EF4-FFF2-40B4-BE49-F238E27FC236}">
                <a16:creationId xmlns:a16="http://schemas.microsoft.com/office/drawing/2014/main" id="{5F5091A8-27C7-069E-20A6-E97705DEC30A}"/>
              </a:ext>
            </a:extLst>
          </p:cNvPr>
          <p:cNvSpPr>
            <a:spLocks noGrp="1"/>
          </p:cNvSpPr>
          <p:nvPr>
            <p:ph type="body" sz="quarter" idx="27" hasCustomPrompt="1"/>
          </p:nvPr>
        </p:nvSpPr>
        <p:spPr>
          <a:xfrm>
            <a:off x="14901869" y="4559027"/>
            <a:ext cx="6168646"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11" name="Picture 10">
            <a:extLst>
              <a:ext uri="{FF2B5EF4-FFF2-40B4-BE49-F238E27FC236}">
                <a16:creationId xmlns:a16="http://schemas.microsoft.com/office/drawing/2014/main" id="{599CE52E-D81B-8AC7-9597-AAE120FBB947}"/>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12" name="Picture 11" descr="A picture containing text, sign, vector graphics&#10;&#10;Description automatically generated">
            <a:extLst>
              <a:ext uri="{FF2B5EF4-FFF2-40B4-BE49-F238E27FC236}">
                <a16:creationId xmlns:a16="http://schemas.microsoft.com/office/drawing/2014/main" id="{BAE26B16-9B50-B997-846C-33C537AC4F37}"/>
              </a:ext>
            </a:extLst>
          </p:cNvPr>
          <p:cNvPicPr>
            <a:picLocks noChangeAspect="1"/>
          </p:cNvPicPr>
          <p:nvPr userDrawn="1"/>
        </p:nvPicPr>
        <p:blipFill>
          <a:blip r:embed="rId3"/>
          <a:stretch>
            <a:fillRect/>
          </a:stretch>
        </p:blipFill>
        <p:spPr>
          <a:xfrm>
            <a:off x="439888" y="10155664"/>
            <a:ext cx="2199591" cy="2199626"/>
          </a:xfrm>
          <a:prstGeom prst="rect">
            <a:avLst/>
          </a:prstGeom>
        </p:spPr>
      </p:pic>
      <p:sp>
        <p:nvSpPr>
          <p:cNvPr id="15" name="Text Placeholder 9">
            <a:extLst>
              <a:ext uri="{FF2B5EF4-FFF2-40B4-BE49-F238E27FC236}">
                <a16:creationId xmlns:a16="http://schemas.microsoft.com/office/drawing/2014/main" id="{87E2C467-9A70-DF92-ECF0-1D1487AE299B}"/>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16" name="Text Placeholder 11">
            <a:extLst>
              <a:ext uri="{FF2B5EF4-FFF2-40B4-BE49-F238E27FC236}">
                <a16:creationId xmlns:a16="http://schemas.microsoft.com/office/drawing/2014/main" id="{77B948A2-E52A-3686-7265-57A28EA52DB6}"/>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Tree>
    <p:extLst>
      <p:ext uri="{BB962C8B-B14F-4D97-AF65-F5344CB8AC3E}">
        <p14:creationId xmlns:p14="http://schemas.microsoft.com/office/powerpoint/2010/main" val="1353918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Text_2 Column">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F0229A79-4650-7CA0-9131-03EFD3A29980}"/>
              </a:ext>
            </a:extLst>
          </p:cNvPr>
          <p:cNvSpPr>
            <a:spLocks noGrp="1"/>
          </p:cNvSpPr>
          <p:nvPr>
            <p:ph type="body" sz="quarter" idx="15"/>
          </p:nvPr>
        </p:nvSpPr>
        <p:spPr>
          <a:xfrm>
            <a:off x="1245248" y="3849812"/>
            <a:ext cx="9610788"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11" name="Text Placeholder 19">
            <a:extLst>
              <a:ext uri="{FF2B5EF4-FFF2-40B4-BE49-F238E27FC236}">
                <a16:creationId xmlns:a16="http://schemas.microsoft.com/office/drawing/2014/main" id="{47ADE8FC-501B-B395-6319-6B0BE9A419C0}"/>
              </a:ext>
            </a:extLst>
          </p:cNvPr>
          <p:cNvSpPr>
            <a:spLocks noGrp="1"/>
          </p:cNvSpPr>
          <p:nvPr>
            <p:ph type="body" sz="quarter" idx="23" hasCustomPrompt="1"/>
          </p:nvPr>
        </p:nvSpPr>
        <p:spPr>
          <a:xfrm>
            <a:off x="1245247" y="4634028"/>
            <a:ext cx="9610789"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sp>
        <p:nvSpPr>
          <p:cNvPr id="12" name="Text Placeholder 11">
            <a:extLst>
              <a:ext uri="{FF2B5EF4-FFF2-40B4-BE49-F238E27FC236}">
                <a16:creationId xmlns:a16="http://schemas.microsoft.com/office/drawing/2014/main" id="{0B649BD0-75C5-3C8C-6644-D26E530C9CC6}"/>
              </a:ext>
            </a:extLst>
          </p:cNvPr>
          <p:cNvSpPr>
            <a:spLocks noGrp="1"/>
          </p:cNvSpPr>
          <p:nvPr>
            <p:ph type="body" sz="quarter" idx="24"/>
          </p:nvPr>
        </p:nvSpPr>
        <p:spPr>
          <a:xfrm>
            <a:off x="11469552" y="3849812"/>
            <a:ext cx="9610788" cy="594053"/>
          </a:xfrm>
          <a:prstGeom prst="rect">
            <a:avLst/>
          </a:prstGeom>
        </p:spPr>
        <p:txBody>
          <a:bodyPr/>
          <a:lstStyle>
            <a:lvl1pPr marL="0" indent="0">
              <a:buNone/>
              <a:defRPr sz="2940" b="1" spc="-147" baseline="0">
                <a:solidFill>
                  <a:srgbClr val="0073BD"/>
                </a:solidFill>
              </a:defRPr>
            </a:lvl1pPr>
          </a:lstStyle>
          <a:p>
            <a:pPr lvl="0"/>
            <a:r>
              <a:rPr lang="en-GB"/>
              <a:t>Click to edit</a:t>
            </a:r>
            <a:endParaRPr lang="en-US"/>
          </a:p>
        </p:txBody>
      </p:sp>
      <p:sp>
        <p:nvSpPr>
          <p:cNvPr id="15" name="Text Placeholder 19">
            <a:extLst>
              <a:ext uri="{FF2B5EF4-FFF2-40B4-BE49-F238E27FC236}">
                <a16:creationId xmlns:a16="http://schemas.microsoft.com/office/drawing/2014/main" id="{AA13EF36-2F22-8F26-521D-C66EB9F67962}"/>
              </a:ext>
            </a:extLst>
          </p:cNvPr>
          <p:cNvSpPr>
            <a:spLocks noGrp="1"/>
          </p:cNvSpPr>
          <p:nvPr>
            <p:ph type="body" sz="quarter" idx="25" hasCustomPrompt="1"/>
          </p:nvPr>
        </p:nvSpPr>
        <p:spPr>
          <a:xfrm>
            <a:off x="11469550" y="4634028"/>
            <a:ext cx="9610789" cy="4696770"/>
          </a:xfrm>
          <a:prstGeom prst="rect">
            <a:avLst/>
          </a:prstGeom>
        </p:spPr>
        <p:txBody>
          <a:bodyPr/>
          <a:lstStyle>
            <a:lvl1pPr marL="0" indent="0">
              <a:lnSpc>
                <a:spcPts val="2572"/>
              </a:lnSpc>
              <a:buFont typeface="Arial" panose="020B0604020202020204" pitchFamily="34" charset="0"/>
              <a:buNone/>
              <a:defRPr sz="2205" spc="0">
                <a:solidFill>
                  <a:srgbClr val="011231"/>
                </a:solidFill>
                <a:latin typeface="+mn-lt"/>
              </a:defRPr>
            </a:lvl1pPr>
            <a:lvl2pPr marL="839968" indent="0">
              <a:buNone/>
              <a:defRPr/>
            </a:lvl2pPr>
            <a:lvl3pPr marL="1679936" indent="0">
              <a:buNone/>
              <a:defRPr/>
            </a:lvl3pPr>
            <a:lvl4pPr marL="2519904" indent="0">
              <a:buNone/>
              <a:defRPr/>
            </a:lvl4pPr>
            <a:lvl5pPr marL="3359871" indent="0">
              <a:buNone/>
              <a:defRPr/>
            </a:lvl5pPr>
          </a:lstStyle>
          <a:p>
            <a:pPr lvl="0"/>
            <a:r>
              <a:rPr lang="en-GB"/>
              <a:t>Click to edit body text</a:t>
            </a:r>
          </a:p>
          <a:p>
            <a:pPr lvl="0"/>
            <a:endParaRPr lang="en-GB"/>
          </a:p>
          <a:p>
            <a:pPr lvl="0"/>
            <a:endParaRPr lang="en-US"/>
          </a:p>
        </p:txBody>
      </p:sp>
      <p:pic>
        <p:nvPicPr>
          <p:cNvPr id="5" name="Picture 4">
            <a:extLst>
              <a:ext uri="{FF2B5EF4-FFF2-40B4-BE49-F238E27FC236}">
                <a16:creationId xmlns:a16="http://schemas.microsoft.com/office/drawing/2014/main" id="{E205746C-40C4-1413-1F57-16E3703EC1D0}"/>
              </a:ext>
            </a:extLst>
          </p:cNvPr>
          <p:cNvPicPr>
            <a:picLocks noChangeAspect="1"/>
          </p:cNvPicPr>
          <p:nvPr userDrawn="1"/>
        </p:nvPicPr>
        <p:blipFill rotWithShape="1">
          <a:blip r:embed="rId2">
            <a:alphaModFix amt="10000"/>
          </a:blip>
          <a:srcRect/>
          <a:stretch/>
        </p:blipFill>
        <p:spPr>
          <a:xfrm>
            <a:off x="12056773" y="3239997"/>
            <a:ext cx="15125780" cy="15346984"/>
          </a:xfrm>
          <a:prstGeom prst="rect">
            <a:avLst/>
          </a:prstGeom>
        </p:spPr>
      </p:pic>
      <p:pic>
        <p:nvPicPr>
          <p:cNvPr id="7" name="Picture 6" descr="A picture containing text, sign, vector graphics&#10;&#10;Description automatically generated">
            <a:extLst>
              <a:ext uri="{FF2B5EF4-FFF2-40B4-BE49-F238E27FC236}">
                <a16:creationId xmlns:a16="http://schemas.microsoft.com/office/drawing/2014/main" id="{746F5AC9-BAD9-4751-AF64-4BFF9296E0DD}"/>
              </a:ext>
            </a:extLst>
          </p:cNvPr>
          <p:cNvPicPr>
            <a:picLocks noChangeAspect="1"/>
          </p:cNvPicPr>
          <p:nvPr userDrawn="1"/>
        </p:nvPicPr>
        <p:blipFill>
          <a:blip r:embed="rId3"/>
          <a:stretch>
            <a:fillRect/>
          </a:stretch>
        </p:blipFill>
        <p:spPr>
          <a:xfrm>
            <a:off x="439888" y="10155664"/>
            <a:ext cx="2199591" cy="2199626"/>
          </a:xfrm>
          <a:prstGeom prst="rect">
            <a:avLst/>
          </a:prstGeom>
        </p:spPr>
      </p:pic>
      <p:sp>
        <p:nvSpPr>
          <p:cNvPr id="8" name="Text Placeholder 9">
            <a:extLst>
              <a:ext uri="{FF2B5EF4-FFF2-40B4-BE49-F238E27FC236}">
                <a16:creationId xmlns:a16="http://schemas.microsoft.com/office/drawing/2014/main" id="{DE538102-5691-012E-0624-5DB226FB2310}"/>
              </a:ext>
            </a:extLst>
          </p:cNvPr>
          <p:cNvSpPr>
            <a:spLocks noGrp="1"/>
          </p:cNvSpPr>
          <p:nvPr>
            <p:ph type="body" sz="quarter" idx="21" hasCustomPrompt="1"/>
          </p:nvPr>
        </p:nvSpPr>
        <p:spPr>
          <a:xfrm>
            <a:off x="1263312" y="1365003"/>
            <a:ext cx="19817104" cy="594053"/>
          </a:xfrm>
          <a:prstGeom prst="rect">
            <a:avLst/>
          </a:prstGeom>
        </p:spPr>
        <p:txBody>
          <a:bodyPr/>
          <a:lstStyle>
            <a:lvl1pPr marL="0" indent="0">
              <a:buNone/>
              <a:defRPr sz="4409" b="0" i="0" kern="0" spc="-147" baseline="0">
                <a:latin typeface="+mj-lt"/>
              </a:defRPr>
            </a:lvl1pPr>
          </a:lstStyle>
          <a:p>
            <a:r>
              <a:rPr lang="en-US" sz="5144">
                <a:latin typeface="+mj-lt"/>
              </a:rPr>
              <a:t>Header here</a:t>
            </a:r>
          </a:p>
        </p:txBody>
      </p:sp>
      <p:sp>
        <p:nvSpPr>
          <p:cNvPr id="9" name="Text Placeholder 11">
            <a:extLst>
              <a:ext uri="{FF2B5EF4-FFF2-40B4-BE49-F238E27FC236}">
                <a16:creationId xmlns:a16="http://schemas.microsoft.com/office/drawing/2014/main" id="{5BE4E27A-6B06-AA13-92B2-932CFD95A579}"/>
              </a:ext>
            </a:extLst>
          </p:cNvPr>
          <p:cNvSpPr>
            <a:spLocks noGrp="1"/>
          </p:cNvSpPr>
          <p:nvPr>
            <p:ph type="body" sz="quarter" idx="22" hasCustomPrompt="1"/>
          </p:nvPr>
        </p:nvSpPr>
        <p:spPr>
          <a:xfrm>
            <a:off x="1258984" y="2112373"/>
            <a:ext cx="19881657" cy="594053"/>
          </a:xfrm>
          <a:prstGeom prst="rect">
            <a:avLst/>
          </a:prstGeom>
        </p:spPr>
        <p:txBody>
          <a:bodyPr/>
          <a:lstStyle>
            <a:lvl1pPr marL="0" indent="0">
              <a:buNone/>
              <a:defRPr sz="2940" b="0" i="0" spc="-147" baseline="0">
                <a:solidFill>
                  <a:srgbClr val="0073BD"/>
                </a:solidFill>
                <a:latin typeface="+mj-lt"/>
              </a:defRPr>
            </a:lvl1pPr>
          </a:lstStyle>
          <a:p>
            <a:pPr lvl="0"/>
            <a:r>
              <a:rPr lang="en-GB"/>
              <a:t>Click to edit sub</a:t>
            </a:r>
            <a:endParaRPr lang="en-US"/>
          </a:p>
        </p:txBody>
      </p:sp>
    </p:spTree>
    <p:extLst>
      <p:ext uri="{BB962C8B-B14F-4D97-AF65-F5344CB8AC3E}">
        <p14:creationId xmlns:p14="http://schemas.microsoft.com/office/powerpoint/2010/main" val="33217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7222" y="8844155"/>
            <a:ext cx="19510725" cy="738466"/>
          </a:xfrm>
          <a:prstGeom prst="rect">
            <a:avLst/>
          </a:prstGeom>
        </p:spPr>
        <p:txBody>
          <a:bodyPr lIns="91424" tIns="45712" rIns="91424" bIns="45712" anchor="b"/>
          <a:lstStyle>
            <a:lvl1pPr algn="l">
              <a:defRPr sz="1695" b="1"/>
            </a:lvl1pPr>
          </a:lstStyle>
          <a:p>
            <a:r>
              <a:rPr lang="en-US"/>
              <a:t>Click to edit Master title style</a:t>
            </a:r>
            <a:endParaRPr lang="en-NZ"/>
          </a:p>
        </p:txBody>
      </p:sp>
      <p:sp>
        <p:nvSpPr>
          <p:cNvPr id="3" name="Picture Placeholder 2"/>
          <p:cNvSpPr>
            <a:spLocks noGrp="1"/>
          </p:cNvSpPr>
          <p:nvPr>
            <p:ph type="pic" idx="1"/>
          </p:nvPr>
        </p:nvSpPr>
        <p:spPr>
          <a:xfrm>
            <a:off x="1427222" y="1610128"/>
            <a:ext cx="19510725" cy="7234021"/>
          </a:xfrm>
          <a:prstGeom prst="rect">
            <a:avLst/>
          </a:prstGeom>
        </p:spPr>
        <p:txBody>
          <a:bodyPr lIns="91424" tIns="45712" rIns="91424" bIns="45712"/>
          <a:lstStyle>
            <a:lvl1pPr marL="0" indent="0">
              <a:buNone/>
              <a:defRPr sz="2713"/>
            </a:lvl1pPr>
            <a:lvl2pPr marL="387691" indent="0">
              <a:buNone/>
              <a:defRPr sz="2374"/>
            </a:lvl2pPr>
            <a:lvl3pPr marL="775383" indent="0">
              <a:buNone/>
              <a:defRPr sz="2035"/>
            </a:lvl3pPr>
            <a:lvl4pPr marL="1163072" indent="0">
              <a:buNone/>
              <a:defRPr sz="1695"/>
            </a:lvl4pPr>
            <a:lvl5pPr marL="1550762" indent="0">
              <a:buNone/>
              <a:defRPr sz="1695"/>
            </a:lvl5pPr>
            <a:lvl6pPr marL="1938453" indent="0">
              <a:buNone/>
              <a:defRPr sz="1695"/>
            </a:lvl6pPr>
            <a:lvl7pPr marL="2326143" indent="0">
              <a:buNone/>
              <a:defRPr sz="1695"/>
            </a:lvl7pPr>
            <a:lvl8pPr marL="2713834" indent="0">
              <a:buNone/>
              <a:defRPr sz="1695"/>
            </a:lvl8pPr>
            <a:lvl9pPr marL="3101522" indent="0">
              <a:buNone/>
              <a:defRPr sz="1695"/>
            </a:lvl9pPr>
          </a:lstStyle>
          <a:p>
            <a:endParaRPr lang="en-NZ"/>
          </a:p>
        </p:txBody>
      </p:sp>
      <p:sp>
        <p:nvSpPr>
          <p:cNvPr id="4" name="Text Placeholder 3"/>
          <p:cNvSpPr>
            <a:spLocks noGrp="1"/>
          </p:cNvSpPr>
          <p:nvPr>
            <p:ph type="body" sz="half" idx="2"/>
          </p:nvPr>
        </p:nvSpPr>
        <p:spPr>
          <a:xfrm>
            <a:off x="1427222" y="9582612"/>
            <a:ext cx="19510725" cy="542608"/>
          </a:xfrm>
          <a:prstGeom prst="rect">
            <a:avLst/>
          </a:prstGeom>
        </p:spPr>
        <p:txBody>
          <a:bodyPr lIns="91424" tIns="45712" rIns="91424" bIns="45712"/>
          <a:lstStyle>
            <a:lvl1pPr marL="0" indent="0">
              <a:buNone/>
              <a:defRPr sz="1187"/>
            </a:lvl1pPr>
            <a:lvl2pPr marL="387691" indent="0">
              <a:buNone/>
              <a:defRPr sz="1018"/>
            </a:lvl2pPr>
            <a:lvl3pPr marL="775383" indent="0">
              <a:buNone/>
              <a:defRPr sz="848"/>
            </a:lvl3pPr>
            <a:lvl4pPr marL="1163072" indent="0">
              <a:buNone/>
              <a:defRPr sz="762"/>
            </a:lvl4pPr>
            <a:lvl5pPr marL="1550762" indent="0">
              <a:buNone/>
              <a:defRPr sz="762"/>
            </a:lvl5pPr>
            <a:lvl6pPr marL="1938453" indent="0">
              <a:buNone/>
              <a:defRPr sz="762"/>
            </a:lvl6pPr>
            <a:lvl7pPr marL="2326143" indent="0">
              <a:buNone/>
              <a:defRPr sz="762"/>
            </a:lvl7pPr>
            <a:lvl8pPr marL="2713834" indent="0">
              <a:buNone/>
              <a:defRPr sz="762"/>
            </a:lvl8pPr>
            <a:lvl9pPr marL="3101522" indent="0">
              <a:buNone/>
              <a:defRPr sz="762"/>
            </a:lvl9pPr>
          </a:lstStyle>
          <a:p>
            <a:pPr lvl="0"/>
            <a:r>
              <a:rPr lang="en-US"/>
              <a:t>Click to edit Master text styles</a:t>
            </a:r>
          </a:p>
        </p:txBody>
      </p:sp>
    </p:spTree>
    <p:extLst>
      <p:ext uri="{BB962C8B-B14F-4D97-AF65-F5344CB8AC3E}">
        <p14:creationId xmlns:p14="http://schemas.microsoft.com/office/powerpoint/2010/main" val="18594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t Model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1679979" y="1108804"/>
            <a:ext cx="19039681" cy="1091999"/>
          </a:xfrm>
        </p:spPr>
        <p:txBody>
          <a:bodyPr vert="horz" lIns="0" tIns="45720" rIns="0" bIns="0" rtlCol="0" anchor="t" anchorCtr="0">
            <a:noAutofit/>
          </a:bodyPr>
          <a:lstStyle>
            <a:lvl1pPr>
              <a:defRPr lang="en-US" sz="1730" spc="-52" dirty="0">
                <a:latin typeface="+mj-lt"/>
              </a:defRPr>
            </a:lvl1pPr>
          </a:lstStyle>
          <a:p>
            <a:pPr lvl="0" defTabSz="474386">
              <a:lnSpc>
                <a:spcPct val="85000"/>
              </a:lnSpc>
            </a:pPr>
            <a:r>
              <a:rPr lang="en-US"/>
              <a:t>Click to edit Master title style</a:t>
            </a:r>
          </a:p>
        </p:txBody>
      </p:sp>
      <p:sp>
        <p:nvSpPr>
          <p:cNvPr id="4" name="Text Placeholder 8"/>
          <p:cNvSpPr>
            <a:spLocks noGrp="1"/>
          </p:cNvSpPr>
          <p:nvPr>
            <p:ph type="body" sz="quarter" idx="14"/>
          </p:nvPr>
        </p:nvSpPr>
        <p:spPr>
          <a:xfrm>
            <a:off x="1680564" y="1820001"/>
            <a:ext cx="19039094" cy="993999"/>
          </a:xfrm>
        </p:spPr>
        <p:txBody>
          <a:bodyPr vert="horz" lIns="0" tIns="0" rIns="0" bIns="0" rtlCol="0">
            <a:noAutofit/>
          </a:bodyPr>
          <a:lstStyle>
            <a:lvl1pPr marL="0" indent="0">
              <a:lnSpc>
                <a:spcPct val="110000"/>
              </a:lnSpc>
              <a:buNone/>
              <a:defRPr lang="en-US" sz="830">
                <a:solidFill>
                  <a:schemeClr val="accent6"/>
                </a:solidFill>
              </a:defRPr>
            </a:lvl1pPr>
          </a:lstStyle>
          <a:p>
            <a:pPr marL="158129" lvl="0" indent="-158129">
              <a:lnSpc>
                <a:spcPct val="130000"/>
              </a:lnSpc>
            </a:pPr>
            <a:r>
              <a:rPr lang="en-US"/>
              <a:t>Edit Master text styles</a:t>
            </a:r>
          </a:p>
        </p:txBody>
      </p:sp>
    </p:spTree>
    <p:extLst>
      <p:ext uri="{BB962C8B-B14F-4D97-AF65-F5344CB8AC3E}">
        <p14:creationId xmlns:p14="http://schemas.microsoft.com/office/powerpoint/2010/main" val="335877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ption 1 - Ocea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94" b="21219"/>
          <a:stretch/>
        </p:blipFill>
        <p:spPr>
          <a:xfrm>
            <a:off x="13221" y="-1276348"/>
            <a:ext cx="22386408" cy="13876338"/>
          </a:xfrm>
          <a:prstGeom prst="rect">
            <a:avLst/>
          </a:prstGeom>
        </p:spPr>
      </p:pic>
      <p:sp>
        <p:nvSpPr>
          <p:cNvPr id="8" name="Title 1"/>
          <p:cNvSpPr>
            <a:spLocks noGrp="1"/>
          </p:cNvSpPr>
          <p:nvPr>
            <p:ph type="title" hasCustomPrompt="1"/>
          </p:nvPr>
        </p:nvSpPr>
        <p:spPr>
          <a:xfrm>
            <a:off x="1339248" y="4196423"/>
            <a:ext cx="15418605" cy="1649160"/>
          </a:xfrm>
          <a:prstGeom prst="rect">
            <a:avLst/>
          </a:prstGeom>
        </p:spPr>
        <p:txBody>
          <a:bodyPr lIns="91424" tIns="45712" rIns="91424" bIns="45712"/>
          <a:lstStyle>
            <a:lvl1pPr algn="l">
              <a:defRPr sz="5598" b="1">
                <a:solidFill>
                  <a:schemeClr val="bg1"/>
                </a:solidFill>
              </a:defRPr>
            </a:lvl1pPr>
          </a:lstStyle>
          <a:p>
            <a:r>
              <a:rPr lang="en-US"/>
              <a:t>Click to add title</a:t>
            </a:r>
            <a:endParaRPr lang="en-NZ"/>
          </a:p>
        </p:txBody>
      </p:sp>
      <p:sp>
        <p:nvSpPr>
          <p:cNvPr id="17" name="Text Placeholder 2"/>
          <p:cNvSpPr>
            <a:spLocks noGrp="1"/>
          </p:cNvSpPr>
          <p:nvPr>
            <p:ph type="body" idx="1" hasCustomPrompt="1"/>
          </p:nvPr>
        </p:nvSpPr>
        <p:spPr>
          <a:xfrm>
            <a:off x="1301645" y="6081907"/>
            <a:ext cx="15456213" cy="1174909"/>
          </a:xfrm>
          <a:prstGeom prst="rect">
            <a:avLst/>
          </a:prstGeom>
        </p:spPr>
        <p:txBody>
          <a:bodyPr lIns="91424" tIns="45712" rIns="91424" bIns="45712" anchor="b"/>
          <a:lstStyle>
            <a:lvl1pPr marL="0" indent="0">
              <a:buNone/>
              <a:defRPr sz="2799" b="1">
                <a:solidFill>
                  <a:schemeClr val="accent3"/>
                </a:solidFill>
                <a:latin typeface="+mj-lt"/>
              </a:defRPr>
            </a:lvl1pPr>
            <a:lvl2pPr marL="387691" indent="0">
              <a:buNone/>
              <a:defRPr sz="1695" b="1"/>
            </a:lvl2pPr>
            <a:lvl3pPr marL="775383" indent="0">
              <a:buNone/>
              <a:defRPr sz="1526" b="1"/>
            </a:lvl3pPr>
            <a:lvl4pPr marL="1163072" indent="0">
              <a:buNone/>
              <a:defRPr sz="1357" b="1"/>
            </a:lvl4pPr>
            <a:lvl5pPr marL="1550762" indent="0">
              <a:buNone/>
              <a:defRPr sz="1357" b="1"/>
            </a:lvl5pPr>
            <a:lvl6pPr marL="1938453" indent="0">
              <a:buNone/>
              <a:defRPr sz="1357" b="1"/>
            </a:lvl6pPr>
            <a:lvl7pPr marL="2326143" indent="0">
              <a:buNone/>
              <a:defRPr sz="1357" b="1"/>
            </a:lvl7pPr>
            <a:lvl8pPr marL="2713834" indent="0">
              <a:buNone/>
              <a:defRPr sz="1357" b="1"/>
            </a:lvl8pPr>
            <a:lvl9pPr marL="3101522" indent="0">
              <a:buNone/>
              <a:defRPr sz="1357" b="1"/>
            </a:lvl9pPr>
          </a:lstStyle>
          <a:p>
            <a:pPr lvl="0"/>
            <a:r>
              <a:rPr lang="en-US"/>
              <a:t>Click to add sub title</a:t>
            </a:r>
          </a:p>
        </p:txBody>
      </p:sp>
      <p:sp>
        <p:nvSpPr>
          <p:cNvPr id="4" name="Rectangle 3">
            <a:extLst>
              <a:ext uri="{FF2B5EF4-FFF2-40B4-BE49-F238E27FC236}">
                <a16:creationId xmlns:a16="http://schemas.microsoft.com/office/drawing/2014/main" id="{CE1F8E32-8099-4596-9F0C-4841C4296CA5}"/>
              </a:ext>
            </a:extLst>
          </p:cNvPr>
          <p:cNvSpPr/>
          <p:nvPr userDrawn="1"/>
        </p:nvSpPr>
        <p:spPr>
          <a:xfrm>
            <a:off x="13222" y="10042008"/>
            <a:ext cx="22386408" cy="255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26"/>
          </a:p>
        </p:txBody>
      </p:sp>
      <p:pic>
        <p:nvPicPr>
          <p:cNvPr id="2052" name="Picture 4" descr="auckland-transport | PEP Worldwide">
            <a:extLst>
              <a:ext uri="{FF2B5EF4-FFF2-40B4-BE49-F238E27FC236}">
                <a16:creationId xmlns:a16="http://schemas.microsoft.com/office/drawing/2014/main" id="{A2A9DFC4-38A3-4D5D-8AAB-3A9A9D6A0C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78796" y="10406934"/>
            <a:ext cx="4240562" cy="177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1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13.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4.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5.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49.xml"/><Relationship Id="rId5" Type="http://schemas.openxmlformats.org/officeDocument/2006/relationships/image" Target="../media/image5.jpeg"/><Relationship Id="rId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51.xml"/><Relationship Id="rId5" Type="http://schemas.openxmlformats.org/officeDocument/2006/relationships/image" Target="../media/image5.jpeg"/><Relationship Id="rId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52.xml"/><Relationship Id="rId5" Type="http://schemas.openxmlformats.org/officeDocument/2006/relationships/image" Target="../media/image5.jpeg"/><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4" y="532626"/>
            <a:ext cx="21212081" cy="0"/>
          </a:xfrm>
          <a:prstGeom prst="line">
            <a:avLst/>
          </a:prstGeom>
          <a:blipFill dpi="0" rotWithShape="0">
            <a:blip r:embed="rId11"/>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7" y="653799"/>
            <a:ext cx="5085939" cy="372089"/>
          </a:xfrm>
          <a:prstGeom prst="rect">
            <a:avLst/>
          </a:prstGeom>
          <a:ln>
            <a:noFill/>
          </a:ln>
        </p:spPr>
        <p:txBody>
          <a:bodyPr lIns="58071" tIns="29037" rIns="58071" bIns="2903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762" smtClean="0">
                <a:solidFill>
                  <a:schemeClr val="tx2"/>
                </a:solidFill>
              </a:rPr>
              <a:t>‹#›</a:t>
            </a:fld>
            <a:endParaRPr lang="en-US" sz="762">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98" r:id="rId9"/>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6"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8" y="653800"/>
            <a:ext cx="5085939" cy="372089"/>
          </a:xfrm>
          <a:prstGeom prst="rect">
            <a:avLst/>
          </a:prstGeom>
          <a:ln>
            <a:noFill/>
          </a:ln>
        </p:spPr>
        <p:txBody>
          <a:bodyPr lIns="45755" tIns="22879" rIns="45755" bIns="22879"/>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600" smtClean="0">
                <a:solidFill>
                  <a:schemeClr val="tx2"/>
                </a:solidFill>
              </a:rPr>
              <a:t>‹#›</a:t>
            </a:fld>
            <a:endParaRPr lang="en-US" sz="600">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44" r:id="rId1"/>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5"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8" y="653800"/>
            <a:ext cx="5085938" cy="372089"/>
          </a:xfrm>
          <a:prstGeom prst="rect">
            <a:avLst/>
          </a:prstGeom>
          <a:ln>
            <a:noFill/>
          </a:ln>
        </p:spPr>
        <p:txBody>
          <a:bodyPr lIns="58070" tIns="29036" rIns="58070" bIns="29036"/>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762" smtClean="0">
                <a:solidFill>
                  <a:schemeClr val="tx2"/>
                </a:solidFill>
              </a:rPr>
              <a:t>‹#›</a:t>
            </a:fld>
            <a:endParaRPr lang="en-US" sz="762">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46" r:id="rId1"/>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7"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9" y="653801"/>
            <a:ext cx="5085939" cy="372089"/>
          </a:xfrm>
          <a:prstGeom prst="rect">
            <a:avLst/>
          </a:prstGeom>
          <a:ln>
            <a:noFill/>
          </a:ln>
        </p:spPr>
        <p:txBody>
          <a:bodyPr lIns="36050" tIns="18027" rIns="36050" bIns="1802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472" smtClean="0">
                <a:solidFill>
                  <a:schemeClr val="tx2"/>
                </a:solidFill>
              </a:rPr>
              <a:t>‹#›</a:t>
            </a:fld>
            <a:endParaRPr lang="en-US" sz="472">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183282" rtl="0" eaLnBrk="1" latinLnBrk="0" hangingPunct="1">
        <a:spcBef>
          <a:spcPct val="0"/>
        </a:spcBef>
        <a:buNone/>
        <a:defRPr sz="1430" kern="1200">
          <a:solidFill>
            <a:schemeClr val="tx2"/>
          </a:solidFill>
          <a:latin typeface="+mj-lt"/>
          <a:ea typeface="+mj-ea"/>
          <a:cs typeface="+mj-cs"/>
        </a:defRPr>
      </a:lvl1pPr>
    </p:titleStyle>
    <p:bodyStyle>
      <a:lvl1pPr marL="137462" indent="-137462"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1pPr>
      <a:lvl2pPr marL="297833" indent="-114551"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2pPr>
      <a:lvl3pPr marL="458206" indent="-91640"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3pPr>
      <a:lvl4pPr marL="641487" indent="-91640"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4pPr>
      <a:lvl5pPr marL="824769" indent="-91640" algn="l" defTabSz="183282" rtl="0" eaLnBrk="1" latinLnBrk="0" hangingPunct="1">
        <a:spcBef>
          <a:spcPct val="20000"/>
        </a:spcBef>
        <a:buFont typeface="Arial"/>
        <a:buChar char="»"/>
        <a:defRPr sz="1017" kern="1200" baseline="0">
          <a:solidFill>
            <a:schemeClr val="tx2"/>
          </a:solidFill>
          <a:latin typeface="Calibri" pitchFamily="34" charset="0"/>
          <a:ea typeface="+mn-ea"/>
          <a:cs typeface="+mn-cs"/>
        </a:defRPr>
      </a:lvl5pPr>
      <a:lvl6pPr marL="1008050" indent="-91640" algn="l" defTabSz="183282" rtl="0" eaLnBrk="1" latinLnBrk="0" hangingPunct="1">
        <a:spcBef>
          <a:spcPct val="20000"/>
        </a:spcBef>
        <a:buFont typeface="Arial"/>
        <a:buChar char="•"/>
        <a:defRPr sz="791" kern="1200">
          <a:solidFill>
            <a:schemeClr val="tx1"/>
          </a:solidFill>
          <a:latin typeface="+mn-lt"/>
          <a:ea typeface="+mn-ea"/>
          <a:cs typeface="+mn-cs"/>
        </a:defRPr>
      </a:lvl6pPr>
      <a:lvl7pPr marL="1191333" indent="-91640" algn="l" defTabSz="183282" rtl="0" eaLnBrk="1" latinLnBrk="0" hangingPunct="1">
        <a:spcBef>
          <a:spcPct val="20000"/>
        </a:spcBef>
        <a:buFont typeface="Arial"/>
        <a:buChar char="•"/>
        <a:defRPr sz="791" kern="1200">
          <a:solidFill>
            <a:schemeClr val="tx1"/>
          </a:solidFill>
          <a:latin typeface="+mn-lt"/>
          <a:ea typeface="+mn-ea"/>
          <a:cs typeface="+mn-cs"/>
        </a:defRPr>
      </a:lvl7pPr>
      <a:lvl8pPr marL="1374614" indent="-91640" algn="l" defTabSz="183282" rtl="0" eaLnBrk="1" latinLnBrk="0" hangingPunct="1">
        <a:spcBef>
          <a:spcPct val="20000"/>
        </a:spcBef>
        <a:buFont typeface="Arial"/>
        <a:buChar char="•"/>
        <a:defRPr sz="791" kern="1200">
          <a:solidFill>
            <a:schemeClr val="tx1"/>
          </a:solidFill>
          <a:latin typeface="+mn-lt"/>
          <a:ea typeface="+mn-ea"/>
          <a:cs typeface="+mn-cs"/>
        </a:defRPr>
      </a:lvl8pPr>
      <a:lvl9pPr marL="1557897" indent="-91640" algn="l" defTabSz="183282" rtl="0" eaLnBrk="1" latinLnBrk="0" hangingPunct="1">
        <a:spcBef>
          <a:spcPct val="20000"/>
        </a:spcBef>
        <a:buFont typeface="Arial"/>
        <a:buChar char="•"/>
        <a:defRPr sz="791" kern="1200">
          <a:solidFill>
            <a:schemeClr val="tx1"/>
          </a:solidFill>
          <a:latin typeface="+mn-lt"/>
          <a:ea typeface="+mn-ea"/>
          <a:cs typeface="+mn-cs"/>
        </a:defRPr>
      </a:lvl9pPr>
    </p:bodyStyle>
    <p:otherStyle>
      <a:defPPr>
        <a:defRPr lang="en-US"/>
      </a:defPPr>
      <a:lvl1pPr marL="0" algn="l" defTabSz="183282" rtl="0" eaLnBrk="1" latinLnBrk="0" hangingPunct="1">
        <a:defRPr sz="716" kern="1200">
          <a:solidFill>
            <a:schemeClr val="tx1"/>
          </a:solidFill>
          <a:latin typeface="+mn-lt"/>
          <a:ea typeface="+mn-ea"/>
          <a:cs typeface="+mn-cs"/>
        </a:defRPr>
      </a:lvl1pPr>
      <a:lvl2pPr marL="183282" algn="l" defTabSz="183282" rtl="0" eaLnBrk="1" latinLnBrk="0" hangingPunct="1">
        <a:defRPr sz="716" kern="1200">
          <a:solidFill>
            <a:schemeClr val="tx1"/>
          </a:solidFill>
          <a:latin typeface="+mn-lt"/>
          <a:ea typeface="+mn-ea"/>
          <a:cs typeface="+mn-cs"/>
        </a:defRPr>
      </a:lvl2pPr>
      <a:lvl3pPr marL="366563" algn="l" defTabSz="183282" rtl="0" eaLnBrk="1" latinLnBrk="0" hangingPunct="1">
        <a:defRPr sz="716" kern="1200">
          <a:solidFill>
            <a:schemeClr val="tx1"/>
          </a:solidFill>
          <a:latin typeface="+mn-lt"/>
          <a:ea typeface="+mn-ea"/>
          <a:cs typeface="+mn-cs"/>
        </a:defRPr>
      </a:lvl3pPr>
      <a:lvl4pPr marL="549847" algn="l" defTabSz="183282" rtl="0" eaLnBrk="1" latinLnBrk="0" hangingPunct="1">
        <a:defRPr sz="716" kern="1200">
          <a:solidFill>
            <a:schemeClr val="tx1"/>
          </a:solidFill>
          <a:latin typeface="+mn-lt"/>
          <a:ea typeface="+mn-ea"/>
          <a:cs typeface="+mn-cs"/>
        </a:defRPr>
      </a:lvl4pPr>
      <a:lvl5pPr marL="733127" algn="l" defTabSz="183282" rtl="0" eaLnBrk="1" latinLnBrk="0" hangingPunct="1">
        <a:defRPr sz="716" kern="1200">
          <a:solidFill>
            <a:schemeClr val="tx1"/>
          </a:solidFill>
          <a:latin typeface="+mn-lt"/>
          <a:ea typeface="+mn-ea"/>
          <a:cs typeface="+mn-cs"/>
        </a:defRPr>
      </a:lvl5pPr>
      <a:lvl6pPr marL="916410" algn="l" defTabSz="183282" rtl="0" eaLnBrk="1" latinLnBrk="0" hangingPunct="1">
        <a:defRPr sz="716" kern="1200">
          <a:solidFill>
            <a:schemeClr val="tx1"/>
          </a:solidFill>
          <a:latin typeface="+mn-lt"/>
          <a:ea typeface="+mn-ea"/>
          <a:cs typeface="+mn-cs"/>
        </a:defRPr>
      </a:lvl6pPr>
      <a:lvl7pPr marL="1099692" algn="l" defTabSz="183282" rtl="0" eaLnBrk="1" latinLnBrk="0" hangingPunct="1">
        <a:defRPr sz="716" kern="1200">
          <a:solidFill>
            <a:schemeClr val="tx1"/>
          </a:solidFill>
          <a:latin typeface="+mn-lt"/>
          <a:ea typeface="+mn-ea"/>
          <a:cs typeface="+mn-cs"/>
        </a:defRPr>
      </a:lvl7pPr>
      <a:lvl8pPr marL="1282974" algn="l" defTabSz="183282" rtl="0" eaLnBrk="1" latinLnBrk="0" hangingPunct="1">
        <a:defRPr sz="716" kern="1200">
          <a:solidFill>
            <a:schemeClr val="tx1"/>
          </a:solidFill>
          <a:latin typeface="+mn-lt"/>
          <a:ea typeface="+mn-ea"/>
          <a:cs typeface="+mn-cs"/>
        </a:defRPr>
      </a:lvl8pPr>
      <a:lvl9pPr marL="1466256" algn="l" defTabSz="183282" rtl="0" eaLnBrk="1" latinLnBrk="0" hangingPunct="1">
        <a:defRPr sz="71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67008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hf hdr="0" ftr="0"/>
  <p:txStyles>
    <p:titleStyle>
      <a:lvl1pPr algn="l" defTabSz="1679936" rtl="0" eaLnBrk="1" latinLnBrk="0" hangingPunct="1">
        <a:lnSpc>
          <a:spcPct val="90000"/>
        </a:lnSpc>
        <a:spcBef>
          <a:spcPct val="0"/>
        </a:spcBef>
        <a:buNone/>
        <a:defRPr sz="8084" kern="1200">
          <a:solidFill>
            <a:schemeClr val="tx1"/>
          </a:solidFill>
          <a:latin typeface="+mj-lt"/>
          <a:ea typeface="+mj-ea"/>
          <a:cs typeface="+mj-cs"/>
        </a:defRPr>
      </a:lvl1pPr>
    </p:titleStyle>
    <p:bodyStyle>
      <a:lvl1pPr marL="419984" indent="-419984" algn="l" defTabSz="1679936" rtl="0" eaLnBrk="1" latinLnBrk="0" hangingPunct="1">
        <a:lnSpc>
          <a:spcPct val="90000"/>
        </a:lnSpc>
        <a:spcBef>
          <a:spcPts val="1837"/>
        </a:spcBef>
        <a:buFont typeface="Arial" panose="020B0604020202020204" pitchFamily="34" charset="0"/>
        <a:buChar char="•"/>
        <a:defRPr sz="5144" kern="1200">
          <a:solidFill>
            <a:schemeClr val="tx1"/>
          </a:solidFill>
          <a:latin typeface="+mn-lt"/>
          <a:ea typeface="+mn-ea"/>
          <a:cs typeface="+mn-cs"/>
        </a:defRPr>
      </a:lvl1pPr>
      <a:lvl2pPr marL="1259952" indent="-419984" algn="l" defTabSz="1679936" rtl="0" eaLnBrk="1" latinLnBrk="0" hangingPunct="1">
        <a:lnSpc>
          <a:spcPct val="90000"/>
        </a:lnSpc>
        <a:spcBef>
          <a:spcPts val="919"/>
        </a:spcBef>
        <a:buFont typeface="Arial" panose="020B0604020202020204" pitchFamily="34" charset="0"/>
        <a:buChar char="•"/>
        <a:defRPr sz="4409" kern="1200">
          <a:solidFill>
            <a:schemeClr val="tx1"/>
          </a:solidFill>
          <a:latin typeface="+mn-lt"/>
          <a:ea typeface="+mn-ea"/>
          <a:cs typeface="+mn-cs"/>
        </a:defRPr>
      </a:lvl2pPr>
      <a:lvl3pPr marL="2099920" indent="-419984" algn="l" defTabSz="1679936" rtl="0" eaLnBrk="1" latinLnBrk="0" hangingPunct="1">
        <a:lnSpc>
          <a:spcPct val="90000"/>
        </a:lnSpc>
        <a:spcBef>
          <a:spcPts val="919"/>
        </a:spcBef>
        <a:buFont typeface="Arial" panose="020B0604020202020204" pitchFamily="34" charset="0"/>
        <a:buChar char="•"/>
        <a:defRPr sz="3674" kern="1200">
          <a:solidFill>
            <a:schemeClr val="tx1"/>
          </a:solidFill>
          <a:latin typeface="+mn-lt"/>
          <a:ea typeface="+mn-ea"/>
          <a:cs typeface="+mn-cs"/>
        </a:defRPr>
      </a:lvl3pPr>
      <a:lvl4pPr marL="2939887"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4pPr>
      <a:lvl5pPr marL="3779855"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5pPr>
      <a:lvl6pPr marL="4619823"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6pPr>
      <a:lvl7pPr marL="5459791"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7pPr>
      <a:lvl8pPr marL="6299759"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8pPr>
      <a:lvl9pPr marL="7139727" indent="-419984" algn="l" defTabSz="1679936" rtl="0" eaLnBrk="1" latinLnBrk="0" hangingPunct="1">
        <a:lnSpc>
          <a:spcPct val="90000"/>
        </a:lnSpc>
        <a:spcBef>
          <a:spcPts val="919"/>
        </a:spcBef>
        <a:buFont typeface="Arial" panose="020B0604020202020204" pitchFamily="34" charset="0"/>
        <a:buChar char="•"/>
        <a:defRPr sz="3307" kern="1200">
          <a:solidFill>
            <a:schemeClr val="tx1"/>
          </a:solidFill>
          <a:latin typeface="+mn-lt"/>
          <a:ea typeface="+mn-ea"/>
          <a:cs typeface="+mn-cs"/>
        </a:defRPr>
      </a:lvl9pPr>
    </p:bodyStyle>
    <p:otherStyle>
      <a:defPPr>
        <a:defRPr lang="en-US"/>
      </a:defPPr>
      <a:lvl1pPr marL="0" algn="l" defTabSz="1679936" rtl="0" eaLnBrk="1" latinLnBrk="0" hangingPunct="1">
        <a:defRPr sz="3307" kern="1200">
          <a:solidFill>
            <a:schemeClr val="tx1"/>
          </a:solidFill>
          <a:latin typeface="+mn-lt"/>
          <a:ea typeface="+mn-ea"/>
          <a:cs typeface="+mn-cs"/>
        </a:defRPr>
      </a:lvl1pPr>
      <a:lvl2pPr marL="839968" algn="l" defTabSz="1679936" rtl="0" eaLnBrk="1" latinLnBrk="0" hangingPunct="1">
        <a:defRPr sz="3307" kern="1200">
          <a:solidFill>
            <a:schemeClr val="tx1"/>
          </a:solidFill>
          <a:latin typeface="+mn-lt"/>
          <a:ea typeface="+mn-ea"/>
          <a:cs typeface="+mn-cs"/>
        </a:defRPr>
      </a:lvl2pPr>
      <a:lvl3pPr marL="1679936" algn="l" defTabSz="1679936" rtl="0" eaLnBrk="1" latinLnBrk="0" hangingPunct="1">
        <a:defRPr sz="3307" kern="1200">
          <a:solidFill>
            <a:schemeClr val="tx1"/>
          </a:solidFill>
          <a:latin typeface="+mn-lt"/>
          <a:ea typeface="+mn-ea"/>
          <a:cs typeface="+mn-cs"/>
        </a:defRPr>
      </a:lvl3pPr>
      <a:lvl4pPr marL="2519904" algn="l" defTabSz="1679936" rtl="0" eaLnBrk="1" latinLnBrk="0" hangingPunct="1">
        <a:defRPr sz="3307" kern="1200">
          <a:solidFill>
            <a:schemeClr val="tx1"/>
          </a:solidFill>
          <a:latin typeface="+mn-lt"/>
          <a:ea typeface="+mn-ea"/>
          <a:cs typeface="+mn-cs"/>
        </a:defRPr>
      </a:lvl4pPr>
      <a:lvl5pPr marL="3359871" algn="l" defTabSz="1679936" rtl="0" eaLnBrk="1" latinLnBrk="0" hangingPunct="1">
        <a:defRPr sz="3307" kern="1200">
          <a:solidFill>
            <a:schemeClr val="tx1"/>
          </a:solidFill>
          <a:latin typeface="+mn-lt"/>
          <a:ea typeface="+mn-ea"/>
          <a:cs typeface="+mn-cs"/>
        </a:defRPr>
      </a:lvl5pPr>
      <a:lvl6pPr marL="4199839" algn="l" defTabSz="1679936" rtl="0" eaLnBrk="1" latinLnBrk="0" hangingPunct="1">
        <a:defRPr sz="3307" kern="1200">
          <a:solidFill>
            <a:schemeClr val="tx1"/>
          </a:solidFill>
          <a:latin typeface="+mn-lt"/>
          <a:ea typeface="+mn-ea"/>
          <a:cs typeface="+mn-cs"/>
        </a:defRPr>
      </a:lvl6pPr>
      <a:lvl7pPr marL="5039807" algn="l" defTabSz="1679936" rtl="0" eaLnBrk="1" latinLnBrk="0" hangingPunct="1">
        <a:defRPr sz="3307" kern="1200">
          <a:solidFill>
            <a:schemeClr val="tx1"/>
          </a:solidFill>
          <a:latin typeface="+mn-lt"/>
          <a:ea typeface="+mn-ea"/>
          <a:cs typeface="+mn-cs"/>
        </a:defRPr>
      </a:lvl7pPr>
      <a:lvl8pPr marL="5879775" algn="l" defTabSz="1679936" rtl="0" eaLnBrk="1" latinLnBrk="0" hangingPunct="1">
        <a:defRPr sz="3307" kern="1200">
          <a:solidFill>
            <a:schemeClr val="tx1"/>
          </a:solidFill>
          <a:latin typeface="+mn-lt"/>
          <a:ea typeface="+mn-ea"/>
          <a:cs typeface="+mn-cs"/>
        </a:defRPr>
      </a:lvl8pPr>
      <a:lvl9pPr marL="6719743" algn="l" defTabSz="1679936" rtl="0" eaLnBrk="1" latinLnBrk="0" hangingPunct="1">
        <a:defRPr sz="33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4" y="532626"/>
            <a:ext cx="21212081" cy="0"/>
          </a:xfrm>
          <a:prstGeom prst="line">
            <a:avLst/>
          </a:prstGeom>
          <a:blipFill dpi="0" rotWithShape="0">
            <a:blip r:embed="rId11"/>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7" y="653799"/>
            <a:ext cx="5085939" cy="372089"/>
          </a:xfrm>
          <a:prstGeom prst="rect">
            <a:avLst/>
          </a:prstGeom>
          <a:ln>
            <a:noFill/>
          </a:ln>
        </p:spPr>
        <p:txBody>
          <a:bodyPr lIns="58071" tIns="29037" rIns="58071" bIns="2903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762" smtClean="0">
                <a:solidFill>
                  <a:schemeClr val="tx2"/>
                </a:solidFill>
              </a:rPr>
              <a:t>‹#›</a:t>
            </a:fld>
            <a:endParaRPr lang="en-US" sz="762">
              <a:solidFill>
                <a:schemeClr val="tx2"/>
              </a:solidFill>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416" y="11323194"/>
            <a:ext cx="3194579" cy="1025163"/>
          </a:xfrm>
          <a:prstGeom prst="rect">
            <a:avLst/>
          </a:prstGeom>
        </p:spPr>
      </p:pic>
      <p:cxnSp>
        <p:nvCxnSpPr>
          <p:cNvPr id="12" name="Straight Connector 11"/>
          <p:cNvCxnSpPr/>
          <p:nvPr/>
        </p:nvCxnSpPr>
        <p:spPr bwMode="auto">
          <a:xfrm>
            <a:off x="533548" y="11323186"/>
            <a:ext cx="18979230" cy="0"/>
          </a:xfrm>
          <a:prstGeom prst="line">
            <a:avLst/>
          </a:prstGeom>
          <a:blipFill dpi="0" rotWithShape="0">
            <a:blip r:embed="rId11"/>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84910" y="10670231"/>
            <a:ext cx="1853002" cy="1674011"/>
          </a:xfrm>
          <a:prstGeom prst="rect">
            <a:avLst/>
          </a:prstGeom>
        </p:spPr>
      </p:pic>
    </p:spTree>
    <p:extLst>
      <p:ext uri="{BB962C8B-B14F-4D97-AF65-F5344CB8AC3E}">
        <p14:creationId xmlns:p14="http://schemas.microsoft.com/office/powerpoint/2010/main" val="37652264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FC0756-8E08-9447-A567-A914D0FD94E3}"/>
              </a:ext>
            </a:extLst>
          </p:cNvPr>
          <p:cNvPicPr>
            <a:picLocks noChangeAspect="1"/>
          </p:cNvPicPr>
          <p:nvPr userDrawn="1"/>
        </p:nvPicPr>
        <p:blipFill>
          <a:blip r:embed="rId7"/>
          <a:srcRect/>
          <a:stretch/>
        </p:blipFill>
        <p:spPr>
          <a:xfrm>
            <a:off x="0" y="0"/>
            <a:ext cx="22399625" cy="12599988"/>
          </a:xfrm>
          <a:prstGeom prst="rect">
            <a:avLst/>
          </a:prstGeom>
        </p:spPr>
      </p:pic>
    </p:spTree>
    <p:extLst>
      <p:ext uri="{BB962C8B-B14F-4D97-AF65-F5344CB8AC3E}">
        <p14:creationId xmlns:p14="http://schemas.microsoft.com/office/powerpoint/2010/main" val="38802550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6" r:id="rId5"/>
  </p:sldLayoutIdLst>
  <p:hf hdr="0" dt="0"/>
  <p:txStyles>
    <p:titleStyle>
      <a:lvl1pPr algn="l" defTabSz="1475046" rtl="0" eaLnBrk="1" latinLnBrk="0" hangingPunct="1">
        <a:lnSpc>
          <a:spcPct val="90000"/>
        </a:lnSpc>
        <a:spcBef>
          <a:spcPct val="0"/>
        </a:spcBef>
        <a:buNone/>
        <a:defRPr sz="7098" kern="1200">
          <a:solidFill>
            <a:schemeClr val="tx1"/>
          </a:solidFill>
          <a:latin typeface="+mj-lt"/>
          <a:ea typeface="+mj-ea"/>
          <a:cs typeface="+mj-cs"/>
        </a:defRPr>
      </a:lvl1pPr>
    </p:titleStyle>
    <p:bodyStyle>
      <a:lvl1pPr marL="368763" indent="-368763" algn="l" defTabSz="1475046" rtl="0" eaLnBrk="1" latinLnBrk="0" hangingPunct="1">
        <a:lnSpc>
          <a:spcPct val="90000"/>
        </a:lnSpc>
        <a:spcBef>
          <a:spcPts val="1612"/>
        </a:spcBef>
        <a:buFont typeface="Arial" panose="020B0604020202020204" pitchFamily="34" charset="0"/>
        <a:buChar char="•"/>
        <a:defRPr sz="4516" kern="1200">
          <a:solidFill>
            <a:schemeClr val="tx1"/>
          </a:solidFill>
          <a:latin typeface="+mn-lt"/>
          <a:ea typeface="+mn-ea"/>
          <a:cs typeface="+mn-cs"/>
        </a:defRPr>
      </a:lvl1pPr>
      <a:lvl2pPr marL="1106286" indent="-368763" algn="l" defTabSz="1475046" rtl="0" eaLnBrk="1" latinLnBrk="0" hangingPunct="1">
        <a:lnSpc>
          <a:spcPct val="90000"/>
        </a:lnSpc>
        <a:spcBef>
          <a:spcPts val="807"/>
        </a:spcBef>
        <a:buFont typeface="Arial" panose="020B0604020202020204" pitchFamily="34" charset="0"/>
        <a:buChar char="•"/>
        <a:defRPr sz="3871" kern="1200">
          <a:solidFill>
            <a:schemeClr val="tx1"/>
          </a:solidFill>
          <a:latin typeface="+mn-lt"/>
          <a:ea typeface="+mn-ea"/>
          <a:cs typeface="+mn-cs"/>
        </a:defRPr>
      </a:lvl2pPr>
      <a:lvl3pPr marL="1843809" indent="-368763" algn="l" defTabSz="1475046" rtl="0" eaLnBrk="1" latinLnBrk="0" hangingPunct="1">
        <a:lnSpc>
          <a:spcPct val="90000"/>
        </a:lnSpc>
        <a:spcBef>
          <a:spcPts val="807"/>
        </a:spcBef>
        <a:buFont typeface="Arial" panose="020B0604020202020204" pitchFamily="34" charset="0"/>
        <a:buChar char="•"/>
        <a:defRPr sz="3227" kern="1200">
          <a:solidFill>
            <a:schemeClr val="tx1"/>
          </a:solidFill>
          <a:latin typeface="+mn-lt"/>
          <a:ea typeface="+mn-ea"/>
          <a:cs typeface="+mn-cs"/>
        </a:defRPr>
      </a:lvl3pPr>
      <a:lvl4pPr marL="258133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4pPr>
      <a:lvl5pPr marL="3318858"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5pPr>
      <a:lvl6pPr marL="4056381"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6pPr>
      <a:lvl7pPr marL="4793904"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7pPr>
      <a:lvl8pPr marL="5531430"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8pPr>
      <a:lvl9pPr marL="626895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9pPr>
    </p:bodyStyle>
    <p:otherStyle>
      <a:defPPr>
        <a:defRPr lang="en-US"/>
      </a:defPPr>
      <a:lvl1pPr marL="0" algn="l" defTabSz="1475046" rtl="0" eaLnBrk="1" latinLnBrk="0" hangingPunct="1">
        <a:defRPr sz="2904" kern="1200">
          <a:solidFill>
            <a:schemeClr val="tx1"/>
          </a:solidFill>
          <a:latin typeface="+mn-lt"/>
          <a:ea typeface="+mn-ea"/>
          <a:cs typeface="+mn-cs"/>
        </a:defRPr>
      </a:lvl1pPr>
      <a:lvl2pPr marL="737524" algn="l" defTabSz="1475046" rtl="0" eaLnBrk="1" latinLnBrk="0" hangingPunct="1">
        <a:defRPr sz="2904" kern="1200">
          <a:solidFill>
            <a:schemeClr val="tx1"/>
          </a:solidFill>
          <a:latin typeface="+mn-lt"/>
          <a:ea typeface="+mn-ea"/>
          <a:cs typeface="+mn-cs"/>
        </a:defRPr>
      </a:lvl2pPr>
      <a:lvl3pPr marL="1475046" algn="l" defTabSz="1475046" rtl="0" eaLnBrk="1" latinLnBrk="0" hangingPunct="1">
        <a:defRPr sz="2904" kern="1200">
          <a:solidFill>
            <a:schemeClr val="tx1"/>
          </a:solidFill>
          <a:latin typeface="+mn-lt"/>
          <a:ea typeface="+mn-ea"/>
          <a:cs typeface="+mn-cs"/>
        </a:defRPr>
      </a:lvl3pPr>
      <a:lvl4pPr marL="2212571" algn="l" defTabSz="1475046" rtl="0" eaLnBrk="1" latinLnBrk="0" hangingPunct="1">
        <a:defRPr sz="2904" kern="1200">
          <a:solidFill>
            <a:schemeClr val="tx1"/>
          </a:solidFill>
          <a:latin typeface="+mn-lt"/>
          <a:ea typeface="+mn-ea"/>
          <a:cs typeface="+mn-cs"/>
        </a:defRPr>
      </a:lvl4pPr>
      <a:lvl5pPr marL="2950095" algn="l" defTabSz="1475046" rtl="0" eaLnBrk="1" latinLnBrk="0" hangingPunct="1">
        <a:defRPr sz="2904" kern="1200">
          <a:solidFill>
            <a:schemeClr val="tx1"/>
          </a:solidFill>
          <a:latin typeface="+mn-lt"/>
          <a:ea typeface="+mn-ea"/>
          <a:cs typeface="+mn-cs"/>
        </a:defRPr>
      </a:lvl5pPr>
      <a:lvl6pPr marL="3687618" algn="l" defTabSz="1475046" rtl="0" eaLnBrk="1" latinLnBrk="0" hangingPunct="1">
        <a:defRPr sz="2904" kern="1200">
          <a:solidFill>
            <a:schemeClr val="tx1"/>
          </a:solidFill>
          <a:latin typeface="+mn-lt"/>
          <a:ea typeface="+mn-ea"/>
          <a:cs typeface="+mn-cs"/>
        </a:defRPr>
      </a:lvl6pPr>
      <a:lvl7pPr marL="4425141" algn="l" defTabSz="1475046" rtl="0" eaLnBrk="1" latinLnBrk="0" hangingPunct="1">
        <a:defRPr sz="2904" kern="1200">
          <a:solidFill>
            <a:schemeClr val="tx1"/>
          </a:solidFill>
          <a:latin typeface="+mn-lt"/>
          <a:ea typeface="+mn-ea"/>
          <a:cs typeface="+mn-cs"/>
        </a:defRPr>
      </a:lvl7pPr>
      <a:lvl8pPr marL="5162667" algn="l" defTabSz="1475046" rtl="0" eaLnBrk="1" latinLnBrk="0" hangingPunct="1">
        <a:defRPr sz="2904" kern="1200">
          <a:solidFill>
            <a:schemeClr val="tx1"/>
          </a:solidFill>
          <a:latin typeface="+mn-lt"/>
          <a:ea typeface="+mn-ea"/>
          <a:cs typeface="+mn-cs"/>
        </a:defRPr>
      </a:lvl8pPr>
      <a:lvl9pPr marL="5900190" algn="l" defTabSz="1475046" rtl="0" eaLnBrk="1" latinLnBrk="0" hangingPunct="1">
        <a:defRPr sz="290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FC0756-8E08-9447-A567-A914D0FD94E3}"/>
              </a:ext>
            </a:extLst>
          </p:cNvPr>
          <p:cNvPicPr>
            <a:picLocks noChangeAspect="1"/>
          </p:cNvPicPr>
          <p:nvPr userDrawn="1"/>
        </p:nvPicPr>
        <p:blipFill>
          <a:blip r:embed="rId3"/>
          <a:srcRect/>
          <a:stretch/>
        </p:blipFill>
        <p:spPr>
          <a:xfrm>
            <a:off x="0" y="0"/>
            <a:ext cx="22399625" cy="12599988"/>
          </a:xfrm>
          <a:prstGeom prst="rect">
            <a:avLst/>
          </a:prstGeom>
        </p:spPr>
      </p:pic>
    </p:spTree>
    <p:extLst>
      <p:ext uri="{BB962C8B-B14F-4D97-AF65-F5344CB8AC3E}">
        <p14:creationId xmlns:p14="http://schemas.microsoft.com/office/powerpoint/2010/main" val="845275270"/>
      </p:ext>
    </p:extLst>
  </p:cSld>
  <p:clrMap bg1="lt1" tx1="dk1" bg2="lt2" tx2="dk2" accent1="accent1" accent2="accent2" accent3="accent3" accent4="accent4" accent5="accent5" accent6="accent6" hlink="hlink" folHlink="folHlink"/>
  <p:sldLayoutIdLst>
    <p:sldLayoutId id="2147483708" r:id="rId1"/>
  </p:sldLayoutIdLst>
  <p:hf hdr="0" dt="0"/>
  <p:txStyles>
    <p:titleStyle>
      <a:lvl1pPr algn="l" defTabSz="1475046" rtl="0" eaLnBrk="1" latinLnBrk="0" hangingPunct="1">
        <a:lnSpc>
          <a:spcPct val="90000"/>
        </a:lnSpc>
        <a:spcBef>
          <a:spcPct val="0"/>
        </a:spcBef>
        <a:buNone/>
        <a:defRPr sz="7098" kern="1200">
          <a:solidFill>
            <a:schemeClr val="tx1"/>
          </a:solidFill>
          <a:latin typeface="+mj-lt"/>
          <a:ea typeface="+mj-ea"/>
          <a:cs typeface="+mj-cs"/>
        </a:defRPr>
      </a:lvl1pPr>
    </p:titleStyle>
    <p:bodyStyle>
      <a:lvl1pPr marL="368763" indent="-368763" algn="l" defTabSz="1475046" rtl="0" eaLnBrk="1" latinLnBrk="0" hangingPunct="1">
        <a:lnSpc>
          <a:spcPct val="90000"/>
        </a:lnSpc>
        <a:spcBef>
          <a:spcPts val="1612"/>
        </a:spcBef>
        <a:buFont typeface="Arial" panose="020B0604020202020204" pitchFamily="34" charset="0"/>
        <a:buChar char="•"/>
        <a:defRPr sz="4516" kern="1200">
          <a:solidFill>
            <a:schemeClr val="tx1"/>
          </a:solidFill>
          <a:latin typeface="+mn-lt"/>
          <a:ea typeface="+mn-ea"/>
          <a:cs typeface="+mn-cs"/>
        </a:defRPr>
      </a:lvl1pPr>
      <a:lvl2pPr marL="1106286" indent="-368763" algn="l" defTabSz="1475046" rtl="0" eaLnBrk="1" latinLnBrk="0" hangingPunct="1">
        <a:lnSpc>
          <a:spcPct val="90000"/>
        </a:lnSpc>
        <a:spcBef>
          <a:spcPts val="807"/>
        </a:spcBef>
        <a:buFont typeface="Arial" panose="020B0604020202020204" pitchFamily="34" charset="0"/>
        <a:buChar char="•"/>
        <a:defRPr sz="3871" kern="1200">
          <a:solidFill>
            <a:schemeClr val="tx1"/>
          </a:solidFill>
          <a:latin typeface="+mn-lt"/>
          <a:ea typeface="+mn-ea"/>
          <a:cs typeface="+mn-cs"/>
        </a:defRPr>
      </a:lvl2pPr>
      <a:lvl3pPr marL="1843809" indent="-368763" algn="l" defTabSz="1475046" rtl="0" eaLnBrk="1" latinLnBrk="0" hangingPunct="1">
        <a:lnSpc>
          <a:spcPct val="90000"/>
        </a:lnSpc>
        <a:spcBef>
          <a:spcPts val="807"/>
        </a:spcBef>
        <a:buFont typeface="Arial" panose="020B0604020202020204" pitchFamily="34" charset="0"/>
        <a:buChar char="•"/>
        <a:defRPr sz="3227" kern="1200">
          <a:solidFill>
            <a:schemeClr val="tx1"/>
          </a:solidFill>
          <a:latin typeface="+mn-lt"/>
          <a:ea typeface="+mn-ea"/>
          <a:cs typeface="+mn-cs"/>
        </a:defRPr>
      </a:lvl3pPr>
      <a:lvl4pPr marL="258133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4pPr>
      <a:lvl5pPr marL="3318858"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5pPr>
      <a:lvl6pPr marL="4056381"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6pPr>
      <a:lvl7pPr marL="4793904"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7pPr>
      <a:lvl8pPr marL="5531430"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8pPr>
      <a:lvl9pPr marL="626895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9pPr>
    </p:bodyStyle>
    <p:otherStyle>
      <a:defPPr>
        <a:defRPr lang="en-US"/>
      </a:defPPr>
      <a:lvl1pPr marL="0" algn="l" defTabSz="1475046" rtl="0" eaLnBrk="1" latinLnBrk="0" hangingPunct="1">
        <a:defRPr sz="2904" kern="1200">
          <a:solidFill>
            <a:schemeClr val="tx1"/>
          </a:solidFill>
          <a:latin typeface="+mn-lt"/>
          <a:ea typeface="+mn-ea"/>
          <a:cs typeface="+mn-cs"/>
        </a:defRPr>
      </a:lvl1pPr>
      <a:lvl2pPr marL="737524" algn="l" defTabSz="1475046" rtl="0" eaLnBrk="1" latinLnBrk="0" hangingPunct="1">
        <a:defRPr sz="2904" kern="1200">
          <a:solidFill>
            <a:schemeClr val="tx1"/>
          </a:solidFill>
          <a:latin typeface="+mn-lt"/>
          <a:ea typeface="+mn-ea"/>
          <a:cs typeface="+mn-cs"/>
        </a:defRPr>
      </a:lvl2pPr>
      <a:lvl3pPr marL="1475046" algn="l" defTabSz="1475046" rtl="0" eaLnBrk="1" latinLnBrk="0" hangingPunct="1">
        <a:defRPr sz="2904" kern="1200">
          <a:solidFill>
            <a:schemeClr val="tx1"/>
          </a:solidFill>
          <a:latin typeface="+mn-lt"/>
          <a:ea typeface="+mn-ea"/>
          <a:cs typeface="+mn-cs"/>
        </a:defRPr>
      </a:lvl3pPr>
      <a:lvl4pPr marL="2212571" algn="l" defTabSz="1475046" rtl="0" eaLnBrk="1" latinLnBrk="0" hangingPunct="1">
        <a:defRPr sz="2904" kern="1200">
          <a:solidFill>
            <a:schemeClr val="tx1"/>
          </a:solidFill>
          <a:latin typeface="+mn-lt"/>
          <a:ea typeface="+mn-ea"/>
          <a:cs typeface="+mn-cs"/>
        </a:defRPr>
      </a:lvl4pPr>
      <a:lvl5pPr marL="2950095" algn="l" defTabSz="1475046" rtl="0" eaLnBrk="1" latinLnBrk="0" hangingPunct="1">
        <a:defRPr sz="2904" kern="1200">
          <a:solidFill>
            <a:schemeClr val="tx1"/>
          </a:solidFill>
          <a:latin typeface="+mn-lt"/>
          <a:ea typeface="+mn-ea"/>
          <a:cs typeface="+mn-cs"/>
        </a:defRPr>
      </a:lvl5pPr>
      <a:lvl6pPr marL="3687618" algn="l" defTabSz="1475046" rtl="0" eaLnBrk="1" latinLnBrk="0" hangingPunct="1">
        <a:defRPr sz="2904" kern="1200">
          <a:solidFill>
            <a:schemeClr val="tx1"/>
          </a:solidFill>
          <a:latin typeface="+mn-lt"/>
          <a:ea typeface="+mn-ea"/>
          <a:cs typeface="+mn-cs"/>
        </a:defRPr>
      </a:lvl6pPr>
      <a:lvl7pPr marL="4425141" algn="l" defTabSz="1475046" rtl="0" eaLnBrk="1" latinLnBrk="0" hangingPunct="1">
        <a:defRPr sz="2904" kern="1200">
          <a:solidFill>
            <a:schemeClr val="tx1"/>
          </a:solidFill>
          <a:latin typeface="+mn-lt"/>
          <a:ea typeface="+mn-ea"/>
          <a:cs typeface="+mn-cs"/>
        </a:defRPr>
      </a:lvl7pPr>
      <a:lvl8pPr marL="5162667" algn="l" defTabSz="1475046" rtl="0" eaLnBrk="1" latinLnBrk="0" hangingPunct="1">
        <a:defRPr sz="2904" kern="1200">
          <a:solidFill>
            <a:schemeClr val="tx1"/>
          </a:solidFill>
          <a:latin typeface="+mn-lt"/>
          <a:ea typeface="+mn-ea"/>
          <a:cs typeface="+mn-cs"/>
        </a:defRPr>
      </a:lvl8pPr>
      <a:lvl9pPr marL="5900190" algn="l" defTabSz="1475046" rtl="0" eaLnBrk="1" latinLnBrk="0" hangingPunct="1">
        <a:defRPr sz="290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1372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9" r:id="rId20"/>
    <p:sldLayoutId id="2147483740" r:id="rId21"/>
    <p:sldLayoutId id="2147483741" r:id="rId22"/>
    <p:sldLayoutId id="2147483742" r:id="rId23"/>
    <p:sldLayoutId id="2147483734" r:id="rId24"/>
  </p:sldLayoutIdLst>
  <p:hf hdr="0" ftr="0" dt="0"/>
  <p:txStyles>
    <p:titleStyle>
      <a:lvl1pPr algn="l" defTabSz="1475046" rtl="0" eaLnBrk="1" latinLnBrk="0" hangingPunct="1">
        <a:lnSpc>
          <a:spcPct val="90000"/>
        </a:lnSpc>
        <a:spcBef>
          <a:spcPct val="0"/>
        </a:spcBef>
        <a:buNone/>
        <a:defRPr sz="7098" kern="1200">
          <a:solidFill>
            <a:schemeClr val="tx1"/>
          </a:solidFill>
          <a:latin typeface="+mj-lt"/>
          <a:ea typeface="+mj-ea"/>
          <a:cs typeface="+mj-cs"/>
        </a:defRPr>
      </a:lvl1pPr>
    </p:titleStyle>
    <p:bodyStyle>
      <a:lvl1pPr marL="368763" indent="-368763" algn="l" defTabSz="1475046" rtl="0" eaLnBrk="1" latinLnBrk="0" hangingPunct="1">
        <a:lnSpc>
          <a:spcPct val="90000"/>
        </a:lnSpc>
        <a:spcBef>
          <a:spcPts val="1612"/>
        </a:spcBef>
        <a:buFont typeface="Arial" panose="020B0604020202020204" pitchFamily="34" charset="0"/>
        <a:buChar char="•"/>
        <a:defRPr sz="4516" kern="1200">
          <a:solidFill>
            <a:schemeClr val="tx1"/>
          </a:solidFill>
          <a:latin typeface="+mn-lt"/>
          <a:ea typeface="+mn-ea"/>
          <a:cs typeface="+mn-cs"/>
        </a:defRPr>
      </a:lvl1pPr>
      <a:lvl2pPr marL="1106286" indent="-368763" algn="l" defTabSz="1475046" rtl="0" eaLnBrk="1" latinLnBrk="0" hangingPunct="1">
        <a:lnSpc>
          <a:spcPct val="90000"/>
        </a:lnSpc>
        <a:spcBef>
          <a:spcPts val="807"/>
        </a:spcBef>
        <a:buFont typeface="Arial" panose="020B0604020202020204" pitchFamily="34" charset="0"/>
        <a:buChar char="•"/>
        <a:defRPr sz="3871" kern="1200">
          <a:solidFill>
            <a:schemeClr val="tx1"/>
          </a:solidFill>
          <a:latin typeface="+mn-lt"/>
          <a:ea typeface="+mn-ea"/>
          <a:cs typeface="+mn-cs"/>
        </a:defRPr>
      </a:lvl2pPr>
      <a:lvl3pPr marL="1843809" indent="-368763" algn="l" defTabSz="1475046" rtl="0" eaLnBrk="1" latinLnBrk="0" hangingPunct="1">
        <a:lnSpc>
          <a:spcPct val="90000"/>
        </a:lnSpc>
        <a:spcBef>
          <a:spcPts val="807"/>
        </a:spcBef>
        <a:buFont typeface="Arial" panose="020B0604020202020204" pitchFamily="34" charset="0"/>
        <a:buChar char="•"/>
        <a:defRPr sz="3227" kern="1200">
          <a:solidFill>
            <a:schemeClr val="tx1"/>
          </a:solidFill>
          <a:latin typeface="+mn-lt"/>
          <a:ea typeface="+mn-ea"/>
          <a:cs typeface="+mn-cs"/>
        </a:defRPr>
      </a:lvl3pPr>
      <a:lvl4pPr marL="258133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4pPr>
      <a:lvl5pPr marL="3318858"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5pPr>
      <a:lvl6pPr marL="4056381"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6pPr>
      <a:lvl7pPr marL="4793904"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7pPr>
      <a:lvl8pPr marL="5531430"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8pPr>
      <a:lvl9pPr marL="6268952" indent="-368763" algn="l" defTabSz="1475046" rtl="0" eaLnBrk="1" latinLnBrk="0" hangingPunct="1">
        <a:lnSpc>
          <a:spcPct val="90000"/>
        </a:lnSpc>
        <a:spcBef>
          <a:spcPts val="807"/>
        </a:spcBef>
        <a:buFont typeface="Arial" panose="020B0604020202020204" pitchFamily="34" charset="0"/>
        <a:buChar char="•"/>
        <a:defRPr sz="2904" kern="1200">
          <a:solidFill>
            <a:schemeClr val="tx1"/>
          </a:solidFill>
          <a:latin typeface="+mn-lt"/>
          <a:ea typeface="+mn-ea"/>
          <a:cs typeface="+mn-cs"/>
        </a:defRPr>
      </a:lvl9pPr>
    </p:bodyStyle>
    <p:otherStyle>
      <a:defPPr>
        <a:defRPr lang="en-US"/>
      </a:defPPr>
      <a:lvl1pPr marL="0" algn="l" defTabSz="1475046" rtl="0" eaLnBrk="1" latinLnBrk="0" hangingPunct="1">
        <a:defRPr sz="2904" kern="1200">
          <a:solidFill>
            <a:schemeClr val="tx1"/>
          </a:solidFill>
          <a:latin typeface="+mn-lt"/>
          <a:ea typeface="+mn-ea"/>
          <a:cs typeface="+mn-cs"/>
        </a:defRPr>
      </a:lvl1pPr>
      <a:lvl2pPr marL="737524" algn="l" defTabSz="1475046" rtl="0" eaLnBrk="1" latinLnBrk="0" hangingPunct="1">
        <a:defRPr sz="2904" kern="1200">
          <a:solidFill>
            <a:schemeClr val="tx1"/>
          </a:solidFill>
          <a:latin typeface="+mn-lt"/>
          <a:ea typeface="+mn-ea"/>
          <a:cs typeface="+mn-cs"/>
        </a:defRPr>
      </a:lvl2pPr>
      <a:lvl3pPr marL="1475046" algn="l" defTabSz="1475046" rtl="0" eaLnBrk="1" latinLnBrk="0" hangingPunct="1">
        <a:defRPr sz="2904" kern="1200">
          <a:solidFill>
            <a:schemeClr val="tx1"/>
          </a:solidFill>
          <a:latin typeface="+mn-lt"/>
          <a:ea typeface="+mn-ea"/>
          <a:cs typeface="+mn-cs"/>
        </a:defRPr>
      </a:lvl3pPr>
      <a:lvl4pPr marL="2212571" algn="l" defTabSz="1475046" rtl="0" eaLnBrk="1" latinLnBrk="0" hangingPunct="1">
        <a:defRPr sz="2904" kern="1200">
          <a:solidFill>
            <a:schemeClr val="tx1"/>
          </a:solidFill>
          <a:latin typeface="+mn-lt"/>
          <a:ea typeface="+mn-ea"/>
          <a:cs typeface="+mn-cs"/>
        </a:defRPr>
      </a:lvl4pPr>
      <a:lvl5pPr marL="2950095" algn="l" defTabSz="1475046" rtl="0" eaLnBrk="1" latinLnBrk="0" hangingPunct="1">
        <a:defRPr sz="2904" kern="1200">
          <a:solidFill>
            <a:schemeClr val="tx1"/>
          </a:solidFill>
          <a:latin typeface="+mn-lt"/>
          <a:ea typeface="+mn-ea"/>
          <a:cs typeface="+mn-cs"/>
        </a:defRPr>
      </a:lvl5pPr>
      <a:lvl6pPr marL="3687618" algn="l" defTabSz="1475046" rtl="0" eaLnBrk="1" latinLnBrk="0" hangingPunct="1">
        <a:defRPr sz="2904" kern="1200">
          <a:solidFill>
            <a:schemeClr val="tx1"/>
          </a:solidFill>
          <a:latin typeface="+mn-lt"/>
          <a:ea typeface="+mn-ea"/>
          <a:cs typeface="+mn-cs"/>
        </a:defRPr>
      </a:lvl6pPr>
      <a:lvl7pPr marL="4425141" algn="l" defTabSz="1475046" rtl="0" eaLnBrk="1" latinLnBrk="0" hangingPunct="1">
        <a:defRPr sz="2904" kern="1200">
          <a:solidFill>
            <a:schemeClr val="tx1"/>
          </a:solidFill>
          <a:latin typeface="+mn-lt"/>
          <a:ea typeface="+mn-ea"/>
          <a:cs typeface="+mn-cs"/>
        </a:defRPr>
      </a:lvl7pPr>
      <a:lvl8pPr marL="5162667" algn="l" defTabSz="1475046" rtl="0" eaLnBrk="1" latinLnBrk="0" hangingPunct="1">
        <a:defRPr sz="2904" kern="1200">
          <a:solidFill>
            <a:schemeClr val="tx1"/>
          </a:solidFill>
          <a:latin typeface="+mn-lt"/>
          <a:ea typeface="+mn-ea"/>
          <a:cs typeface="+mn-cs"/>
        </a:defRPr>
      </a:lvl8pPr>
      <a:lvl9pPr marL="5900190" algn="l" defTabSz="1475046" rtl="0" eaLnBrk="1" latinLnBrk="0" hangingPunct="1">
        <a:defRPr sz="290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47"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1" y="653789"/>
            <a:ext cx="5085939" cy="372089"/>
          </a:xfrm>
          <a:prstGeom prst="rect">
            <a:avLst/>
          </a:prstGeom>
          <a:ln>
            <a:noFill/>
          </a:ln>
        </p:spPr>
        <p:txBody>
          <a:bodyPr lIns="106691" tIns="53347" rIns="106691" bIns="53347"/>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1402" smtClean="0">
                <a:solidFill>
                  <a:schemeClr val="tx2"/>
                </a:solidFill>
              </a:rPr>
              <a:t>‹#›</a:t>
            </a:fld>
            <a:endParaRPr lang="en-US" sz="1402">
              <a:solidFill>
                <a:schemeClr val="tx2"/>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05" y="11323188"/>
            <a:ext cx="3736692" cy="1025163"/>
          </a:xfrm>
          <a:prstGeom prst="rect">
            <a:avLst/>
          </a:prstGeom>
        </p:spPr>
      </p:pic>
      <p:cxnSp>
        <p:nvCxnSpPr>
          <p:cNvPr id="12" name="Straight Connector 11"/>
          <p:cNvCxnSpPr/>
          <p:nvPr/>
        </p:nvCxnSpPr>
        <p:spPr bwMode="auto">
          <a:xfrm>
            <a:off x="533542" y="11323186"/>
            <a:ext cx="18979232" cy="0"/>
          </a:xfrm>
          <a:prstGeom prst="line">
            <a:avLst/>
          </a:prstGeom>
          <a:blipFill dpi="0" rotWithShape="0">
            <a:blip r:embed="rId3"/>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4255" y="10670228"/>
            <a:ext cx="2113658" cy="1674011"/>
          </a:xfrm>
          <a:prstGeom prst="rect">
            <a:avLst/>
          </a:prstGeom>
        </p:spPr>
      </p:pic>
    </p:spTree>
    <p:extLst>
      <p:ext uri="{BB962C8B-B14F-4D97-AF65-F5344CB8AC3E}">
        <p14:creationId xmlns:p14="http://schemas.microsoft.com/office/powerpoint/2010/main" val="3521770973"/>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27434" rtl="0" eaLnBrk="1" latinLnBrk="0" hangingPunct="1">
        <a:spcBef>
          <a:spcPct val="0"/>
        </a:spcBef>
        <a:buNone/>
        <a:defRPr sz="3337" kern="1200">
          <a:solidFill>
            <a:schemeClr val="tx2"/>
          </a:solidFill>
          <a:latin typeface="+mj-lt"/>
          <a:ea typeface="+mj-ea"/>
          <a:cs typeface="+mj-cs"/>
        </a:defRPr>
      </a:lvl1pPr>
    </p:titleStyle>
    <p:bodyStyle>
      <a:lvl1pPr marL="320576" indent="-32057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1pPr>
      <a:lvl2pPr marL="694581" indent="-26714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2pPr>
      <a:lvl3pPr marL="1068584" indent="-21371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3pPr>
      <a:lvl4pPr marL="1496016" indent="-21371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4pPr>
      <a:lvl5pPr marL="1923450" indent="-213716" algn="l" defTabSz="427434" rtl="0" eaLnBrk="1" latinLnBrk="0" hangingPunct="1">
        <a:spcBef>
          <a:spcPct val="20000"/>
        </a:spcBef>
        <a:buFont typeface="Arial"/>
        <a:buChar char="»"/>
        <a:defRPr sz="2370" kern="1200" baseline="0">
          <a:solidFill>
            <a:schemeClr val="tx2"/>
          </a:solidFill>
          <a:latin typeface="Calibri" pitchFamily="34" charset="0"/>
          <a:ea typeface="+mn-ea"/>
          <a:cs typeface="+mn-cs"/>
        </a:defRPr>
      </a:lvl5pPr>
      <a:lvl6pPr marL="2350882" indent="-213716" algn="l" defTabSz="427434" rtl="0" eaLnBrk="1" latinLnBrk="0" hangingPunct="1">
        <a:spcBef>
          <a:spcPct val="20000"/>
        </a:spcBef>
        <a:buFont typeface="Arial"/>
        <a:buChar char="•"/>
        <a:defRPr sz="1843" kern="1200">
          <a:solidFill>
            <a:schemeClr val="tx1"/>
          </a:solidFill>
          <a:latin typeface="+mn-lt"/>
          <a:ea typeface="+mn-ea"/>
          <a:cs typeface="+mn-cs"/>
        </a:defRPr>
      </a:lvl6pPr>
      <a:lvl7pPr marL="2778316" indent="-213716" algn="l" defTabSz="427434" rtl="0" eaLnBrk="1" latinLnBrk="0" hangingPunct="1">
        <a:spcBef>
          <a:spcPct val="20000"/>
        </a:spcBef>
        <a:buFont typeface="Arial"/>
        <a:buChar char="•"/>
        <a:defRPr sz="1843" kern="1200">
          <a:solidFill>
            <a:schemeClr val="tx1"/>
          </a:solidFill>
          <a:latin typeface="+mn-lt"/>
          <a:ea typeface="+mn-ea"/>
          <a:cs typeface="+mn-cs"/>
        </a:defRPr>
      </a:lvl7pPr>
      <a:lvl8pPr marL="3205750" indent="-213716" algn="l" defTabSz="427434" rtl="0" eaLnBrk="1" latinLnBrk="0" hangingPunct="1">
        <a:spcBef>
          <a:spcPct val="20000"/>
        </a:spcBef>
        <a:buFont typeface="Arial"/>
        <a:buChar char="•"/>
        <a:defRPr sz="1843" kern="1200">
          <a:solidFill>
            <a:schemeClr val="tx1"/>
          </a:solidFill>
          <a:latin typeface="+mn-lt"/>
          <a:ea typeface="+mn-ea"/>
          <a:cs typeface="+mn-cs"/>
        </a:defRPr>
      </a:lvl8pPr>
      <a:lvl9pPr marL="3633182" indent="-213716" algn="l" defTabSz="427434" rtl="0" eaLnBrk="1" latinLnBrk="0" hangingPunct="1">
        <a:spcBef>
          <a:spcPct val="20000"/>
        </a:spcBef>
        <a:buFont typeface="Arial"/>
        <a:buChar char="•"/>
        <a:defRPr sz="1843" kern="1200">
          <a:solidFill>
            <a:schemeClr val="tx1"/>
          </a:solidFill>
          <a:latin typeface="+mn-lt"/>
          <a:ea typeface="+mn-ea"/>
          <a:cs typeface="+mn-cs"/>
        </a:defRPr>
      </a:lvl9pPr>
    </p:bodyStyle>
    <p:otherStyle>
      <a:defPPr>
        <a:defRPr lang="en-US"/>
      </a:defPPr>
      <a:lvl1pPr marL="0" algn="l" defTabSz="427434" rtl="0" eaLnBrk="1" latinLnBrk="0" hangingPunct="1">
        <a:defRPr sz="1669" kern="1200">
          <a:solidFill>
            <a:schemeClr val="tx1"/>
          </a:solidFill>
          <a:latin typeface="+mn-lt"/>
          <a:ea typeface="+mn-ea"/>
          <a:cs typeface="+mn-cs"/>
        </a:defRPr>
      </a:lvl1pPr>
      <a:lvl2pPr marL="427434" algn="l" defTabSz="427434" rtl="0" eaLnBrk="1" latinLnBrk="0" hangingPunct="1">
        <a:defRPr sz="1669" kern="1200">
          <a:solidFill>
            <a:schemeClr val="tx1"/>
          </a:solidFill>
          <a:latin typeface="+mn-lt"/>
          <a:ea typeface="+mn-ea"/>
          <a:cs typeface="+mn-cs"/>
        </a:defRPr>
      </a:lvl2pPr>
      <a:lvl3pPr marL="854866" algn="l" defTabSz="427434" rtl="0" eaLnBrk="1" latinLnBrk="0" hangingPunct="1">
        <a:defRPr sz="1669" kern="1200">
          <a:solidFill>
            <a:schemeClr val="tx1"/>
          </a:solidFill>
          <a:latin typeface="+mn-lt"/>
          <a:ea typeface="+mn-ea"/>
          <a:cs typeface="+mn-cs"/>
        </a:defRPr>
      </a:lvl3pPr>
      <a:lvl4pPr marL="1282300" algn="l" defTabSz="427434" rtl="0" eaLnBrk="1" latinLnBrk="0" hangingPunct="1">
        <a:defRPr sz="1669" kern="1200">
          <a:solidFill>
            <a:schemeClr val="tx1"/>
          </a:solidFill>
          <a:latin typeface="+mn-lt"/>
          <a:ea typeface="+mn-ea"/>
          <a:cs typeface="+mn-cs"/>
        </a:defRPr>
      </a:lvl4pPr>
      <a:lvl5pPr marL="1709732" algn="l" defTabSz="427434" rtl="0" eaLnBrk="1" latinLnBrk="0" hangingPunct="1">
        <a:defRPr sz="1669" kern="1200">
          <a:solidFill>
            <a:schemeClr val="tx1"/>
          </a:solidFill>
          <a:latin typeface="+mn-lt"/>
          <a:ea typeface="+mn-ea"/>
          <a:cs typeface="+mn-cs"/>
        </a:defRPr>
      </a:lvl5pPr>
      <a:lvl6pPr marL="2137166" algn="l" defTabSz="427434" rtl="0" eaLnBrk="1" latinLnBrk="0" hangingPunct="1">
        <a:defRPr sz="1669" kern="1200">
          <a:solidFill>
            <a:schemeClr val="tx1"/>
          </a:solidFill>
          <a:latin typeface="+mn-lt"/>
          <a:ea typeface="+mn-ea"/>
          <a:cs typeface="+mn-cs"/>
        </a:defRPr>
      </a:lvl6pPr>
      <a:lvl7pPr marL="2564600" algn="l" defTabSz="427434" rtl="0" eaLnBrk="1" latinLnBrk="0" hangingPunct="1">
        <a:defRPr sz="1669" kern="1200">
          <a:solidFill>
            <a:schemeClr val="tx1"/>
          </a:solidFill>
          <a:latin typeface="+mn-lt"/>
          <a:ea typeface="+mn-ea"/>
          <a:cs typeface="+mn-cs"/>
        </a:defRPr>
      </a:lvl7pPr>
      <a:lvl8pPr marL="2992032" algn="l" defTabSz="427434" rtl="0" eaLnBrk="1" latinLnBrk="0" hangingPunct="1">
        <a:defRPr sz="1669" kern="1200">
          <a:solidFill>
            <a:schemeClr val="tx1"/>
          </a:solidFill>
          <a:latin typeface="+mn-lt"/>
          <a:ea typeface="+mn-ea"/>
          <a:cs typeface="+mn-cs"/>
        </a:defRPr>
      </a:lvl8pPr>
      <a:lvl9pPr marL="3419466" algn="l" defTabSz="427434" rtl="0" eaLnBrk="1" latinLnBrk="0" hangingPunct="1">
        <a:defRPr sz="166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5"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8" y="653801"/>
            <a:ext cx="5085939" cy="372089"/>
          </a:xfrm>
          <a:prstGeom prst="rect">
            <a:avLst/>
          </a:prstGeom>
          <a:ln>
            <a:noFill/>
          </a:ln>
        </p:spPr>
        <p:txBody>
          <a:bodyPr lIns="50988" tIns="25495" rIns="50988" bIns="25495"/>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669" smtClean="0">
                <a:solidFill>
                  <a:schemeClr val="tx2"/>
                </a:solidFill>
              </a:rPr>
              <a:t>‹#›</a:t>
            </a:fld>
            <a:endParaRPr lang="en-US" sz="669">
              <a:solidFill>
                <a:schemeClr val="tx2"/>
              </a:solidFill>
            </a:endParaRPr>
          </a:p>
        </p:txBody>
      </p:sp>
    </p:spTree>
    <p:extLst>
      <p:ext uri="{BB962C8B-B14F-4D97-AF65-F5344CB8AC3E}">
        <p14:creationId xmlns:p14="http://schemas.microsoft.com/office/powerpoint/2010/main" val="3042531898"/>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412891" rtl="0" eaLnBrk="1" latinLnBrk="0" hangingPunct="1">
        <a:spcBef>
          <a:spcPct val="0"/>
        </a:spcBef>
        <a:buNone/>
        <a:defRPr sz="3222" kern="1200">
          <a:solidFill>
            <a:schemeClr val="tx2"/>
          </a:solidFill>
          <a:latin typeface="+mj-lt"/>
          <a:ea typeface="+mj-ea"/>
          <a:cs typeface="+mj-cs"/>
        </a:defRPr>
      </a:lvl1pPr>
    </p:titleStyle>
    <p:bodyStyle>
      <a:lvl1pPr marL="309669" indent="-309669"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1pPr>
      <a:lvl2pPr marL="670947" indent="-258056"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2pPr>
      <a:lvl3pPr marL="1032228"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3pPr>
      <a:lvl4pPr marL="1445116"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4pPr>
      <a:lvl5pPr marL="1858007" indent="-206444" algn="l" defTabSz="412891" rtl="0" eaLnBrk="1" latinLnBrk="0" hangingPunct="1">
        <a:spcBef>
          <a:spcPct val="20000"/>
        </a:spcBef>
        <a:buFont typeface="Arial"/>
        <a:buChar char="»"/>
        <a:defRPr sz="2291" kern="1200" baseline="0">
          <a:solidFill>
            <a:schemeClr val="tx2"/>
          </a:solidFill>
          <a:latin typeface="Calibri" pitchFamily="34" charset="0"/>
          <a:ea typeface="+mn-ea"/>
          <a:cs typeface="+mn-cs"/>
        </a:defRPr>
      </a:lvl5pPr>
      <a:lvl6pPr marL="2270895" indent="-206444" algn="l" defTabSz="412891" rtl="0" eaLnBrk="1" latinLnBrk="0" hangingPunct="1">
        <a:spcBef>
          <a:spcPct val="20000"/>
        </a:spcBef>
        <a:buFont typeface="Arial"/>
        <a:buChar char="•"/>
        <a:defRPr sz="1781" kern="1200">
          <a:solidFill>
            <a:schemeClr val="tx1"/>
          </a:solidFill>
          <a:latin typeface="+mn-lt"/>
          <a:ea typeface="+mn-ea"/>
          <a:cs typeface="+mn-cs"/>
        </a:defRPr>
      </a:lvl6pPr>
      <a:lvl7pPr marL="2683788" indent="-206444" algn="l" defTabSz="412891" rtl="0" eaLnBrk="1" latinLnBrk="0" hangingPunct="1">
        <a:spcBef>
          <a:spcPct val="20000"/>
        </a:spcBef>
        <a:buFont typeface="Arial"/>
        <a:buChar char="•"/>
        <a:defRPr sz="1781" kern="1200">
          <a:solidFill>
            <a:schemeClr val="tx1"/>
          </a:solidFill>
          <a:latin typeface="+mn-lt"/>
          <a:ea typeface="+mn-ea"/>
          <a:cs typeface="+mn-cs"/>
        </a:defRPr>
      </a:lvl7pPr>
      <a:lvl8pPr marL="3096676" indent="-206444" algn="l" defTabSz="412891" rtl="0" eaLnBrk="1" latinLnBrk="0" hangingPunct="1">
        <a:spcBef>
          <a:spcPct val="20000"/>
        </a:spcBef>
        <a:buFont typeface="Arial"/>
        <a:buChar char="•"/>
        <a:defRPr sz="1781" kern="1200">
          <a:solidFill>
            <a:schemeClr val="tx1"/>
          </a:solidFill>
          <a:latin typeface="+mn-lt"/>
          <a:ea typeface="+mn-ea"/>
          <a:cs typeface="+mn-cs"/>
        </a:defRPr>
      </a:lvl8pPr>
      <a:lvl9pPr marL="3509567" indent="-206444" algn="l" defTabSz="412891" rtl="0" eaLnBrk="1" latinLnBrk="0" hangingPunct="1">
        <a:spcBef>
          <a:spcPct val="20000"/>
        </a:spcBef>
        <a:buFont typeface="Arial"/>
        <a:buChar char="•"/>
        <a:defRPr sz="1781" kern="1200">
          <a:solidFill>
            <a:schemeClr val="tx1"/>
          </a:solidFill>
          <a:latin typeface="+mn-lt"/>
          <a:ea typeface="+mn-ea"/>
          <a:cs typeface="+mn-cs"/>
        </a:defRPr>
      </a:lvl9pPr>
    </p:bodyStyle>
    <p:otherStyle>
      <a:defPPr>
        <a:defRPr lang="en-US"/>
      </a:defPPr>
      <a:lvl1pPr marL="0" algn="l" defTabSz="412891" rtl="0" eaLnBrk="1" latinLnBrk="0" hangingPunct="1">
        <a:defRPr sz="1612" kern="1200">
          <a:solidFill>
            <a:schemeClr val="tx1"/>
          </a:solidFill>
          <a:latin typeface="+mn-lt"/>
          <a:ea typeface="+mn-ea"/>
          <a:cs typeface="+mn-cs"/>
        </a:defRPr>
      </a:lvl1pPr>
      <a:lvl2pPr marL="412891" algn="l" defTabSz="412891" rtl="0" eaLnBrk="1" latinLnBrk="0" hangingPunct="1">
        <a:defRPr sz="1612" kern="1200">
          <a:solidFill>
            <a:schemeClr val="tx1"/>
          </a:solidFill>
          <a:latin typeface="+mn-lt"/>
          <a:ea typeface="+mn-ea"/>
          <a:cs typeface="+mn-cs"/>
        </a:defRPr>
      </a:lvl2pPr>
      <a:lvl3pPr marL="825779" algn="l" defTabSz="412891" rtl="0" eaLnBrk="1" latinLnBrk="0" hangingPunct="1">
        <a:defRPr sz="1612" kern="1200">
          <a:solidFill>
            <a:schemeClr val="tx1"/>
          </a:solidFill>
          <a:latin typeface="+mn-lt"/>
          <a:ea typeface="+mn-ea"/>
          <a:cs typeface="+mn-cs"/>
        </a:defRPr>
      </a:lvl3pPr>
      <a:lvl4pPr marL="1238672" algn="l" defTabSz="412891" rtl="0" eaLnBrk="1" latinLnBrk="0" hangingPunct="1">
        <a:defRPr sz="1612" kern="1200">
          <a:solidFill>
            <a:schemeClr val="tx1"/>
          </a:solidFill>
          <a:latin typeface="+mn-lt"/>
          <a:ea typeface="+mn-ea"/>
          <a:cs typeface="+mn-cs"/>
        </a:defRPr>
      </a:lvl4pPr>
      <a:lvl5pPr marL="1651560" algn="l" defTabSz="412891" rtl="0" eaLnBrk="1" latinLnBrk="0" hangingPunct="1">
        <a:defRPr sz="1612" kern="1200">
          <a:solidFill>
            <a:schemeClr val="tx1"/>
          </a:solidFill>
          <a:latin typeface="+mn-lt"/>
          <a:ea typeface="+mn-ea"/>
          <a:cs typeface="+mn-cs"/>
        </a:defRPr>
      </a:lvl5pPr>
      <a:lvl6pPr marL="2064451" algn="l" defTabSz="412891" rtl="0" eaLnBrk="1" latinLnBrk="0" hangingPunct="1">
        <a:defRPr sz="1612" kern="1200">
          <a:solidFill>
            <a:schemeClr val="tx1"/>
          </a:solidFill>
          <a:latin typeface="+mn-lt"/>
          <a:ea typeface="+mn-ea"/>
          <a:cs typeface="+mn-cs"/>
        </a:defRPr>
      </a:lvl6pPr>
      <a:lvl7pPr marL="2477341" algn="l" defTabSz="412891" rtl="0" eaLnBrk="1" latinLnBrk="0" hangingPunct="1">
        <a:defRPr sz="1612" kern="1200">
          <a:solidFill>
            <a:schemeClr val="tx1"/>
          </a:solidFill>
          <a:latin typeface="+mn-lt"/>
          <a:ea typeface="+mn-ea"/>
          <a:cs typeface="+mn-cs"/>
        </a:defRPr>
      </a:lvl7pPr>
      <a:lvl8pPr marL="2890232" algn="l" defTabSz="412891" rtl="0" eaLnBrk="1" latinLnBrk="0" hangingPunct="1">
        <a:defRPr sz="1612" kern="1200">
          <a:solidFill>
            <a:schemeClr val="tx1"/>
          </a:solidFill>
          <a:latin typeface="+mn-lt"/>
          <a:ea typeface="+mn-ea"/>
          <a:cs typeface="+mn-cs"/>
        </a:defRPr>
      </a:lvl8pPr>
      <a:lvl9pPr marL="3303123" algn="l" defTabSz="412891" rtl="0" eaLnBrk="1" latinLnBrk="0" hangingPunct="1">
        <a:defRPr sz="161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48"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0" y="653788"/>
            <a:ext cx="5085939" cy="372089"/>
          </a:xfrm>
          <a:prstGeom prst="rect">
            <a:avLst/>
          </a:prstGeom>
          <a:ln>
            <a:noFill/>
          </a:ln>
        </p:spPr>
        <p:txBody>
          <a:bodyPr lIns="84063" tIns="42033" rIns="84063" bIns="42033"/>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1106" smtClean="0">
                <a:solidFill>
                  <a:schemeClr val="tx2"/>
                </a:solidFill>
              </a:rPr>
              <a:t>‹#›</a:t>
            </a:fld>
            <a:endParaRPr lang="en-US" sz="1106">
              <a:solidFill>
                <a:schemeClr val="tx2"/>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06" y="11323188"/>
            <a:ext cx="3736692" cy="1025163"/>
          </a:xfrm>
          <a:prstGeom prst="rect">
            <a:avLst/>
          </a:prstGeom>
        </p:spPr>
      </p:pic>
      <p:cxnSp>
        <p:nvCxnSpPr>
          <p:cNvPr id="12" name="Straight Connector 11"/>
          <p:cNvCxnSpPr/>
          <p:nvPr/>
        </p:nvCxnSpPr>
        <p:spPr bwMode="auto">
          <a:xfrm>
            <a:off x="533541" y="11323185"/>
            <a:ext cx="18979232" cy="0"/>
          </a:xfrm>
          <a:prstGeom prst="line">
            <a:avLst/>
          </a:prstGeom>
          <a:blipFill dpi="0" rotWithShape="0">
            <a:blip r:embed="rId3"/>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4253" y="10670225"/>
            <a:ext cx="2113657" cy="1674011"/>
          </a:xfrm>
          <a:prstGeom prst="rect">
            <a:avLst/>
          </a:prstGeom>
        </p:spPr>
      </p:pic>
    </p:spTree>
    <p:extLst>
      <p:ext uri="{BB962C8B-B14F-4D97-AF65-F5344CB8AC3E}">
        <p14:creationId xmlns:p14="http://schemas.microsoft.com/office/powerpoint/2010/main" val="3521770973"/>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486832" rtl="0" eaLnBrk="1" latinLnBrk="0" hangingPunct="1">
        <a:spcBef>
          <a:spcPct val="0"/>
        </a:spcBef>
        <a:buNone/>
        <a:defRPr sz="3800" kern="1200">
          <a:solidFill>
            <a:schemeClr val="tx2"/>
          </a:solidFill>
          <a:latin typeface="+mj-lt"/>
          <a:ea typeface="+mj-ea"/>
          <a:cs typeface="+mj-cs"/>
        </a:defRPr>
      </a:lvl1pPr>
    </p:titleStyle>
    <p:bodyStyle>
      <a:lvl1pPr marL="365124" indent="-365124"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1pPr>
      <a:lvl2pPr marL="791101" indent="-304269"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2pPr>
      <a:lvl3pPr marL="121707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3pPr>
      <a:lvl4pPr marL="1703909"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4pPr>
      <a:lvl5pPr marL="2190741" indent="-243415" algn="l" defTabSz="486832" rtl="0" eaLnBrk="1" latinLnBrk="0" hangingPunct="1">
        <a:spcBef>
          <a:spcPct val="20000"/>
        </a:spcBef>
        <a:buFont typeface="Arial"/>
        <a:buChar char="»"/>
        <a:defRPr sz="2700" kern="1200" baseline="0">
          <a:solidFill>
            <a:schemeClr val="tx2"/>
          </a:solidFill>
          <a:latin typeface="Calibri" pitchFamily="34" charset="0"/>
          <a:ea typeface="+mn-ea"/>
          <a:cs typeface="+mn-cs"/>
        </a:defRPr>
      </a:lvl5pPr>
      <a:lvl6pPr marL="2677572" indent="-243415" algn="l" defTabSz="486832" rtl="0" eaLnBrk="1" latinLnBrk="0" hangingPunct="1">
        <a:spcBef>
          <a:spcPct val="20000"/>
        </a:spcBef>
        <a:buFont typeface="Arial"/>
        <a:buChar char="•"/>
        <a:defRPr sz="2100" kern="1200">
          <a:solidFill>
            <a:schemeClr val="tx1"/>
          </a:solidFill>
          <a:latin typeface="+mn-lt"/>
          <a:ea typeface="+mn-ea"/>
          <a:cs typeface="+mn-cs"/>
        </a:defRPr>
      </a:lvl6pPr>
      <a:lvl7pPr marL="3164404" indent="-243415" algn="l" defTabSz="486832" rtl="0" eaLnBrk="1" latinLnBrk="0" hangingPunct="1">
        <a:spcBef>
          <a:spcPct val="20000"/>
        </a:spcBef>
        <a:buFont typeface="Arial"/>
        <a:buChar char="•"/>
        <a:defRPr sz="2100" kern="1200">
          <a:solidFill>
            <a:schemeClr val="tx1"/>
          </a:solidFill>
          <a:latin typeface="+mn-lt"/>
          <a:ea typeface="+mn-ea"/>
          <a:cs typeface="+mn-cs"/>
        </a:defRPr>
      </a:lvl7pPr>
      <a:lvl8pPr marL="3651235" indent="-243415" algn="l" defTabSz="486832" rtl="0" eaLnBrk="1" latinLnBrk="0" hangingPunct="1">
        <a:spcBef>
          <a:spcPct val="20000"/>
        </a:spcBef>
        <a:buFont typeface="Arial"/>
        <a:buChar char="•"/>
        <a:defRPr sz="2100" kern="1200">
          <a:solidFill>
            <a:schemeClr val="tx1"/>
          </a:solidFill>
          <a:latin typeface="+mn-lt"/>
          <a:ea typeface="+mn-ea"/>
          <a:cs typeface="+mn-cs"/>
        </a:defRPr>
      </a:lvl8pPr>
      <a:lvl9pPr marL="4138066" indent="-243415" algn="l" defTabSz="486832"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6832" rtl="0" eaLnBrk="1" latinLnBrk="0" hangingPunct="1">
        <a:defRPr sz="1900" kern="1200">
          <a:solidFill>
            <a:schemeClr val="tx1"/>
          </a:solidFill>
          <a:latin typeface="+mn-lt"/>
          <a:ea typeface="+mn-ea"/>
          <a:cs typeface="+mn-cs"/>
        </a:defRPr>
      </a:lvl1pPr>
      <a:lvl2pPr marL="486832" algn="l" defTabSz="486832" rtl="0" eaLnBrk="1" latinLnBrk="0" hangingPunct="1">
        <a:defRPr sz="1900" kern="1200">
          <a:solidFill>
            <a:schemeClr val="tx1"/>
          </a:solidFill>
          <a:latin typeface="+mn-lt"/>
          <a:ea typeface="+mn-ea"/>
          <a:cs typeface="+mn-cs"/>
        </a:defRPr>
      </a:lvl2pPr>
      <a:lvl3pPr marL="973662" algn="l" defTabSz="486832" rtl="0" eaLnBrk="1" latinLnBrk="0" hangingPunct="1">
        <a:defRPr sz="1900" kern="1200">
          <a:solidFill>
            <a:schemeClr val="tx1"/>
          </a:solidFill>
          <a:latin typeface="+mn-lt"/>
          <a:ea typeface="+mn-ea"/>
          <a:cs typeface="+mn-cs"/>
        </a:defRPr>
      </a:lvl3pPr>
      <a:lvl4pPr marL="1460494" algn="l" defTabSz="486832" rtl="0" eaLnBrk="1" latinLnBrk="0" hangingPunct="1">
        <a:defRPr sz="1900" kern="1200">
          <a:solidFill>
            <a:schemeClr val="tx1"/>
          </a:solidFill>
          <a:latin typeface="+mn-lt"/>
          <a:ea typeface="+mn-ea"/>
          <a:cs typeface="+mn-cs"/>
        </a:defRPr>
      </a:lvl4pPr>
      <a:lvl5pPr marL="1947325" algn="l" defTabSz="486832" rtl="0" eaLnBrk="1" latinLnBrk="0" hangingPunct="1">
        <a:defRPr sz="1900" kern="1200">
          <a:solidFill>
            <a:schemeClr val="tx1"/>
          </a:solidFill>
          <a:latin typeface="+mn-lt"/>
          <a:ea typeface="+mn-ea"/>
          <a:cs typeface="+mn-cs"/>
        </a:defRPr>
      </a:lvl5pPr>
      <a:lvl6pPr marL="2434157" algn="l" defTabSz="486832" rtl="0" eaLnBrk="1" latinLnBrk="0" hangingPunct="1">
        <a:defRPr sz="1900" kern="1200">
          <a:solidFill>
            <a:schemeClr val="tx1"/>
          </a:solidFill>
          <a:latin typeface="+mn-lt"/>
          <a:ea typeface="+mn-ea"/>
          <a:cs typeface="+mn-cs"/>
        </a:defRPr>
      </a:lvl6pPr>
      <a:lvl7pPr marL="2920988" algn="l" defTabSz="486832" rtl="0" eaLnBrk="1" latinLnBrk="0" hangingPunct="1">
        <a:defRPr sz="1900" kern="1200">
          <a:solidFill>
            <a:schemeClr val="tx1"/>
          </a:solidFill>
          <a:latin typeface="+mn-lt"/>
          <a:ea typeface="+mn-ea"/>
          <a:cs typeface="+mn-cs"/>
        </a:defRPr>
      </a:lvl7pPr>
      <a:lvl8pPr marL="3407819" algn="l" defTabSz="486832" rtl="0" eaLnBrk="1" latinLnBrk="0" hangingPunct="1">
        <a:defRPr sz="1900" kern="1200">
          <a:solidFill>
            <a:schemeClr val="tx1"/>
          </a:solidFill>
          <a:latin typeface="+mn-lt"/>
          <a:ea typeface="+mn-ea"/>
          <a:cs typeface="+mn-cs"/>
        </a:defRPr>
      </a:lvl8pPr>
      <a:lvl9pPr marL="3894651" algn="l" defTabSz="48683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bwMode="auto">
          <a:xfrm>
            <a:off x="533550" y="532626"/>
            <a:ext cx="21212081" cy="0"/>
          </a:xfrm>
          <a:prstGeom prst="line">
            <a:avLst/>
          </a:prstGeom>
          <a:blipFill dpi="0" rotWithShape="0">
            <a:blip r:embed="rId3"/>
            <a:srcRect/>
            <a:tile tx="0" ty="0" sx="100000" sy="100000" flip="none" algn="tl"/>
          </a:blipFill>
          <a:ln w="5715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itle 1"/>
          <p:cNvSpPr txBox="1">
            <a:spLocks/>
          </p:cNvSpPr>
          <p:nvPr/>
        </p:nvSpPr>
        <p:spPr>
          <a:xfrm>
            <a:off x="16659680" y="653790"/>
            <a:ext cx="5085939" cy="372089"/>
          </a:xfrm>
          <a:prstGeom prst="rect">
            <a:avLst/>
          </a:prstGeom>
          <a:ln>
            <a:noFill/>
          </a:ln>
        </p:spPr>
        <p:txBody>
          <a:bodyPr lIns="66235" tIns="33118" rIns="66235" bIns="33118"/>
          <a:lstStyle>
            <a:lvl1pPr algn="l" rtl="0" eaLnBrk="1" fontAlgn="base" hangingPunct="1">
              <a:spcBef>
                <a:spcPct val="0"/>
              </a:spcBef>
              <a:spcAft>
                <a:spcPct val="0"/>
              </a:spcAft>
              <a:defRPr sz="8400">
                <a:solidFill>
                  <a:srgbClr val="FFFFFF"/>
                </a:solidFill>
                <a:latin typeface="+mj-lt"/>
                <a:ea typeface="+mj-ea"/>
                <a:cs typeface="+mj-cs"/>
                <a:sym typeface="Arial" charset="0"/>
              </a:defRPr>
            </a:lvl1pPr>
            <a:lvl2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2pPr>
            <a:lvl3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3pPr>
            <a:lvl4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4pPr>
            <a:lvl5pPr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5pPr>
            <a:lvl6pPr marL="4572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6pPr>
            <a:lvl7pPr marL="9144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7pPr>
            <a:lvl8pPr marL="13716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8pPr>
            <a:lvl9pPr marL="1828800" algn="l" rtl="0" eaLnBrk="1" fontAlgn="base" hangingPunct="1">
              <a:spcBef>
                <a:spcPct val="0"/>
              </a:spcBef>
              <a:spcAft>
                <a:spcPct val="0"/>
              </a:spcAft>
              <a:defRPr sz="8400">
                <a:solidFill>
                  <a:srgbClr val="FFFFFF"/>
                </a:solidFill>
                <a:latin typeface="Arial" charset="0"/>
                <a:ea typeface="ヒラギノ角ゴ ProN W3" charset="0"/>
                <a:cs typeface="ヒラギノ角ゴ ProN W3" charset="0"/>
                <a:sym typeface="Arial" charset="0"/>
              </a:defRPr>
            </a:lvl9pPr>
          </a:lstStyle>
          <a:p>
            <a:pPr algn="r"/>
            <a:fld id="{F3D167F0-9A35-4B2A-93A9-F24DD6D12FFA}" type="slidenum">
              <a:rPr lang="en-US" sz="871" smtClean="0">
                <a:solidFill>
                  <a:schemeClr val="tx2"/>
                </a:solidFill>
              </a:rPr>
              <a:t>‹#›</a:t>
            </a:fld>
            <a:endParaRPr lang="en-US" sz="871">
              <a:solidFill>
                <a:schemeClr val="tx2"/>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08" y="11323190"/>
            <a:ext cx="3736692" cy="1025163"/>
          </a:xfrm>
          <a:prstGeom prst="rect">
            <a:avLst/>
          </a:prstGeom>
        </p:spPr>
      </p:pic>
      <p:cxnSp>
        <p:nvCxnSpPr>
          <p:cNvPr id="12" name="Straight Connector 11"/>
          <p:cNvCxnSpPr/>
          <p:nvPr/>
        </p:nvCxnSpPr>
        <p:spPr bwMode="auto">
          <a:xfrm>
            <a:off x="533543" y="11323185"/>
            <a:ext cx="18979232" cy="0"/>
          </a:xfrm>
          <a:prstGeom prst="line">
            <a:avLst/>
          </a:prstGeom>
          <a:blipFill dpi="0" rotWithShape="0">
            <a:blip r:embed="rId3"/>
            <a:srcRect/>
            <a:tile tx="0" ty="0" sx="100000" sy="100000" flip="none" algn="tl"/>
          </a:blipFill>
          <a:ln w="12700" cap="flat" cmpd="sng" algn="ctr">
            <a:solidFill>
              <a:srgbClr val="1C3C5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4253" y="10670225"/>
            <a:ext cx="2113657" cy="1674011"/>
          </a:xfrm>
          <a:prstGeom prst="rect">
            <a:avLst/>
          </a:prstGeom>
        </p:spPr>
      </p:pic>
    </p:spTree>
    <p:extLst>
      <p:ext uri="{BB962C8B-B14F-4D97-AF65-F5344CB8AC3E}">
        <p14:creationId xmlns:p14="http://schemas.microsoft.com/office/powerpoint/2010/main" val="1300464018"/>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216105" rtl="0" eaLnBrk="1" latinLnBrk="0" hangingPunct="1">
        <a:spcBef>
          <a:spcPct val="0"/>
        </a:spcBef>
        <a:buNone/>
        <a:defRPr sz="1687" kern="1200">
          <a:solidFill>
            <a:schemeClr val="tx2"/>
          </a:solidFill>
          <a:latin typeface="+mj-lt"/>
          <a:ea typeface="+mj-ea"/>
          <a:cs typeface="+mj-cs"/>
        </a:defRPr>
      </a:lvl1pPr>
    </p:titleStyle>
    <p:bodyStyle>
      <a:lvl1pPr marL="162079" indent="-162079"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1pPr>
      <a:lvl2pPr marL="351170" indent="-135065"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2pPr>
      <a:lvl3pPr marL="540261" indent="-108052"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3pPr>
      <a:lvl4pPr marL="756365" indent="-108052"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4pPr>
      <a:lvl5pPr marL="972470" indent="-108052" algn="l" defTabSz="216105" rtl="0" eaLnBrk="1" latinLnBrk="0" hangingPunct="1">
        <a:spcBef>
          <a:spcPct val="20000"/>
        </a:spcBef>
        <a:buFont typeface="Arial"/>
        <a:buChar char="»"/>
        <a:defRPr sz="1199" kern="1200" baseline="0">
          <a:solidFill>
            <a:schemeClr val="tx2"/>
          </a:solidFill>
          <a:latin typeface="Calibri" pitchFamily="34" charset="0"/>
          <a:ea typeface="+mn-ea"/>
          <a:cs typeface="+mn-cs"/>
        </a:defRPr>
      </a:lvl5pPr>
      <a:lvl6pPr marL="1188574" indent="-108052" algn="l" defTabSz="216105" rtl="0" eaLnBrk="1" latinLnBrk="0" hangingPunct="1">
        <a:spcBef>
          <a:spcPct val="20000"/>
        </a:spcBef>
        <a:buFont typeface="Arial"/>
        <a:buChar char="•"/>
        <a:defRPr sz="932" kern="1200">
          <a:solidFill>
            <a:schemeClr val="tx1"/>
          </a:solidFill>
          <a:latin typeface="+mn-lt"/>
          <a:ea typeface="+mn-ea"/>
          <a:cs typeface="+mn-cs"/>
        </a:defRPr>
      </a:lvl6pPr>
      <a:lvl7pPr marL="1404679" indent="-108052" algn="l" defTabSz="216105" rtl="0" eaLnBrk="1" latinLnBrk="0" hangingPunct="1">
        <a:spcBef>
          <a:spcPct val="20000"/>
        </a:spcBef>
        <a:buFont typeface="Arial"/>
        <a:buChar char="•"/>
        <a:defRPr sz="932" kern="1200">
          <a:solidFill>
            <a:schemeClr val="tx1"/>
          </a:solidFill>
          <a:latin typeface="+mn-lt"/>
          <a:ea typeface="+mn-ea"/>
          <a:cs typeface="+mn-cs"/>
        </a:defRPr>
      </a:lvl7pPr>
      <a:lvl8pPr marL="1620783" indent="-108052" algn="l" defTabSz="216105" rtl="0" eaLnBrk="1" latinLnBrk="0" hangingPunct="1">
        <a:spcBef>
          <a:spcPct val="20000"/>
        </a:spcBef>
        <a:buFont typeface="Arial"/>
        <a:buChar char="•"/>
        <a:defRPr sz="932" kern="1200">
          <a:solidFill>
            <a:schemeClr val="tx1"/>
          </a:solidFill>
          <a:latin typeface="+mn-lt"/>
          <a:ea typeface="+mn-ea"/>
          <a:cs typeface="+mn-cs"/>
        </a:defRPr>
      </a:lvl8pPr>
      <a:lvl9pPr marL="1836887" indent="-108052" algn="l" defTabSz="216105" rtl="0" eaLnBrk="1" latinLnBrk="0" hangingPunct="1">
        <a:spcBef>
          <a:spcPct val="20000"/>
        </a:spcBef>
        <a:buFont typeface="Arial"/>
        <a:buChar char="•"/>
        <a:defRPr sz="932" kern="1200">
          <a:solidFill>
            <a:schemeClr val="tx1"/>
          </a:solidFill>
          <a:latin typeface="+mn-lt"/>
          <a:ea typeface="+mn-ea"/>
          <a:cs typeface="+mn-cs"/>
        </a:defRPr>
      </a:lvl9pPr>
    </p:bodyStyle>
    <p:otherStyle>
      <a:defPPr>
        <a:defRPr lang="en-US"/>
      </a:defPPr>
      <a:lvl1pPr marL="0" algn="l" defTabSz="216105" rtl="0" eaLnBrk="1" latinLnBrk="0" hangingPunct="1">
        <a:defRPr sz="843" kern="1200">
          <a:solidFill>
            <a:schemeClr val="tx1"/>
          </a:solidFill>
          <a:latin typeface="+mn-lt"/>
          <a:ea typeface="+mn-ea"/>
          <a:cs typeface="+mn-cs"/>
        </a:defRPr>
      </a:lvl1pPr>
      <a:lvl2pPr marL="216105" algn="l" defTabSz="216105" rtl="0" eaLnBrk="1" latinLnBrk="0" hangingPunct="1">
        <a:defRPr sz="843" kern="1200">
          <a:solidFill>
            <a:schemeClr val="tx1"/>
          </a:solidFill>
          <a:latin typeface="+mn-lt"/>
          <a:ea typeface="+mn-ea"/>
          <a:cs typeface="+mn-cs"/>
        </a:defRPr>
      </a:lvl2pPr>
      <a:lvl3pPr marL="432209" algn="l" defTabSz="216105" rtl="0" eaLnBrk="1" latinLnBrk="0" hangingPunct="1">
        <a:defRPr sz="843" kern="1200">
          <a:solidFill>
            <a:schemeClr val="tx1"/>
          </a:solidFill>
          <a:latin typeface="+mn-lt"/>
          <a:ea typeface="+mn-ea"/>
          <a:cs typeface="+mn-cs"/>
        </a:defRPr>
      </a:lvl3pPr>
      <a:lvl4pPr marL="648313" algn="l" defTabSz="216105" rtl="0" eaLnBrk="1" latinLnBrk="0" hangingPunct="1">
        <a:defRPr sz="843" kern="1200">
          <a:solidFill>
            <a:schemeClr val="tx1"/>
          </a:solidFill>
          <a:latin typeface="+mn-lt"/>
          <a:ea typeface="+mn-ea"/>
          <a:cs typeface="+mn-cs"/>
        </a:defRPr>
      </a:lvl4pPr>
      <a:lvl5pPr marL="864418" algn="l" defTabSz="216105" rtl="0" eaLnBrk="1" latinLnBrk="0" hangingPunct="1">
        <a:defRPr sz="843" kern="1200">
          <a:solidFill>
            <a:schemeClr val="tx1"/>
          </a:solidFill>
          <a:latin typeface="+mn-lt"/>
          <a:ea typeface="+mn-ea"/>
          <a:cs typeface="+mn-cs"/>
        </a:defRPr>
      </a:lvl5pPr>
      <a:lvl6pPr marL="1080522" algn="l" defTabSz="216105" rtl="0" eaLnBrk="1" latinLnBrk="0" hangingPunct="1">
        <a:defRPr sz="843" kern="1200">
          <a:solidFill>
            <a:schemeClr val="tx1"/>
          </a:solidFill>
          <a:latin typeface="+mn-lt"/>
          <a:ea typeface="+mn-ea"/>
          <a:cs typeface="+mn-cs"/>
        </a:defRPr>
      </a:lvl6pPr>
      <a:lvl7pPr marL="1296627" algn="l" defTabSz="216105" rtl="0" eaLnBrk="1" latinLnBrk="0" hangingPunct="1">
        <a:defRPr sz="843" kern="1200">
          <a:solidFill>
            <a:schemeClr val="tx1"/>
          </a:solidFill>
          <a:latin typeface="+mn-lt"/>
          <a:ea typeface="+mn-ea"/>
          <a:cs typeface="+mn-cs"/>
        </a:defRPr>
      </a:lvl7pPr>
      <a:lvl8pPr marL="1512731" algn="l" defTabSz="216105" rtl="0" eaLnBrk="1" latinLnBrk="0" hangingPunct="1">
        <a:defRPr sz="843" kern="1200">
          <a:solidFill>
            <a:schemeClr val="tx1"/>
          </a:solidFill>
          <a:latin typeface="+mn-lt"/>
          <a:ea typeface="+mn-ea"/>
          <a:cs typeface="+mn-cs"/>
        </a:defRPr>
      </a:lvl8pPr>
      <a:lvl9pPr marL="1728836" algn="l" defTabSz="216105" rtl="0" eaLnBrk="1" latinLnBrk="0" hangingPunct="1">
        <a:defRPr sz="8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chart" Target="../charts/chart12.xml"/><Relationship Id="rId3" Type="http://schemas.openxmlformats.org/officeDocument/2006/relationships/chart" Target="../charts/chart3.xml"/><Relationship Id="rId7" Type="http://schemas.openxmlformats.org/officeDocument/2006/relationships/image" Target="../media/image46.png"/><Relationship Id="rId12"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6.xml"/><Relationship Id="rId11" Type="http://schemas.openxmlformats.org/officeDocument/2006/relationships/chart" Target="../charts/chart10.xml"/><Relationship Id="rId5" Type="http://schemas.openxmlformats.org/officeDocument/2006/relationships/chart" Target="../charts/chart5.xml"/><Relationship Id="rId10" Type="http://schemas.openxmlformats.org/officeDocument/2006/relationships/chart" Target="../charts/chart9.xml"/><Relationship Id="rId4" Type="http://schemas.openxmlformats.org/officeDocument/2006/relationships/chart" Target="../charts/chart4.xml"/><Relationship Id="rId9" Type="http://schemas.openxmlformats.org/officeDocument/2006/relationships/chart" Target="../charts/chart8.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chart" Target="../charts/chart20.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68782B-5965-D34E-8A00-70C772D9E66D}"/>
              </a:ext>
            </a:extLst>
          </p:cNvPr>
          <p:cNvSpPr>
            <a:spLocks noGrp="1"/>
          </p:cNvSpPr>
          <p:nvPr>
            <p:ph type="ctrTitle" idx="4294967295"/>
          </p:nvPr>
        </p:nvSpPr>
        <p:spPr>
          <a:xfrm>
            <a:off x="421862" y="6682568"/>
            <a:ext cx="12925170" cy="2444498"/>
          </a:xfrm>
          <a:prstGeom prst="rect">
            <a:avLst/>
          </a:prstGeom>
        </p:spPr>
        <p:txBody>
          <a:bodyPr lIns="80287" tIns="40144" rIns="80287" bIns="40144" anchor="t"/>
          <a:lstStyle/>
          <a:p>
            <a:r>
              <a:rPr lang="en-GB" sz="5200">
                <a:solidFill>
                  <a:schemeClr val="bg1"/>
                </a:solidFill>
              </a:rPr>
              <a:t>Attachment 1 - September 2023</a:t>
            </a:r>
            <a:br>
              <a:rPr lang="en-GB" sz="5200">
                <a:solidFill>
                  <a:schemeClr val="bg1"/>
                </a:solidFill>
              </a:rPr>
            </a:br>
            <a:r>
              <a:rPr lang="en-GB" sz="5200">
                <a:solidFill>
                  <a:schemeClr val="bg1"/>
                </a:solidFill>
              </a:rPr>
              <a:t>Safety Business Report Dashboard </a:t>
            </a:r>
            <a:endParaRPr lang="en-US" sz="5200">
              <a:solidFill>
                <a:schemeClr val="bg1"/>
              </a:solidFill>
            </a:endParaRPr>
          </a:p>
        </p:txBody>
      </p:sp>
      <p:sp>
        <p:nvSpPr>
          <p:cNvPr id="7" name="Subtitle 6">
            <a:extLst>
              <a:ext uri="{FF2B5EF4-FFF2-40B4-BE49-F238E27FC236}">
                <a16:creationId xmlns:a16="http://schemas.microsoft.com/office/drawing/2014/main" id="{B3957434-A526-E345-878F-8792C1865F2E}"/>
              </a:ext>
            </a:extLst>
          </p:cNvPr>
          <p:cNvSpPr>
            <a:spLocks noGrp="1"/>
          </p:cNvSpPr>
          <p:nvPr>
            <p:ph type="subTitle" idx="1"/>
          </p:nvPr>
        </p:nvSpPr>
        <p:spPr>
          <a:xfrm>
            <a:off x="13924547" y="4704605"/>
            <a:ext cx="8475078" cy="5706722"/>
          </a:xfrm>
        </p:spPr>
        <p:txBody>
          <a:bodyPr lIns="80287" tIns="40144" rIns="80287" bIns="40144" anchor="t"/>
          <a:lstStyle/>
          <a:p>
            <a:pPr marL="553064" indent="-553064"/>
            <a:r>
              <a:rPr lang="en-US" sz="2634" b="1"/>
              <a:t>Safety, health and wellbeing dashboard</a:t>
            </a:r>
            <a:endParaRPr lang="en-US"/>
          </a:p>
          <a:p>
            <a:pPr marL="631674" lvl="2" algn="l"/>
            <a:r>
              <a:rPr lang="en-GB" sz="2400">
                <a:solidFill>
                  <a:schemeClr val="bg1"/>
                </a:solidFill>
              </a:rPr>
              <a:t>1.1. Safety, health and wellbeing FY24 critical success factors</a:t>
            </a:r>
          </a:p>
          <a:p>
            <a:pPr marL="631674" lvl="2" algn="l"/>
            <a:r>
              <a:rPr lang="en-GB" sz="2400">
                <a:solidFill>
                  <a:schemeClr val="bg1"/>
                </a:solidFill>
              </a:rPr>
              <a:t>1.2. Safety management system</a:t>
            </a:r>
          </a:p>
          <a:p>
            <a:pPr marL="631674" lvl="2" algn="l"/>
            <a:r>
              <a:rPr lang="en-GB" sz="2400">
                <a:solidFill>
                  <a:schemeClr val="bg1"/>
                </a:solidFill>
              </a:rPr>
              <a:t>1.3. Safety assurance and legal environment</a:t>
            </a:r>
          </a:p>
          <a:p>
            <a:pPr marL="631674" lvl="2" algn="l"/>
            <a:r>
              <a:rPr lang="en-GB" sz="2400">
                <a:solidFill>
                  <a:schemeClr val="bg1"/>
                </a:solidFill>
              </a:rPr>
              <a:t>1.4. Safety operational activity</a:t>
            </a:r>
          </a:p>
          <a:p>
            <a:pPr marL="631674" lvl="2" algn="l"/>
            <a:r>
              <a:rPr lang="en-GB" sz="2400">
                <a:solidFill>
                  <a:schemeClr val="bg1"/>
                </a:solidFill>
              </a:rPr>
              <a:t>1.5. Supplier management</a:t>
            </a:r>
          </a:p>
          <a:p>
            <a:pPr marL="631674" lvl="2" algn="l"/>
            <a:endParaRPr lang="en-GB" sz="2634" b="1" u="sng">
              <a:solidFill>
                <a:schemeClr val="bg1"/>
              </a:solidFill>
            </a:endParaRPr>
          </a:p>
          <a:p>
            <a:pPr marL="553064" lvl="2" indent="-553064" algn="l">
              <a:spcBef>
                <a:spcPts val="1612"/>
              </a:spcBef>
              <a:buClr>
                <a:srgbClr val="FFDD00"/>
              </a:buClr>
              <a:buFont typeface="+mj-lt"/>
              <a:buAutoNum type="arabicPeriod" startAt="2"/>
            </a:pPr>
            <a:r>
              <a:rPr lang="en-US" sz="2634" b="1">
                <a:solidFill>
                  <a:schemeClr val="bg1"/>
                </a:solidFill>
              </a:rPr>
              <a:t>Death and serious injuries (DSI) dashboard</a:t>
            </a:r>
          </a:p>
          <a:p>
            <a:pPr marL="631674" lvl="2" algn="l">
              <a:buClr>
                <a:srgbClr val="FFDD00"/>
              </a:buClr>
            </a:pPr>
            <a:r>
              <a:rPr lang="en-US" sz="2400">
                <a:solidFill>
                  <a:schemeClr val="bg1"/>
                </a:solidFill>
              </a:rPr>
              <a:t>2.1. </a:t>
            </a:r>
            <a:r>
              <a:rPr lang="en-GB" sz="2400">
                <a:solidFill>
                  <a:schemeClr val="bg1"/>
                </a:solidFill>
              </a:rPr>
              <a:t>DSI reporting</a:t>
            </a:r>
          </a:p>
          <a:p>
            <a:pPr marL="631674" lvl="2" algn="l">
              <a:buClr>
                <a:srgbClr val="FFDD00"/>
              </a:buClr>
            </a:pPr>
            <a:r>
              <a:rPr lang="en-GB" sz="2400">
                <a:solidFill>
                  <a:schemeClr val="bg1"/>
                </a:solidFill>
              </a:rPr>
              <a:t>2.2. Fatalities reporting</a:t>
            </a:r>
          </a:p>
          <a:p>
            <a:pPr marL="631674" lvl="2" algn="l">
              <a:buClr>
                <a:srgbClr val="FFDD00"/>
              </a:buClr>
            </a:pPr>
            <a:r>
              <a:rPr lang="en-GB" sz="2400">
                <a:solidFill>
                  <a:schemeClr val="bg1"/>
                </a:solidFill>
              </a:rPr>
              <a:t>2.3  DSI summary factors reporting</a:t>
            </a:r>
          </a:p>
          <a:p>
            <a:pPr marL="631674" lvl="2" algn="l">
              <a:buClr>
                <a:srgbClr val="FFDD00"/>
              </a:buClr>
            </a:pPr>
            <a:r>
              <a:rPr lang="en-GB" sz="2400">
                <a:solidFill>
                  <a:schemeClr val="bg1"/>
                </a:solidFill>
              </a:rPr>
              <a:t>2.4  DSI local board reporting</a:t>
            </a:r>
            <a:endParaRPr lang="en-US" sz="2634">
              <a:solidFill>
                <a:schemeClr val="bg1"/>
              </a:solidFill>
            </a:endParaRPr>
          </a:p>
        </p:txBody>
      </p:sp>
    </p:spTree>
    <p:extLst>
      <p:ext uri="{BB962C8B-B14F-4D97-AF65-F5344CB8AC3E}">
        <p14:creationId xmlns:p14="http://schemas.microsoft.com/office/powerpoint/2010/main" val="1266102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18">
            <a:extLst>
              <a:ext uri="{FF2B5EF4-FFF2-40B4-BE49-F238E27FC236}">
                <a16:creationId xmlns:a16="http://schemas.microsoft.com/office/drawing/2014/main" id="{DB856947-AA9E-B2C1-F1CF-E2EF4B13B39A}"/>
              </a:ext>
            </a:extLst>
          </p:cNvPr>
          <p:cNvSpPr/>
          <p:nvPr/>
        </p:nvSpPr>
        <p:spPr>
          <a:xfrm>
            <a:off x="559785" y="1432273"/>
            <a:ext cx="6010860"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11" name="TextBox 10">
            <a:extLst>
              <a:ext uri="{FF2B5EF4-FFF2-40B4-BE49-F238E27FC236}">
                <a16:creationId xmlns:a16="http://schemas.microsoft.com/office/drawing/2014/main" id="{7D41963E-5D60-DDE0-7152-DBCD9591D530}"/>
              </a:ext>
            </a:extLst>
          </p:cNvPr>
          <p:cNvSpPr txBox="1"/>
          <p:nvPr/>
        </p:nvSpPr>
        <p:spPr>
          <a:xfrm>
            <a:off x="698107" y="1850933"/>
            <a:ext cx="5738574" cy="10050468"/>
          </a:xfrm>
          <a:prstGeom prst="rect">
            <a:avLst/>
          </a:prstGeom>
          <a:noFill/>
        </p:spPr>
        <p:txBody>
          <a:bodyPr wrap="square" lIns="80287" tIns="40144" rIns="80287" bIns="40144" anchor="t">
            <a:spAutoFit/>
          </a:bodyPr>
          <a:lstStyle/>
          <a:p>
            <a:pPr>
              <a:spcBef>
                <a:spcPts val="527"/>
              </a:spcBef>
              <a:spcAft>
                <a:spcPts val="1054"/>
              </a:spcAft>
            </a:pPr>
            <a:r>
              <a:rPr lang="en-US" sz="3850" b="1">
                <a:solidFill>
                  <a:schemeClr val="accent6"/>
                </a:solidFill>
                <a:latin typeface="IBM Plex Sans Bold"/>
              </a:rPr>
              <a:t>PW Critical Risks</a:t>
            </a:r>
          </a:p>
          <a:p>
            <a:pPr>
              <a:spcBef>
                <a:spcPts val="527"/>
              </a:spcBef>
              <a:spcAft>
                <a:spcPts val="527"/>
              </a:spcAft>
            </a:pPr>
            <a:r>
              <a:rPr lang="en-US" sz="1400" b="1">
                <a:solidFill>
                  <a:schemeClr val="accent6"/>
                </a:solidFill>
              </a:rPr>
              <a:t>Context</a:t>
            </a:r>
            <a:r>
              <a:rPr lang="en-US" sz="1400" b="1">
                <a:solidFill>
                  <a:schemeClr val="accent6"/>
                </a:solidFill>
                <a:cs typeface="Calibri"/>
              </a:rPr>
              <a:t> </a:t>
            </a:r>
            <a:endParaRPr lang="en-GB" sz="1400">
              <a:solidFill>
                <a:schemeClr val="accent6"/>
              </a:solidFill>
              <a:highlight>
                <a:srgbClr val="FFFF00"/>
              </a:highlight>
              <a:ea typeface="+mn-lt"/>
              <a:cs typeface="+mn-lt"/>
            </a:endParaRPr>
          </a:p>
          <a:p>
            <a:pPr>
              <a:spcBef>
                <a:spcPts val="527"/>
              </a:spcBef>
              <a:spcAft>
                <a:spcPts val="527"/>
              </a:spcAft>
            </a:pPr>
            <a:r>
              <a:rPr lang="en-GB" sz="1400">
                <a:solidFill>
                  <a:schemeClr val="accent6"/>
                </a:solidFill>
                <a:ea typeface="+mn-lt"/>
                <a:cs typeface="+mn-lt"/>
              </a:rPr>
              <a:t>Identification and management of PW critical risks is essential in ensuring our partners are operating safely, PW contractors are protected from risk of harm and are not exposed to harm, as far as reasonably practicable.  AT is working with all contractors to eliminate or contain significant risks via consultation, cooperation and coordination with other</a:t>
            </a:r>
            <a:r>
              <a:rPr lang="en-NZ" sz="1400">
                <a:solidFill>
                  <a:schemeClr val="accent6"/>
                </a:solidFill>
              </a:rPr>
              <a:t> persons conducting a business or undertaking (</a:t>
            </a:r>
            <a:r>
              <a:rPr lang="en-GB" sz="1400">
                <a:solidFill>
                  <a:schemeClr val="accent6"/>
                </a:solidFill>
                <a:ea typeface="+mn-lt"/>
                <a:cs typeface="+mn-lt"/>
              </a:rPr>
              <a:t>PCBUs).</a:t>
            </a:r>
          </a:p>
          <a:p>
            <a:pPr>
              <a:spcBef>
                <a:spcPts val="527"/>
              </a:spcBef>
              <a:spcAft>
                <a:spcPts val="527"/>
              </a:spcAft>
            </a:pPr>
            <a:r>
              <a:rPr lang="en-US" sz="1400" b="1">
                <a:solidFill>
                  <a:schemeClr val="accent6"/>
                </a:solidFill>
              </a:rPr>
              <a:t>Key insights</a:t>
            </a:r>
            <a:endParaRPr lang="en-US" sz="1400" b="1">
              <a:solidFill>
                <a:schemeClr val="accent6"/>
              </a:solidFill>
              <a:cs typeface="Arial"/>
            </a:endParaRPr>
          </a:p>
          <a:p>
            <a:pPr marL="250825" indent="-250825">
              <a:spcAft>
                <a:spcPts val="527"/>
              </a:spcAft>
              <a:buFont typeface="Arial" panose="020B0604020202020204" pitchFamily="34" charset="0"/>
              <a:buChar char="•"/>
            </a:pPr>
            <a:r>
              <a:rPr lang="en-US" sz="1400">
                <a:solidFill>
                  <a:srgbClr val="000000"/>
                </a:solidFill>
                <a:cs typeface="Arial"/>
              </a:rPr>
              <a:t>According to the risk consequence heat map for August 23, the majority of safety work events identified as critical risks fell into the lower risk consequence (3), however there were one safety work event as moderate and one as a major risk consequence (Figure 2).</a:t>
            </a:r>
          </a:p>
          <a:p>
            <a:pPr marL="250825" indent="-250825">
              <a:spcAft>
                <a:spcPts val="527"/>
              </a:spcAft>
              <a:buFont typeface="Arial" panose="020B0604020202020204" pitchFamily="34" charset="0"/>
              <a:buChar char="•"/>
            </a:pPr>
            <a:r>
              <a:rPr lang="en-US" sz="1400">
                <a:solidFill>
                  <a:schemeClr val="accent6"/>
                </a:solidFill>
                <a:cs typeface="Arial"/>
              </a:rPr>
              <a:t>The safety work event classified as moderate was related to CR4 assault towards team members with an outcome </a:t>
            </a:r>
            <a:r>
              <a:rPr lang="en-GB" sz="1400">
                <a:solidFill>
                  <a:schemeClr val="accent6"/>
                </a:solidFill>
                <a:cs typeface="Arial"/>
              </a:rPr>
              <a:t>Grade 6 - Intimidation and Threats (Non-verbal/verbal threat with weapon on display)</a:t>
            </a:r>
            <a:r>
              <a:rPr lang="en-US" sz="1400">
                <a:solidFill>
                  <a:schemeClr val="accent6"/>
                </a:solidFill>
                <a:cs typeface="Arial"/>
              </a:rPr>
              <a:t> and the safety work event classified as major was related to CR6 working at heights with an outcome as near miss (s</a:t>
            </a:r>
            <a:r>
              <a:rPr lang="en-US" sz="1400">
                <a:solidFill>
                  <a:schemeClr val="accent6"/>
                </a:solidFill>
                <a:cs typeface="Arial"/>
                <a:sym typeface="Wingdings" panose="05000000000000000000" pitchFamily="2" charset="2"/>
              </a:rPr>
              <a:t>ee slide 11 for further details).</a:t>
            </a:r>
          </a:p>
          <a:p>
            <a:pPr marL="250825" indent="-250825">
              <a:spcAft>
                <a:spcPts val="527"/>
              </a:spcAft>
              <a:buFont typeface="Arial" panose="020B0604020202020204" pitchFamily="34" charset="0"/>
              <a:buChar char="•"/>
            </a:pPr>
            <a:r>
              <a:rPr lang="en-US" sz="1400">
                <a:solidFill>
                  <a:schemeClr val="accent6"/>
                </a:solidFill>
                <a:cs typeface="Arial"/>
              </a:rPr>
              <a:t>While 14 critical risk (CR) categories are identified for PW contractors, four categories have not been reported against from September 22 to August 23 involving: CR2 working in a live operating rail environment, CR5 confined spaces, CR9 working near or over water, and CR11 suspended loads (Figure 1)</a:t>
            </a:r>
          </a:p>
          <a:p>
            <a:pPr marL="285750" indent="-285750">
              <a:spcBef>
                <a:spcPts val="527"/>
              </a:spcBef>
              <a:spcAft>
                <a:spcPts val="527"/>
              </a:spcAft>
              <a:buFont typeface="Arial" panose="020B0604020202020204" pitchFamily="34" charset="0"/>
              <a:buChar char="•"/>
            </a:pPr>
            <a:r>
              <a:rPr lang="en-US" sz="1400">
                <a:solidFill>
                  <a:schemeClr val="accent6"/>
                </a:solidFill>
                <a:cs typeface="Arial"/>
              </a:rPr>
              <a:t>CR4 assault towards team members, CR7 live services and CR1 working in live traffic environment maintained a consistent trend from the prior months and represented 26%, 19% and 14% respectively of critical risk events from  September</a:t>
            </a:r>
            <a:r>
              <a:rPr lang="en-GB" sz="1400">
                <a:solidFill>
                  <a:schemeClr val="accent6"/>
                </a:solidFill>
                <a:cs typeface="Arial"/>
              </a:rPr>
              <a:t> 22 to August 23</a:t>
            </a:r>
            <a:r>
              <a:rPr lang="en-US" sz="1400">
                <a:solidFill>
                  <a:schemeClr val="accent6"/>
                </a:solidFill>
                <a:cs typeface="Arial"/>
              </a:rPr>
              <a:t>. The least number of safety work events reported and identified as critical risks were CR10 </a:t>
            </a:r>
            <a:r>
              <a:rPr lang="en-US" sz="1330"/>
              <a:t>chemicals</a:t>
            </a:r>
            <a:r>
              <a:rPr lang="en-US" sz="1400">
                <a:solidFill>
                  <a:schemeClr val="accent6"/>
                </a:solidFill>
                <a:cs typeface="Arial"/>
              </a:rPr>
              <a:t> spills (2%) and CR12 manual handling task (2%) </a:t>
            </a:r>
            <a:r>
              <a:rPr lang="en-US" sz="1400">
                <a:solidFill>
                  <a:srgbClr val="000000"/>
                </a:solidFill>
                <a:cs typeface="Arial"/>
              </a:rPr>
              <a:t>(Figure 1). </a:t>
            </a:r>
          </a:p>
          <a:p>
            <a:pPr marL="250825" indent="-250825">
              <a:spcAft>
                <a:spcPts val="527"/>
              </a:spcAft>
              <a:buFont typeface="Arial" panose="020B0604020202020204" pitchFamily="34" charset="0"/>
              <a:buChar char="•"/>
            </a:pPr>
            <a:r>
              <a:rPr lang="en-GB" sz="1400">
                <a:solidFill>
                  <a:schemeClr val="accent6"/>
                </a:solidFill>
                <a:cs typeface="Arial"/>
              </a:rPr>
              <a:t>In August 2023, there were five safety work events identified as critical risks being two related to CR4 assault towards team members, one CR3 working outside, one CR6 </a:t>
            </a:r>
            <a:r>
              <a:rPr lang="en-US" sz="1400">
                <a:solidFill>
                  <a:schemeClr val="accent6"/>
                </a:solidFill>
                <a:cs typeface="Arial"/>
              </a:rPr>
              <a:t>working at heights  and </a:t>
            </a:r>
            <a:r>
              <a:rPr lang="en-GB" sz="1400">
                <a:solidFill>
                  <a:schemeClr val="accent6"/>
                </a:solidFill>
                <a:cs typeface="Arial"/>
              </a:rPr>
              <a:t>one CR7 live services </a:t>
            </a:r>
            <a:r>
              <a:rPr lang="en-US" sz="1400">
                <a:solidFill>
                  <a:schemeClr val="accent6"/>
                </a:solidFill>
                <a:cs typeface="Arial"/>
              </a:rPr>
              <a:t>(Figure 3).</a:t>
            </a:r>
          </a:p>
          <a:p>
            <a:pPr marL="250825" indent="-250825">
              <a:spcAft>
                <a:spcPts val="527"/>
              </a:spcAft>
              <a:buFont typeface="Arial" panose="020B0604020202020204" pitchFamily="34" charset="0"/>
              <a:buChar char="•"/>
            </a:pPr>
            <a:r>
              <a:rPr lang="en-US" sz="1400">
                <a:solidFill>
                  <a:schemeClr val="accent6"/>
                </a:solidFill>
                <a:cs typeface="Arial"/>
              </a:rPr>
              <a:t>Violence/ aggressive </a:t>
            </a:r>
            <a:r>
              <a:rPr lang="en-US" sz="1400" err="1">
                <a:solidFill>
                  <a:schemeClr val="accent6"/>
                </a:solidFill>
                <a:cs typeface="Arial"/>
              </a:rPr>
              <a:t>behaviour</a:t>
            </a:r>
            <a:r>
              <a:rPr lang="en-US" sz="1400">
                <a:solidFill>
                  <a:schemeClr val="accent6"/>
                </a:solidFill>
                <a:cs typeface="Arial"/>
              </a:rPr>
              <a:t> / assault, collision with vehicles and underground services are the highest hazard category identified for the safety work events reported identified as critical risks </a:t>
            </a:r>
            <a:r>
              <a:rPr lang="en-GB" sz="1400">
                <a:solidFill>
                  <a:schemeClr val="accent6"/>
                </a:solidFill>
                <a:cs typeface="Arial"/>
              </a:rPr>
              <a:t>from January to August 23</a:t>
            </a:r>
            <a:r>
              <a:rPr lang="en-US" sz="1400">
                <a:solidFill>
                  <a:schemeClr val="accent6"/>
                </a:solidFill>
                <a:cs typeface="Arial"/>
              </a:rPr>
              <a:t> (Figure 4).</a:t>
            </a:r>
          </a:p>
        </p:txBody>
      </p:sp>
      <p:sp>
        <p:nvSpPr>
          <p:cNvPr id="12" name="AutoShape 18">
            <a:extLst>
              <a:ext uri="{FF2B5EF4-FFF2-40B4-BE49-F238E27FC236}">
                <a16:creationId xmlns:a16="http://schemas.microsoft.com/office/drawing/2014/main" id="{97795ACA-325D-E60D-B98B-0DB9D61315A8}"/>
              </a:ext>
            </a:extLst>
          </p:cNvPr>
          <p:cNvSpPr/>
          <p:nvPr/>
        </p:nvSpPr>
        <p:spPr>
          <a:xfrm>
            <a:off x="6843561" y="1432273"/>
            <a:ext cx="15003489"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13" name="AutoShape 18">
            <a:extLst>
              <a:ext uri="{FF2B5EF4-FFF2-40B4-BE49-F238E27FC236}">
                <a16:creationId xmlns:a16="http://schemas.microsoft.com/office/drawing/2014/main" id="{4E9EDEDF-A6B1-9159-EF7A-B7CB8624CB29}"/>
              </a:ext>
            </a:extLst>
          </p:cNvPr>
          <p:cNvSpPr/>
          <p:nvPr/>
        </p:nvSpPr>
        <p:spPr>
          <a:xfrm>
            <a:off x="9066998" y="2069544"/>
            <a:ext cx="6028582" cy="3374326"/>
          </a:xfrm>
          <a:prstGeom prst="rect">
            <a:avLst/>
          </a:prstGeom>
          <a:solidFill>
            <a:schemeClr val="bg1">
              <a:lumMod val="95000"/>
            </a:schemeClr>
          </a:solidFill>
          <a:ln>
            <a:solidFill>
              <a:schemeClr val="bg1">
                <a:lumMod val="85000"/>
              </a:schemeClr>
            </a:solidFill>
          </a:ln>
        </p:spPr>
        <p:txBody>
          <a:bodyPr anchor="t"/>
          <a:lstStyle/>
          <a:p>
            <a:endParaRPr lang="en-NZ" sz="1128"/>
          </a:p>
        </p:txBody>
      </p:sp>
      <p:sp>
        <p:nvSpPr>
          <p:cNvPr id="17" name="AutoShape 18">
            <a:extLst>
              <a:ext uri="{FF2B5EF4-FFF2-40B4-BE49-F238E27FC236}">
                <a16:creationId xmlns:a16="http://schemas.microsoft.com/office/drawing/2014/main" id="{81E5B126-715E-DB09-224B-F07B01AB08B2}"/>
              </a:ext>
            </a:extLst>
          </p:cNvPr>
          <p:cNvSpPr/>
          <p:nvPr/>
        </p:nvSpPr>
        <p:spPr>
          <a:xfrm>
            <a:off x="7026442" y="5620293"/>
            <a:ext cx="8093920" cy="614282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8" name="AutoShape 18">
            <a:extLst>
              <a:ext uri="{FF2B5EF4-FFF2-40B4-BE49-F238E27FC236}">
                <a16:creationId xmlns:a16="http://schemas.microsoft.com/office/drawing/2014/main" id="{7CB9FAEC-7672-A0FD-7AEC-FB6C3DA68632}"/>
              </a:ext>
            </a:extLst>
          </p:cNvPr>
          <p:cNvSpPr/>
          <p:nvPr/>
        </p:nvSpPr>
        <p:spPr>
          <a:xfrm>
            <a:off x="7026441" y="2069544"/>
            <a:ext cx="1890581" cy="3366647"/>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5" name="Rectangle: Rounded Corners 14">
            <a:extLst>
              <a:ext uri="{FF2B5EF4-FFF2-40B4-BE49-F238E27FC236}">
                <a16:creationId xmlns:a16="http://schemas.microsoft.com/office/drawing/2014/main" id="{05245289-EFCD-62AB-EE9F-FFCD4239A552}"/>
              </a:ext>
            </a:extLst>
          </p:cNvPr>
          <p:cNvSpPr/>
          <p:nvPr/>
        </p:nvSpPr>
        <p:spPr>
          <a:xfrm>
            <a:off x="7026441"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16" name="Rectangle: Rounded Corners 15">
            <a:extLst>
              <a:ext uri="{FF2B5EF4-FFF2-40B4-BE49-F238E27FC236}">
                <a16:creationId xmlns:a16="http://schemas.microsoft.com/office/drawing/2014/main" id="{C7E777DD-4E08-94BC-2D6A-7E51A4F03613}"/>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Spotlight</a:t>
            </a:r>
          </a:p>
        </p:txBody>
      </p:sp>
      <p:sp>
        <p:nvSpPr>
          <p:cNvPr id="2" name="AutoShape 18">
            <a:extLst>
              <a:ext uri="{FF2B5EF4-FFF2-40B4-BE49-F238E27FC236}">
                <a16:creationId xmlns:a16="http://schemas.microsoft.com/office/drawing/2014/main" id="{DC339129-BB4A-5907-EDF4-DB2D6809EA2F}"/>
              </a:ext>
            </a:extLst>
          </p:cNvPr>
          <p:cNvSpPr/>
          <p:nvPr/>
        </p:nvSpPr>
        <p:spPr>
          <a:xfrm>
            <a:off x="15270337" y="2069543"/>
            <a:ext cx="6373639" cy="4230451"/>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 name="AutoShape 18">
            <a:extLst>
              <a:ext uri="{FF2B5EF4-FFF2-40B4-BE49-F238E27FC236}">
                <a16:creationId xmlns:a16="http://schemas.microsoft.com/office/drawing/2014/main" id="{CE5CF86E-33DF-9E7F-489B-880AE67D4FB5}"/>
              </a:ext>
            </a:extLst>
          </p:cNvPr>
          <p:cNvSpPr/>
          <p:nvPr/>
        </p:nvSpPr>
        <p:spPr>
          <a:xfrm>
            <a:off x="15272117" y="6503933"/>
            <a:ext cx="6391469" cy="525918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4" name="TextBox 34">
            <a:extLst>
              <a:ext uri="{FF2B5EF4-FFF2-40B4-BE49-F238E27FC236}">
                <a16:creationId xmlns:a16="http://schemas.microsoft.com/office/drawing/2014/main" id="{24968D92-6575-96BD-FA21-9E5AAD72252F}"/>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1.5 Supplier management - </a:t>
            </a:r>
            <a:r>
              <a:rPr lang="en-US" sz="2800"/>
              <a:t>Physical works (PW) contractors critical risks spotlight</a:t>
            </a:r>
            <a:endParaRPr lang="en-US" sz="2800">
              <a:solidFill>
                <a:srgbClr val="000000"/>
              </a:solidFill>
            </a:endParaRPr>
          </a:p>
        </p:txBody>
      </p:sp>
      <p:sp>
        <p:nvSpPr>
          <p:cNvPr id="30" name="TextBox 29">
            <a:extLst>
              <a:ext uri="{FF2B5EF4-FFF2-40B4-BE49-F238E27FC236}">
                <a16:creationId xmlns:a16="http://schemas.microsoft.com/office/drawing/2014/main" id="{EFF72FAC-3C37-56CD-2220-345577778C3E}"/>
              </a:ext>
            </a:extLst>
          </p:cNvPr>
          <p:cNvSpPr txBox="1"/>
          <p:nvPr/>
        </p:nvSpPr>
        <p:spPr>
          <a:xfrm>
            <a:off x="15713346" y="2209247"/>
            <a:ext cx="5462233" cy="512128"/>
          </a:xfrm>
          <a:prstGeom prst="rect">
            <a:avLst/>
          </a:prstGeom>
        </p:spPr>
        <p:txBody>
          <a:bodyPr wrap="square" lIns="0" tIns="0" rIns="0" bIns="0" rtlCol="0" anchor="t">
            <a:spAutoFit/>
          </a:bodyPr>
          <a:lstStyle/>
          <a:p>
            <a:pPr algn="ctr">
              <a:lnSpc>
                <a:spcPts val="2107"/>
              </a:lnSpc>
            </a:pPr>
            <a:r>
              <a:rPr lang="en-US" sz="1400" b="1">
                <a:solidFill>
                  <a:schemeClr val="accent6"/>
                </a:solidFill>
              </a:rPr>
              <a:t>Figure 2. August 2023 heat map - Risk consequence for safety work events identified as critical risks </a:t>
            </a:r>
          </a:p>
        </p:txBody>
      </p:sp>
      <p:graphicFrame>
        <p:nvGraphicFramePr>
          <p:cNvPr id="43" name="Table 42">
            <a:extLst>
              <a:ext uri="{FF2B5EF4-FFF2-40B4-BE49-F238E27FC236}">
                <a16:creationId xmlns:a16="http://schemas.microsoft.com/office/drawing/2014/main" id="{B69692E8-C88F-6B11-4E46-7799EE298867}"/>
              </a:ext>
            </a:extLst>
          </p:cNvPr>
          <p:cNvGraphicFramePr>
            <a:graphicFrameLocks noGrp="1"/>
          </p:cNvGraphicFramePr>
          <p:nvPr>
            <p:extLst>
              <p:ext uri="{D42A27DB-BD31-4B8C-83A1-F6EECF244321}">
                <p14:modId xmlns:p14="http://schemas.microsoft.com/office/powerpoint/2010/main" val="2455055697"/>
              </p:ext>
            </p:extLst>
          </p:nvPr>
        </p:nvGraphicFramePr>
        <p:xfrm>
          <a:off x="15612177" y="2869937"/>
          <a:ext cx="5675698" cy="2806953"/>
        </p:xfrm>
        <a:graphic>
          <a:graphicData uri="http://schemas.openxmlformats.org/drawingml/2006/table">
            <a:tbl>
              <a:tblPr firstRow="1" bandRow="1">
                <a:tableStyleId>{5C22544A-7EE6-4342-B048-85BDC9FD1C3A}</a:tableStyleId>
              </a:tblPr>
              <a:tblGrid>
                <a:gridCol w="345085">
                  <a:extLst>
                    <a:ext uri="{9D8B030D-6E8A-4147-A177-3AD203B41FA5}">
                      <a16:colId xmlns:a16="http://schemas.microsoft.com/office/drawing/2014/main" val="3224236342"/>
                    </a:ext>
                  </a:extLst>
                </a:gridCol>
                <a:gridCol w="787761">
                  <a:extLst>
                    <a:ext uri="{9D8B030D-6E8A-4147-A177-3AD203B41FA5}">
                      <a16:colId xmlns:a16="http://schemas.microsoft.com/office/drawing/2014/main" val="2962551425"/>
                    </a:ext>
                  </a:extLst>
                </a:gridCol>
                <a:gridCol w="291089">
                  <a:extLst>
                    <a:ext uri="{9D8B030D-6E8A-4147-A177-3AD203B41FA5}">
                      <a16:colId xmlns:a16="http://schemas.microsoft.com/office/drawing/2014/main" val="2926398294"/>
                    </a:ext>
                  </a:extLst>
                </a:gridCol>
                <a:gridCol w="812418">
                  <a:extLst>
                    <a:ext uri="{9D8B030D-6E8A-4147-A177-3AD203B41FA5}">
                      <a16:colId xmlns:a16="http://schemas.microsoft.com/office/drawing/2014/main" val="3637157570"/>
                    </a:ext>
                  </a:extLst>
                </a:gridCol>
                <a:gridCol w="843403">
                  <a:extLst>
                    <a:ext uri="{9D8B030D-6E8A-4147-A177-3AD203B41FA5}">
                      <a16:colId xmlns:a16="http://schemas.microsoft.com/office/drawing/2014/main" val="3663267983"/>
                    </a:ext>
                  </a:extLst>
                </a:gridCol>
                <a:gridCol w="945634">
                  <a:extLst>
                    <a:ext uri="{9D8B030D-6E8A-4147-A177-3AD203B41FA5}">
                      <a16:colId xmlns:a16="http://schemas.microsoft.com/office/drawing/2014/main" val="65260911"/>
                    </a:ext>
                  </a:extLst>
                </a:gridCol>
                <a:gridCol w="817847">
                  <a:extLst>
                    <a:ext uri="{9D8B030D-6E8A-4147-A177-3AD203B41FA5}">
                      <a16:colId xmlns:a16="http://schemas.microsoft.com/office/drawing/2014/main" val="2374197781"/>
                    </a:ext>
                  </a:extLst>
                </a:gridCol>
                <a:gridCol w="832461">
                  <a:extLst>
                    <a:ext uri="{9D8B030D-6E8A-4147-A177-3AD203B41FA5}">
                      <a16:colId xmlns:a16="http://schemas.microsoft.com/office/drawing/2014/main" val="2614672938"/>
                    </a:ext>
                  </a:extLst>
                </a:gridCol>
              </a:tblGrid>
              <a:tr h="255832">
                <a:tc rowSpan="3" gridSpan="3">
                  <a:txBody>
                    <a:bodyPr/>
                    <a:lstStyle/>
                    <a:p>
                      <a:pPr algn="l"/>
                      <a:r>
                        <a:rPr lang="en-NZ" sz="1100" b="0">
                          <a:solidFill>
                            <a:schemeClr val="tx1"/>
                          </a:solidFill>
                          <a:latin typeface="Arial" panose="020B0604020202020204" pitchFamily="34" charset="0"/>
                          <a:cs typeface="Arial" panose="020B0604020202020204" pitchFamily="34" charset="0"/>
                        </a:rPr>
                        <a:t>Safety work events </a:t>
                      </a:r>
                    </a:p>
                    <a:p>
                      <a:pPr algn="l"/>
                      <a:r>
                        <a:rPr lang="en-NZ" sz="1100" b="0">
                          <a:solidFill>
                            <a:schemeClr val="tx1"/>
                          </a:solidFill>
                          <a:latin typeface="Arial" panose="020B0604020202020204" pitchFamily="34" charset="0"/>
                          <a:cs typeface="Arial" panose="020B0604020202020204" pitchFamily="34" charset="0"/>
                        </a:rPr>
                        <a:t>identified as critical risks</a:t>
                      </a:r>
                    </a:p>
                  </a:txBody>
                  <a:tcPr marL="80287" marR="80287" marT="40144" marB="40144"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ctr"/>
                      <a:r>
                        <a:rPr lang="en-NZ" sz="1800">
                          <a:latin typeface="Arial" panose="020B0604020202020204" pitchFamily="34" charset="0"/>
                          <a:cs typeface="Arial" panose="020B0604020202020204" pitchFamily="34" charset="0"/>
                        </a:rPr>
                        <a:t>Cri</a:t>
                      </a:r>
                    </a:p>
                  </a:txBody>
                  <a:tcPr>
                    <a:lnR w="12700" cap="flat" cmpd="sng" algn="ctr">
                      <a:solidFill>
                        <a:schemeClr val="tx1">
                          <a:lumMod val="25000"/>
                          <a:lumOff val="75000"/>
                        </a:schemeClr>
                      </a:solidFill>
                      <a:prstDash val="solid"/>
                      <a:round/>
                      <a:headEnd type="none" w="med" len="med"/>
                      <a:tailEnd type="none" w="med" len="med"/>
                    </a:lnR>
                    <a:noFill/>
                  </a:tcPr>
                </a:tc>
                <a:tc rowSpan="3" hMerge="1">
                  <a:txBody>
                    <a:bodyPr/>
                    <a:lstStyle/>
                    <a:p>
                      <a:endParaRPr lang="en-NZ"/>
                    </a:p>
                  </a:txBody>
                  <a:tcPr/>
                </a:tc>
                <a:tc gridSpan="5">
                  <a:txBody>
                    <a:bodyPr/>
                    <a:lstStyle/>
                    <a:p>
                      <a:pPr algn="ctr"/>
                      <a:r>
                        <a:rPr lang="en-NZ" sz="1100" b="1">
                          <a:solidFill>
                            <a:schemeClr val="tx1"/>
                          </a:solidFill>
                          <a:latin typeface="Arial" panose="020B0604020202020204" pitchFamily="34" charset="0"/>
                          <a:cs typeface="Arial" panose="020B0604020202020204" pitchFamily="34" charset="0"/>
                        </a:rPr>
                        <a:t>Likelihood</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NZ"/>
                    </a:p>
                  </a:txBody>
                  <a:tcPr>
                    <a:lnL w="12700" cmpd="sng">
                      <a:noFill/>
                    </a:lnL>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540314795"/>
                  </a:ext>
                </a:extLst>
              </a:tr>
              <a:tr h="624840">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noFill/>
                  </a:tcPr>
                </a:tc>
                <a:tc hMerge="1" vMerge="1">
                  <a:txBody>
                    <a:bodyPr/>
                    <a:lstStyle/>
                    <a:p>
                      <a:endParaRPr lang="en-NZ" sz="1000">
                        <a:latin typeface="Arial" panose="020B0604020202020204" pitchFamily="34" charset="0"/>
                        <a:cs typeface="Arial" panose="020B0604020202020204" pitchFamily="34" charset="0"/>
                      </a:endParaRPr>
                    </a:p>
                  </a:txBody>
                  <a:tcPr>
                    <a:lnR w="12700" cap="flat" cmpd="sng" algn="ctr">
                      <a:solidFill>
                        <a:schemeClr val="tx1">
                          <a:lumMod val="25000"/>
                          <a:lumOff val="75000"/>
                        </a:schemeClr>
                      </a:solidFill>
                      <a:prstDash val="solid"/>
                      <a:round/>
                      <a:headEnd type="none" w="med" len="med"/>
                      <a:tailEnd type="none" w="med" len="med"/>
                    </a:lnR>
                    <a:no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Rare</a:t>
                      </a:r>
                      <a:endParaRPr lang="en-NZ" sz="900">
                        <a:solidFill>
                          <a:schemeClr val="tx1"/>
                        </a:solidFill>
                        <a:latin typeface="Arial" panose="020B0604020202020204" pitchFamily="34" charset="0"/>
                        <a:cs typeface="Arial" panose="020B0604020202020204" pitchFamily="34" charset="0"/>
                      </a:endParaRPr>
                    </a:p>
                    <a:p>
                      <a:pPr algn="ctr"/>
                      <a:r>
                        <a:rPr lang="en-NZ" sz="700">
                          <a:solidFill>
                            <a:schemeClr val="tx1"/>
                          </a:solidFill>
                          <a:latin typeface="Arial" panose="020B0604020202020204" pitchFamily="34" charset="0"/>
                          <a:cs typeface="Arial" panose="020B0604020202020204" pitchFamily="34" charset="0"/>
                        </a:rPr>
                        <a:t>May occur once in 20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Unlikely</a:t>
                      </a:r>
                    </a:p>
                    <a:p>
                      <a:pPr algn="ctr"/>
                      <a:r>
                        <a:rPr lang="en-NZ" sz="900" b="1">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once in 5-20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Possible</a:t>
                      </a:r>
                      <a:endParaRPr lang="en-NZ" sz="900">
                        <a:solidFill>
                          <a:schemeClr val="tx1"/>
                        </a:solidFill>
                        <a:latin typeface="Arial" panose="020B0604020202020204" pitchFamily="34" charset="0"/>
                        <a:cs typeface="Arial" panose="020B0604020202020204" pitchFamily="34" charset="0"/>
                      </a:endParaRPr>
                    </a:p>
                    <a:p>
                      <a:pPr algn="ctr"/>
                      <a:r>
                        <a:rPr lang="en-NZ" sz="900">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in 2-5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Likely</a:t>
                      </a:r>
                    </a:p>
                    <a:p>
                      <a:pPr algn="ctr"/>
                      <a:r>
                        <a:rPr lang="en-NZ" sz="700">
                          <a:solidFill>
                            <a:schemeClr val="tx1"/>
                          </a:solidFill>
                          <a:latin typeface="Arial" panose="020B0604020202020204" pitchFamily="34" charset="0"/>
                          <a:cs typeface="Arial" panose="020B0604020202020204" pitchFamily="34" charset="0"/>
                        </a:rPr>
                        <a:t>May occur in the next 2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Almost certain </a:t>
                      </a:r>
                    </a:p>
                    <a:p>
                      <a:pPr algn="ctr"/>
                      <a:r>
                        <a:rPr lang="en-NZ" sz="700">
                          <a:solidFill>
                            <a:schemeClr val="tx1"/>
                          </a:solidFill>
                          <a:latin typeface="Arial" panose="020B0604020202020204" pitchFamily="34" charset="0"/>
                          <a:cs typeface="Arial" panose="020B0604020202020204" pitchFamily="34" charset="0"/>
                        </a:rPr>
                        <a:t>May occur this year</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053617"/>
                  </a:ext>
                </a:extLst>
              </a:tr>
              <a:tr h="218131">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lnB w="12700" cap="flat" cmpd="sng" algn="ctr">
                      <a:solidFill>
                        <a:schemeClr val="tx1">
                          <a:lumMod val="25000"/>
                          <a:lumOff val="75000"/>
                        </a:schemeClr>
                      </a:solidFill>
                      <a:prstDash val="solid"/>
                      <a:round/>
                      <a:headEnd type="none" w="med" len="med"/>
                      <a:tailEnd type="none" w="med" len="med"/>
                    </a:lnB>
                    <a:noFill/>
                  </a:tcPr>
                </a:tc>
                <a:tc hMerge="1" vMerge="1">
                  <a:txBody>
                    <a:bodyPr/>
                    <a:lstStyle/>
                    <a:p>
                      <a:endParaRPr lang="en-NZ" sz="1000">
                        <a:latin typeface="Arial" panose="020B0604020202020204" pitchFamily="34" charset="0"/>
                        <a:cs typeface="Arial" panose="020B0604020202020204" pitchFamily="34" charset="0"/>
                      </a:endParaRPr>
                    </a:p>
                  </a:txBody>
                  <a:tcPr>
                    <a:no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381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79812"/>
                  </a:ext>
                </a:extLst>
              </a:tr>
              <a:tr h="341630">
                <a:tc rowSpan="5">
                  <a:txBody>
                    <a:bodyPr/>
                    <a:lstStyle/>
                    <a:p>
                      <a:pPr algn="ctr"/>
                      <a:r>
                        <a:rPr lang="en-NZ" sz="1100" b="1">
                          <a:solidFill>
                            <a:schemeClr val="tx1"/>
                          </a:solidFill>
                          <a:latin typeface="Arial" panose="020B0604020202020204" pitchFamily="34" charset="0"/>
                          <a:cs typeface="Arial" panose="020B0604020202020204" pitchFamily="34" charset="0"/>
                        </a:rPr>
                        <a:t>Consequences</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Extreme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69207059"/>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Major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100" b="1" i="0" u="none" strike="noStrike">
                          <a:solidFill>
                            <a:srgbClr val="996633"/>
                          </a:solidFill>
                          <a:effectLst/>
                          <a:latin typeface="Arial" panose="020B0604020202020204" pitchFamily="34" charset="0"/>
                        </a:rPr>
                        <a:t>1-CR6</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827020059"/>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Moderate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extLst>
                  <a:ext uri="{0D108BD9-81ED-4DB2-BD59-A6C34878D82A}">
                    <a16:rowId xmlns:a16="http://schemas.microsoft.com/office/drawing/2014/main" val="1839985684"/>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Minor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800" b="0"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179090378"/>
                  </a:ext>
                </a:extLst>
              </a:tr>
              <a:tr h="341630">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Insignificant</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1-CR7</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chemeClr val="bg2"/>
                          </a:solidFill>
                          <a:effectLst/>
                          <a:latin typeface="Arial" panose="020B0604020202020204" pitchFamily="34" charset="0"/>
                        </a:rPr>
                        <a:t>1-CR4</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591191104"/>
                  </a:ext>
                </a:extLst>
              </a:tr>
            </a:tbl>
          </a:graphicData>
        </a:graphic>
      </p:graphicFrame>
      <p:graphicFrame>
        <p:nvGraphicFramePr>
          <p:cNvPr id="47" name="Chart 46">
            <a:extLst>
              <a:ext uri="{FF2B5EF4-FFF2-40B4-BE49-F238E27FC236}">
                <a16:creationId xmlns:a16="http://schemas.microsoft.com/office/drawing/2014/main" id="{2074D902-8172-F8C5-A50D-812B87B51464}"/>
              </a:ext>
            </a:extLst>
          </p:cNvPr>
          <p:cNvGraphicFramePr/>
          <p:nvPr>
            <p:extLst>
              <p:ext uri="{D42A27DB-BD31-4B8C-83A1-F6EECF244321}">
                <p14:modId xmlns:p14="http://schemas.microsoft.com/office/powerpoint/2010/main" val="2943500872"/>
              </p:ext>
            </p:extLst>
          </p:nvPr>
        </p:nvGraphicFramePr>
        <p:xfrm>
          <a:off x="9010902" y="2157951"/>
          <a:ext cx="6005466" cy="327824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4" descr="Logo, company name&#10;&#10;Description automatically generated">
            <a:extLst>
              <a:ext uri="{FF2B5EF4-FFF2-40B4-BE49-F238E27FC236}">
                <a16:creationId xmlns:a16="http://schemas.microsoft.com/office/drawing/2014/main" id="{9758DAB2-9539-F8BA-B35B-0220828CB9F7}"/>
              </a:ext>
            </a:extLst>
          </p:cNvPr>
          <p:cNvPicPr>
            <a:picLocks noChangeAspect="1"/>
          </p:cNvPicPr>
          <p:nvPr/>
        </p:nvPicPr>
        <p:blipFill>
          <a:blip r:embed="rId4"/>
          <a:stretch>
            <a:fillRect/>
          </a:stretch>
        </p:blipFill>
        <p:spPr>
          <a:xfrm>
            <a:off x="21430109" y="11649522"/>
            <a:ext cx="933539" cy="796559"/>
          </a:xfrm>
          <a:prstGeom prst="rect">
            <a:avLst/>
          </a:prstGeom>
        </p:spPr>
      </p:pic>
      <p:sp>
        <p:nvSpPr>
          <p:cNvPr id="31" name="TextBox 91">
            <a:extLst>
              <a:ext uri="{FF2B5EF4-FFF2-40B4-BE49-F238E27FC236}">
                <a16:creationId xmlns:a16="http://schemas.microsoft.com/office/drawing/2014/main" id="{E60E183A-3936-F33F-0E96-BC25EF44253C}"/>
              </a:ext>
            </a:extLst>
          </p:cNvPr>
          <p:cNvSpPr txBox="1"/>
          <p:nvPr/>
        </p:nvSpPr>
        <p:spPr>
          <a:xfrm>
            <a:off x="7531146" y="2935969"/>
            <a:ext cx="834507" cy="738664"/>
          </a:xfrm>
          <a:prstGeom prst="rect">
            <a:avLst/>
          </a:prstGeom>
          <a:noFill/>
          <a:ln>
            <a:noFill/>
          </a:ln>
        </p:spPr>
        <p:txBody>
          <a:bodyPr wrap="square" lIns="0" tIns="0" rIns="0" bIns="0" rtlCol="0" anchor="ctr">
            <a:spAutoFit/>
          </a:bodyPr>
          <a:lstStyle/>
          <a:p>
            <a:pPr algn="ctr"/>
            <a:r>
              <a:rPr lang="en-US" sz="4800">
                <a:solidFill>
                  <a:schemeClr val="accent6"/>
                </a:solidFill>
              </a:rPr>
              <a:t>5</a:t>
            </a:r>
          </a:p>
        </p:txBody>
      </p:sp>
      <p:sp>
        <p:nvSpPr>
          <p:cNvPr id="37" name="TextBox 84">
            <a:extLst>
              <a:ext uri="{FF2B5EF4-FFF2-40B4-BE49-F238E27FC236}">
                <a16:creationId xmlns:a16="http://schemas.microsoft.com/office/drawing/2014/main" id="{32730054-026E-38E1-6010-033AA884B9CA}"/>
              </a:ext>
            </a:extLst>
          </p:cNvPr>
          <p:cNvSpPr txBox="1"/>
          <p:nvPr/>
        </p:nvSpPr>
        <p:spPr>
          <a:xfrm>
            <a:off x="7233747" y="3693328"/>
            <a:ext cx="1429306" cy="846386"/>
          </a:xfrm>
          <a:prstGeom prst="rect">
            <a:avLst/>
          </a:prstGeom>
          <a:noFill/>
          <a:ln>
            <a:noFill/>
          </a:ln>
        </p:spPr>
        <p:txBody>
          <a:bodyPr wrap="square" lIns="0" tIns="0" rIns="0" bIns="0" rtlCol="0" anchor="t">
            <a:spAutoFit/>
          </a:bodyPr>
          <a:lstStyle/>
          <a:p>
            <a:pPr algn="ctr"/>
            <a:r>
              <a:rPr lang="en-US" sz="1500" b="1">
                <a:solidFill>
                  <a:schemeClr val="accent6"/>
                </a:solidFill>
                <a:latin typeface="Aileron Regular Bold"/>
              </a:rPr>
              <a:t>Safety work events identified as critical risks</a:t>
            </a:r>
          </a:p>
          <a:p>
            <a:pPr algn="ctr"/>
            <a:r>
              <a:rPr lang="en-US" sz="1000">
                <a:solidFill>
                  <a:schemeClr val="accent6"/>
                </a:solidFill>
                <a:latin typeface="Aileron Regular Bold"/>
              </a:rPr>
              <a:t>Aug 2023</a:t>
            </a:r>
          </a:p>
        </p:txBody>
      </p:sp>
      <p:graphicFrame>
        <p:nvGraphicFramePr>
          <p:cNvPr id="38" name="Table 13">
            <a:extLst>
              <a:ext uri="{FF2B5EF4-FFF2-40B4-BE49-F238E27FC236}">
                <a16:creationId xmlns:a16="http://schemas.microsoft.com/office/drawing/2014/main" id="{185633FA-3B88-8D32-48FD-5833A7C98E7A}"/>
              </a:ext>
            </a:extLst>
          </p:cNvPr>
          <p:cNvGraphicFramePr>
            <a:graphicFrameLocks noGrp="1"/>
          </p:cNvGraphicFramePr>
          <p:nvPr>
            <p:extLst>
              <p:ext uri="{D42A27DB-BD31-4B8C-83A1-F6EECF244321}">
                <p14:modId xmlns:p14="http://schemas.microsoft.com/office/powerpoint/2010/main" val="714304452"/>
              </p:ext>
            </p:extLst>
          </p:nvPr>
        </p:nvGraphicFramePr>
        <p:xfrm>
          <a:off x="15432277" y="5852101"/>
          <a:ext cx="6110435" cy="243840"/>
        </p:xfrm>
        <a:graphic>
          <a:graphicData uri="http://schemas.openxmlformats.org/drawingml/2006/table">
            <a:tbl>
              <a:tblPr firstRow="1" bandRow="1">
                <a:tableStyleId>{5C22544A-7EE6-4342-B048-85BDC9FD1C3A}</a:tableStyleId>
              </a:tblPr>
              <a:tblGrid>
                <a:gridCol w="1222087">
                  <a:extLst>
                    <a:ext uri="{9D8B030D-6E8A-4147-A177-3AD203B41FA5}">
                      <a16:colId xmlns:a16="http://schemas.microsoft.com/office/drawing/2014/main" val="1241092137"/>
                    </a:ext>
                  </a:extLst>
                </a:gridCol>
                <a:gridCol w="1222087">
                  <a:extLst>
                    <a:ext uri="{9D8B030D-6E8A-4147-A177-3AD203B41FA5}">
                      <a16:colId xmlns:a16="http://schemas.microsoft.com/office/drawing/2014/main" val="979101673"/>
                    </a:ext>
                  </a:extLst>
                </a:gridCol>
                <a:gridCol w="1210446">
                  <a:extLst>
                    <a:ext uri="{9D8B030D-6E8A-4147-A177-3AD203B41FA5}">
                      <a16:colId xmlns:a16="http://schemas.microsoft.com/office/drawing/2014/main" val="1472569555"/>
                    </a:ext>
                  </a:extLst>
                </a:gridCol>
                <a:gridCol w="1020278">
                  <a:extLst>
                    <a:ext uri="{9D8B030D-6E8A-4147-A177-3AD203B41FA5}">
                      <a16:colId xmlns:a16="http://schemas.microsoft.com/office/drawing/2014/main" val="2088713314"/>
                    </a:ext>
                  </a:extLst>
                </a:gridCol>
                <a:gridCol w="1435537">
                  <a:extLst>
                    <a:ext uri="{9D8B030D-6E8A-4147-A177-3AD203B41FA5}">
                      <a16:colId xmlns:a16="http://schemas.microsoft.com/office/drawing/2014/main" val="1187742426"/>
                    </a:ext>
                  </a:extLst>
                </a:gridCol>
              </a:tblGrid>
              <a:tr h="243840">
                <a:tc>
                  <a:txBody>
                    <a:bodyPr/>
                    <a:lstStyle/>
                    <a:p>
                      <a:pPr algn="ctr"/>
                      <a:r>
                        <a:rPr lang="en-NZ" sz="1000">
                          <a:solidFill>
                            <a:srgbClr val="C00000"/>
                          </a:solidFill>
                        </a:rPr>
                        <a:t>Extreme (21-25)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alpha val="25000"/>
                      </a:srgbClr>
                    </a:solidFill>
                  </a:tcPr>
                </a:tc>
                <a:tc>
                  <a:txBody>
                    <a:bodyPr/>
                    <a:lstStyle/>
                    <a:p>
                      <a:pPr algn="ctr"/>
                      <a:r>
                        <a:rPr lang="en-NZ" sz="1000">
                          <a:solidFill>
                            <a:srgbClr val="996633"/>
                          </a:solidFill>
                        </a:rPr>
                        <a:t>Major (16-20)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6600">
                        <a:alpha val="25000"/>
                      </a:srgbClr>
                    </a:solidFill>
                  </a:tcPr>
                </a:tc>
                <a:tc>
                  <a:txBody>
                    <a:bodyPr/>
                    <a:lstStyle/>
                    <a:p>
                      <a:pPr algn="ctr"/>
                      <a:r>
                        <a:rPr lang="en-NZ" sz="1000">
                          <a:solidFill>
                            <a:srgbClr val="0070C0"/>
                          </a:solidFill>
                        </a:rPr>
                        <a:t>Moderate (9-15)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alpha val="25000"/>
                      </a:srgbClr>
                    </a:solidFill>
                  </a:tcPr>
                </a:tc>
                <a:tc>
                  <a:txBody>
                    <a:bodyPr/>
                    <a:lstStyle/>
                    <a:p>
                      <a:pPr algn="ctr"/>
                      <a:r>
                        <a:rPr lang="en-NZ" sz="1000">
                          <a:solidFill>
                            <a:sysClr val="windowText" lastClr="000000"/>
                          </a:solidFill>
                        </a:rPr>
                        <a:t>Minor (4-8)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alpha val="25000"/>
                      </a:srgbClr>
                    </a:solidFill>
                  </a:tcPr>
                </a:tc>
                <a:tc>
                  <a:txBody>
                    <a:bodyPr/>
                    <a:lstStyle/>
                    <a:p>
                      <a:pPr algn="ctr"/>
                      <a:r>
                        <a:rPr lang="en-NZ" sz="1000">
                          <a:solidFill>
                            <a:sysClr val="windowText" lastClr="000000"/>
                          </a:solidFill>
                        </a:rPr>
                        <a:t>Insignificant (1-3)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alpha val="25000"/>
                      </a:srgbClr>
                    </a:solidFill>
                  </a:tcPr>
                </a:tc>
                <a:extLst>
                  <a:ext uri="{0D108BD9-81ED-4DB2-BD59-A6C34878D82A}">
                    <a16:rowId xmlns:a16="http://schemas.microsoft.com/office/drawing/2014/main" val="437535458"/>
                  </a:ext>
                </a:extLst>
              </a:tr>
            </a:tbl>
          </a:graphicData>
        </a:graphic>
      </p:graphicFrame>
      <p:sp>
        <p:nvSpPr>
          <p:cNvPr id="39" name="TextBox 38">
            <a:extLst>
              <a:ext uri="{FF2B5EF4-FFF2-40B4-BE49-F238E27FC236}">
                <a16:creationId xmlns:a16="http://schemas.microsoft.com/office/drawing/2014/main" id="{33CB6C0D-1C5E-0408-AAA8-3C1397A4BA99}"/>
              </a:ext>
            </a:extLst>
          </p:cNvPr>
          <p:cNvSpPr txBox="1"/>
          <p:nvPr/>
        </p:nvSpPr>
        <p:spPr>
          <a:xfrm>
            <a:off x="7026441" y="1673752"/>
            <a:ext cx="8209694" cy="307777"/>
          </a:xfrm>
          <a:prstGeom prst="rect">
            <a:avLst/>
          </a:prstGeom>
          <a:noFill/>
        </p:spPr>
        <p:txBody>
          <a:bodyPr wrap="square">
            <a:spAutoFit/>
          </a:bodyPr>
          <a:lstStyle/>
          <a:p>
            <a:r>
              <a:rPr lang="en-NZ" sz="1400"/>
              <a:t>Reporting period: August22-August23 from Synergi 2.0 system data</a:t>
            </a:r>
          </a:p>
        </p:txBody>
      </p:sp>
      <p:sp>
        <p:nvSpPr>
          <p:cNvPr id="8" name="TextBox 34">
            <a:extLst>
              <a:ext uri="{FF2B5EF4-FFF2-40B4-BE49-F238E27FC236}">
                <a16:creationId xmlns:a16="http://schemas.microsoft.com/office/drawing/2014/main" id="{C8C40D6C-98C8-29E7-CB6D-DA383B901C2A}"/>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graphicFrame>
        <p:nvGraphicFramePr>
          <p:cNvPr id="10" name="Chart 9">
            <a:extLst>
              <a:ext uri="{FF2B5EF4-FFF2-40B4-BE49-F238E27FC236}">
                <a16:creationId xmlns:a16="http://schemas.microsoft.com/office/drawing/2014/main" id="{5E31D7EA-02CB-4ED7-B50D-E0CF8298C155}"/>
              </a:ext>
            </a:extLst>
          </p:cNvPr>
          <p:cNvGraphicFramePr>
            <a:graphicFrameLocks/>
          </p:cNvGraphicFramePr>
          <p:nvPr>
            <p:extLst>
              <p:ext uri="{D42A27DB-BD31-4B8C-83A1-F6EECF244321}">
                <p14:modId xmlns:p14="http://schemas.microsoft.com/office/powerpoint/2010/main" val="1083774735"/>
              </p:ext>
            </p:extLst>
          </p:nvPr>
        </p:nvGraphicFramePr>
        <p:xfrm>
          <a:off x="7026441" y="5775158"/>
          <a:ext cx="8075147" cy="58118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Chart 35">
            <a:extLst>
              <a:ext uri="{FF2B5EF4-FFF2-40B4-BE49-F238E27FC236}">
                <a16:creationId xmlns:a16="http://schemas.microsoft.com/office/drawing/2014/main" id="{2312FAC1-FC0C-90F3-0769-5DA44420ED03}"/>
              </a:ext>
            </a:extLst>
          </p:cNvPr>
          <p:cNvGraphicFramePr>
            <a:graphicFrameLocks/>
          </p:cNvGraphicFramePr>
          <p:nvPr>
            <p:extLst>
              <p:ext uri="{D42A27DB-BD31-4B8C-83A1-F6EECF244321}">
                <p14:modId xmlns:p14="http://schemas.microsoft.com/office/powerpoint/2010/main" val="3678713368"/>
              </p:ext>
            </p:extLst>
          </p:nvPr>
        </p:nvGraphicFramePr>
        <p:xfrm>
          <a:off x="15327306" y="6653465"/>
          <a:ext cx="6536597" cy="53458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3174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4">
            <a:extLst>
              <a:ext uri="{FF2B5EF4-FFF2-40B4-BE49-F238E27FC236}">
                <a16:creationId xmlns:a16="http://schemas.microsoft.com/office/drawing/2014/main" id="{69459EA5-AB59-24C8-3D5E-95F39F36316C}"/>
              </a:ext>
            </a:extLst>
          </p:cNvPr>
          <p:cNvSpPr txBox="1"/>
          <p:nvPr/>
        </p:nvSpPr>
        <p:spPr>
          <a:xfrm>
            <a:off x="544555" y="600698"/>
            <a:ext cx="16582860" cy="410369"/>
          </a:xfrm>
          <a:prstGeom prst="rect">
            <a:avLst/>
          </a:prstGeom>
        </p:spPr>
        <p:txBody>
          <a:bodyPr wrap="square" lIns="0" tIns="0" rIns="0" bIns="0" rtlCol="0" anchor="t">
            <a:spAutoFit/>
          </a:bodyPr>
          <a:lstStyle/>
          <a:p>
            <a:pPr>
              <a:lnSpc>
                <a:spcPts val="3195"/>
              </a:lnSpc>
            </a:pPr>
            <a:r>
              <a:rPr lang="en-US" sz="2800" b="1">
                <a:solidFill>
                  <a:schemeClr val="accent6"/>
                </a:solidFill>
              </a:rPr>
              <a:t>1.5 Supplier management </a:t>
            </a:r>
            <a:r>
              <a:rPr lang="en-US" sz="2800">
                <a:solidFill>
                  <a:schemeClr val="accent6"/>
                </a:solidFill>
              </a:rPr>
              <a:t>- Public transport (PT) operators and physical works (PW) contractors</a:t>
            </a:r>
          </a:p>
        </p:txBody>
      </p:sp>
      <p:graphicFrame>
        <p:nvGraphicFramePr>
          <p:cNvPr id="24" name="Table 23">
            <a:extLst>
              <a:ext uri="{FF2B5EF4-FFF2-40B4-BE49-F238E27FC236}">
                <a16:creationId xmlns:a16="http://schemas.microsoft.com/office/drawing/2014/main" id="{23387E91-48EB-D368-76B0-C3ABD015468E}"/>
              </a:ext>
            </a:extLst>
          </p:cNvPr>
          <p:cNvGraphicFramePr>
            <a:graphicFrameLocks noGrp="1"/>
          </p:cNvGraphicFramePr>
          <p:nvPr>
            <p:extLst>
              <p:ext uri="{D42A27DB-BD31-4B8C-83A1-F6EECF244321}">
                <p14:modId xmlns:p14="http://schemas.microsoft.com/office/powerpoint/2010/main" val="1912672047"/>
              </p:ext>
            </p:extLst>
          </p:nvPr>
        </p:nvGraphicFramePr>
        <p:xfrm>
          <a:off x="795280" y="1814661"/>
          <a:ext cx="20843253" cy="3251898"/>
        </p:xfrm>
        <a:graphic>
          <a:graphicData uri="http://schemas.openxmlformats.org/drawingml/2006/table">
            <a:tbl>
              <a:tblPr firstRow="1" bandRow="1">
                <a:noFill/>
                <a:tableStyleId>{2D5ABB26-0587-4C30-8999-92F81FD0307C}</a:tableStyleId>
              </a:tblPr>
              <a:tblGrid>
                <a:gridCol w="1446475">
                  <a:extLst>
                    <a:ext uri="{9D8B030D-6E8A-4147-A177-3AD203B41FA5}">
                      <a16:colId xmlns:a16="http://schemas.microsoft.com/office/drawing/2014/main" val="3270348232"/>
                    </a:ext>
                  </a:extLst>
                </a:gridCol>
                <a:gridCol w="982708">
                  <a:extLst>
                    <a:ext uri="{9D8B030D-6E8A-4147-A177-3AD203B41FA5}">
                      <a16:colId xmlns:a16="http://schemas.microsoft.com/office/drawing/2014/main" val="3341465321"/>
                    </a:ext>
                  </a:extLst>
                </a:gridCol>
                <a:gridCol w="1082066">
                  <a:extLst>
                    <a:ext uri="{9D8B030D-6E8A-4147-A177-3AD203B41FA5}">
                      <a16:colId xmlns:a16="http://schemas.microsoft.com/office/drawing/2014/main" val="533200030"/>
                    </a:ext>
                  </a:extLst>
                </a:gridCol>
                <a:gridCol w="17332004">
                  <a:extLst>
                    <a:ext uri="{9D8B030D-6E8A-4147-A177-3AD203B41FA5}">
                      <a16:colId xmlns:a16="http://schemas.microsoft.com/office/drawing/2014/main" val="2949436207"/>
                    </a:ext>
                  </a:extLst>
                </a:gridCol>
              </a:tblGrid>
              <a:tr h="230902">
                <a:tc>
                  <a:txBody>
                    <a:bodyPr/>
                    <a:lstStyle/>
                    <a:p>
                      <a:pPr>
                        <a:lnSpc>
                          <a:spcPct val="100000"/>
                        </a:lnSpc>
                      </a:pPr>
                      <a:r>
                        <a:rPr lang="en-US" sz="1400" b="1">
                          <a:solidFill>
                            <a:schemeClr val="bg1"/>
                          </a:solidFill>
                          <a:latin typeface="+mn-lt"/>
                        </a:rPr>
                        <a:t>Mode</a:t>
                      </a:r>
                      <a:endParaRPr lang="en-NZ" sz="1400" b="1">
                        <a:solidFill>
                          <a:schemeClr val="bg1"/>
                        </a:solidFill>
                        <a:latin typeface="+mn-lt"/>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0000"/>
                        </a:lnSpc>
                      </a:pPr>
                      <a:r>
                        <a:rPr lang="en-GB" sz="1400" b="1">
                          <a:solidFill>
                            <a:schemeClr val="bg1"/>
                          </a:solidFill>
                          <a:cs typeface="Calibri"/>
                        </a:rPr>
                        <a:t>Type</a:t>
                      </a:r>
                      <a:endParaRPr lang="en-NZ" sz="1400" b="1">
                        <a:solidFill>
                          <a:schemeClr val="bg1"/>
                        </a:solidFill>
                        <a:latin typeface="+mn-lt"/>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412891"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a:solidFill>
                            <a:schemeClr val="bg1"/>
                          </a:solidFill>
                          <a:cs typeface="Calibri"/>
                        </a:rPr>
                        <a:t>PTO</a:t>
                      </a: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412891"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a:solidFill>
                            <a:schemeClr val="bg1"/>
                          </a:solidFill>
                          <a:cs typeface="Calibri"/>
                        </a:rPr>
                        <a:t>Key insights </a:t>
                      </a:r>
                      <a:r>
                        <a:rPr lang="en-US" sz="1400" b="1">
                          <a:solidFill>
                            <a:schemeClr val="bg1"/>
                          </a:solidFill>
                          <a:cs typeface="Calibri"/>
                          <a:sym typeface="Wingdings" panose="05000000000000000000" pitchFamily="2" charset="2"/>
                        </a:rPr>
                        <a:t>for </a:t>
                      </a:r>
                      <a:r>
                        <a:rPr lang="en-US" sz="1400" b="1" u="sng">
                          <a:solidFill>
                            <a:schemeClr val="bg1"/>
                          </a:solidFill>
                          <a:cs typeface="Calibri"/>
                          <a:sym typeface="Wingdings" panose="05000000000000000000" pitchFamily="2" charset="2"/>
                        </a:rPr>
                        <a:t>notifiable</a:t>
                      </a:r>
                      <a:r>
                        <a:rPr lang="en-US" sz="1400" b="1">
                          <a:solidFill>
                            <a:schemeClr val="bg1"/>
                          </a:solidFill>
                          <a:cs typeface="Calibri"/>
                          <a:sym typeface="Wingdings" panose="05000000000000000000" pitchFamily="2" charset="2"/>
                        </a:rPr>
                        <a:t> events and </a:t>
                      </a:r>
                      <a:r>
                        <a:rPr lang="en-US" sz="1400" b="1" u="sng">
                          <a:solidFill>
                            <a:schemeClr val="bg1"/>
                          </a:solidFill>
                          <a:cs typeface="Calibri"/>
                          <a:sym typeface="Wingdings" panose="05000000000000000000" pitchFamily="2" charset="2"/>
                        </a:rPr>
                        <a:t>high potential </a:t>
                      </a:r>
                      <a:r>
                        <a:rPr lang="en-US" sz="1400" b="1">
                          <a:solidFill>
                            <a:schemeClr val="bg1"/>
                          </a:solidFill>
                          <a:cs typeface="Calibri"/>
                          <a:sym typeface="Wingdings" panose="05000000000000000000" pitchFamily="2" charset="2"/>
                        </a:rPr>
                        <a:t>events</a:t>
                      </a:r>
                      <a:endParaRPr lang="en-GB" sz="1400" b="1">
                        <a:solidFill>
                          <a:schemeClr val="bg1"/>
                        </a:solidFill>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90212325"/>
                  </a:ext>
                </a:extLst>
              </a:tr>
              <a:tr h="447538">
                <a:tc gridSpan="4">
                  <a:txBody>
                    <a:bodyPr/>
                    <a:lstStyle/>
                    <a:p>
                      <a:pPr marL="0" indent="0">
                        <a:buFont typeface="Arial" panose="020B0604020202020204" pitchFamily="34" charset="0"/>
                        <a:buNone/>
                      </a:pPr>
                      <a:r>
                        <a:rPr lang="en-GB" sz="1400">
                          <a:cs typeface="Calibri"/>
                        </a:rPr>
                        <a:t>No notifiable or high potential events reported in Synergi for PT operators in the reporting period.</a:t>
                      </a:r>
                      <a:endParaRPr lang="en-NZ" sz="1400">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Z"/>
                    </a:p>
                  </a:txBody>
                  <a:tcPr/>
                </a:tc>
                <a:tc hMerge="1">
                  <a:txBody>
                    <a:bodyPr/>
                    <a:lstStyle/>
                    <a:p>
                      <a:pPr marL="0" indent="0">
                        <a:buFont typeface="Arial" panose="020B0604020202020204" pitchFamily="34" charset="0"/>
                        <a:buNone/>
                      </a:pPr>
                      <a:endParaRPr lang="en-NZ" sz="1300">
                        <a:highlight>
                          <a:srgbClr val="FFFF00"/>
                        </a:highlight>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endParaRPr lang="en-NZ" sz="1400">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8269190"/>
                  </a:ext>
                </a:extLst>
              </a:tr>
              <a:tr h="0">
                <a:tc>
                  <a:txBody>
                    <a:bodyPr/>
                    <a:lstStyle/>
                    <a:p>
                      <a:pPr>
                        <a:spcAft>
                          <a:spcPts val="600"/>
                        </a:spcAft>
                      </a:pPr>
                      <a:endParaRPr lang="en-GB" sz="100" b="0">
                        <a:highlight>
                          <a:srgbClr val="FFFF00"/>
                        </a:highlight>
                        <a:cs typeface="Arial"/>
                      </a:endParaRPr>
                    </a:p>
                  </a:txBody>
                  <a:tcPr marL="72000" marR="72000" marT="0" marB="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endParaRPr lang="en-GB" sz="100" b="0">
                        <a:highlight>
                          <a:srgbClr val="FFFF00"/>
                        </a:highlight>
                        <a:cs typeface="Arial"/>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0814" lvl="0" indent="0" algn="l">
                        <a:spcAft>
                          <a:spcPts val="0"/>
                        </a:spcAft>
                        <a:buFont typeface="Arial" panose="020B0604020202020204" pitchFamily="34" charset="0"/>
                        <a:buNone/>
                      </a:pPr>
                      <a:endParaRPr lang="en-US" sz="100">
                        <a:highlight>
                          <a:srgbClr val="FFFF00"/>
                        </a:highlight>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spcAft>
                          <a:spcPts val="0"/>
                        </a:spcAft>
                        <a:buFont typeface="Arial" panose="020B0604020202020204" pitchFamily="34" charset="0"/>
                        <a:buChar char="•"/>
                      </a:pPr>
                      <a:endParaRPr lang="en-US" sz="100">
                        <a:highlight>
                          <a:srgbClr val="FFFF00"/>
                        </a:highlight>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60864414"/>
                  </a:ext>
                </a:extLst>
              </a:tr>
              <a:tr h="329373">
                <a:tc>
                  <a:txBody>
                    <a:bodyPr/>
                    <a:lstStyle/>
                    <a:p>
                      <a:pPr>
                        <a:spcAft>
                          <a:spcPts val="600"/>
                        </a:spcAft>
                      </a:pPr>
                      <a:r>
                        <a:rPr lang="en-GB" sz="1400" b="0">
                          <a:cs typeface="Arial"/>
                        </a:rPr>
                        <a:t>Rail</a:t>
                      </a:r>
                    </a:p>
                    <a:p>
                      <a:pPr lvl="0">
                        <a:spcAft>
                          <a:spcPts val="600"/>
                        </a:spcAft>
                        <a:buNone/>
                      </a:pPr>
                      <a:endParaRPr lang="en-GB" sz="1400" b="0">
                        <a:cs typeface="Arial"/>
                      </a:endParaRPr>
                    </a:p>
                    <a:p>
                      <a:pPr lvl="0">
                        <a:spcAft>
                          <a:spcPts val="600"/>
                        </a:spcAft>
                        <a:buNone/>
                      </a:pPr>
                      <a:endParaRPr lang="en-GB" sz="1400" b="0">
                        <a:cs typeface="Arial"/>
                      </a:endParaRPr>
                    </a:p>
                    <a:p>
                      <a:pPr lvl="0">
                        <a:spcAft>
                          <a:spcPts val="600"/>
                        </a:spcAft>
                        <a:buNone/>
                      </a:pPr>
                      <a:endParaRPr lang="en-GB" sz="1400" b="0">
                        <a:cs typeface="Arial"/>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spcAft>
                          <a:spcPts val="600"/>
                        </a:spcAft>
                        <a:buNone/>
                      </a:pPr>
                      <a:r>
                        <a:rPr lang="en-US" sz="1400" b="0" i="0" u="none" strike="noStrike" kern="1200" cap="none" spc="0" normalizeH="0" baseline="0" noProof="0">
                          <a:ln>
                            <a:noFill/>
                          </a:ln>
                          <a:solidFill>
                            <a:srgbClr val="000000"/>
                          </a:solidFill>
                          <a:effectLst/>
                          <a:uLnTx/>
                          <a:uFillTx/>
                          <a:latin typeface="Arial"/>
                          <a:ea typeface="+mn-ea"/>
                          <a:cs typeface="+mn-cs"/>
                        </a:rPr>
                        <a:t>Notifiable to Waka Kotahi</a:t>
                      </a:r>
                      <a:endParaRPr lang="en-GB" sz="1400" b="0">
                        <a:cs typeface="Arial"/>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0320" lvl="0" indent="0" algn="l">
                        <a:spcAft>
                          <a:spcPts val="0"/>
                        </a:spcAft>
                        <a:buFont typeface="Arial" panose="020B0604020202020204" pitchFamily="34" charset="0"/>
                        <a:buNone/>
                      </a:pPr>
                      <a:r>
                        <a:rPr lang="en-US" sz="1400">
                          <a:cs typeface="Calibri"/>
                        </a:rPr>
                        <a:t>AOR</a:t>
                      </a: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spcAft>
                          <a:spcPts val="0"/>
                        </a:spcAft>
                        <a:buFont typeface="Arial" panose="020B0604020202020204" pitchFamily="34" charset="0"/>
                        <a:buNone/>
                      </a:pPr>
                      <a:r>
                        <a:rPr lang="en-US" sz="1400">
                          <a:cs typeface="Calibri"/>
                          <a:sym typeface="Wingdings" panose="05000000000000000000" pitchFamily="2" charset="2"/>
                        </a:rPr>
                        <a:t>August 2023</a:t>
                      </a:r>
                      <a:r>
                        <a:rPr lang="en-US" sz="1400">
                          <a:cs typeface="Calibri"/>
                        </a:rPr>
                        <a:t> </a:t>
                      </a:r>
                      <a:endParaRPr lang="en-US" sz="1400">
                        <a:cs typeface="Calibri"/>
                        <a:sym typeface="Wingdings" panose="05000000000000000000" pitchFamily="2" charset="2"/>
                      </a:endParaRPr>
                    </a:p>
                    <a:p>
                      <a:pPr marL="0" indent="0">
                        <a:spcAft>
                          <a:spcPts val="0"/>
                        </a:spcAft>
                        <a:buFont typeface="Arial" panose="020B0604020202020204" pitchFamily="34" charset="0"/>
                        <a:buNone/>
                      </a:pPr>
                      <a:r>
                        <a:rPr lang="en-US" sz="1400">
                          <a:cs typeface="Calibri"/>
                        </a:rPr>
                        <a:t>Nineteen</a:t>
                      </a:r>
                      <a:r>
                        <a:rPr lang="en-US" sz="1400">
                          <a:cs typeface="Calibri"/>
                          <a:sym typeface="Wingdings" panose="05000000000000000000" pitchFamily="2" charset="2"/>
                        </a:rPr>
                        <a:t> notifiable events were reported. </a:t>
                      </a:r>
                      <a:r>
                        <a:rPr lang="en-US" sz="1400">
                          <a:cs typeface="Calibri"/>
                        </a:rPr>
                        <a:t>Nine of these were high potential near miss events. Six involved individuals crossing the tracks when signals were active for oncoming trains, two involved vehicles on the rail crossing when signals active, one was a member of the public (MOP) at the station. Remainder of notifiable events mostly involved collision into objects left on the line, one (0273) involved a MOP struck by train. </a:t>
                      </a:r>
                    </a:p>
                    <a:p>
                      <a:pPr marL="0" lvl="0" indent="0">
                        <a:spcAft>
                          <a:spcPts val="0"/>
                        </a:spcAft>
                        <a:buFont typeface="Arial" panose="020B0604020202020204" pitchFamily="34" charset="0"/>
                        <a:buNone/>
                      </a:pPr>
                      <a:endParaRPr lang="en-US" sz="1400">
                        <a:cs typeface="Calibri"/>
                      </a:endParaRPr>
                    </a:p>
                    <a:p>
                      <a:pPr marL="718820" lvl="1" indent="-285750">
                        <a:spcAft>
                          <a:spcPts val="0"/>
                        </a:spcAft>
                        <a:buFont typeface="Arial" panose="020B0604020202020204" pitchFamily="34" charset="0"/>
                        <a:buChar char="•"/>
                      </a:pPr>
                      <a:r>
                        <a:rPr lang="en-US" sz="1400" b="0" i="0" u="none" strike="noStrike" noProof="0">
                          <a:latin typeface="Arial"/>
                        </a:rPr>
                        <a:t>Near miss with a person. Emergency brakes used.</a:t>
                      </a:r>
                    </a:p>
                    <a:p>
                      <a:pPr marL="718820" lvl="1" indent="-285750">
                        <a:spcAft>
                          <a:spcPts val="0"/>
                        </a:spcAft>
                        <a:buFont typeface="Arial" panose="020B0604020202020204" pitchFamily="34" charset="0"/>
                        <a:buChar char="•"/>
                      </a:pPr>
                      <a:r>
                        <a:rPr lang="en-US" sz="1400" b="0" i="0" u="none" strike="noStrike" noProof="0"/>
                        <a:t>Car came onto the crossing with the train coming. Train was slowed down and horn was used.</a:t>
                      </a:r>
                      <a:endParaRPr lang="en-US" sz="1400" b="0" i="0" u="none" strike="noStrike" noProof="0">
                        <a:latin typeface="Arial"/>
                      </a:endParaRPr>
                    </a:p>
                    <a:p>
                      <a:pPr marL="718820" lvl="1" indent="-285750">
                        <a:spcAft>
                          <a:spcPts val="0"/>
                        </a:spcAft>
                        <a:buFont typeface="Arial" panose="020B0604020202020204" pitchFamily="34" charset="0"/>
                        <a:buChar char="•"/>
                      </a:pPr>
                      <a:r>
                        <a:rPr lang="en-US" sz="1400" b="0" i="0" u="none" strike="noStrike" noProof="0">
                          <a:latin typeface="Arial"/>
                        </a:rPr>
                        <a:t>Female attempting self-harm. Police called and police left site taking the female with them.</a:t>
                      </a:r>
                      <a:endParaRPr lang="en-US" sz="1400" b="0" i="0" u="none" strike="noStrike" noProof="0"/>
                    </a:p>
                    <a:p>
                      <a:pPr marL="718820" lvl="1" indent="-285750">
                        <a:spcAft>
                          <a:spcPts val="0"/>
                        </a:spcAft>
                        <a:buFont typeface="Arial" panose="020B0604020202020204" pitchFamily="34" charset="0"/>
                        <a:buChar char="•"/>
                      </a:pPr>
                      <a:r>
                        <a:rPr lang="en-US" sz="1400" b="0" i="0" u="none" strike="noStrike" noProof="0"/>
                        <a:t>Near miss with 12 motorcycles all from the Headhunters Gang, crossing Church St level crossing around the barriers in front of the train. </a:t>
                      </a:r>
                      <a:endParaRPr lang="en-US" sz="1400" b="0" i="0" u="none" strike="noStrike" noProof="0">
                        <a:latin typeface="Arial"/>
                      </a:endParaRPr>
                    </a:p>
                    <a:p>
                      <a:pPr marL="718820" lvl="1" indent="-285750">
                        <a:spcAft>
                          <a:spcPts val="0"/>
                        </a:spcAft>
                        <a:buFont typeface="Arial" panose="020B0604020202020204" pitchFamily="34" charset="0"/>
                        <a:buChar char="•"/>
                      </a:pPr>
                      <a:r>
                        <a:rPr lang="en-US" sz="1400" b="0" i="0" u="none" strike="noStrike" noProof="0">
                          <a:latin typeface="Arial"/>
                        </a:rPr>
                        <a:t>Train struck a shopping trolly under Jutland park footbridge. Train inspected by crew and no damage found.</a:t>
                      </a:r>
                      <a:endParaRPr lang="en-US" sz="1400" b="0" i="0" u="none" strike="noStrike" noProof="0"/>
                    </a:p>
                    <a:p>
                      <a:pPr marL="718820" lvl="1" indent="-285750">
                        <a:spcAft>
                          <a:spcPts val="0"/>
                        </a:spcAft>
                        <a:buFont typeface="Arial" panose="020B0604020202020204" pitchFamily="34" charset="0"/>
                        <a:buChar char="•"/>
                      </a:pPr>
                      <a:r>
                        <a:rPr lang="en-US" sz="1400" b="0" i="0" u="none" strike="noStrike" noProof="0"/>
                        <a:t>Domestic. Male hit female. Security took control. Police attended. Both arrested.</a:t>
                      </a:r>
                      <a:endParaRPr lang="en-US" sz="1400" b="0" i="0" u="none" strike="noStrike" noProof="0">
                        <a:latin typeface="Arial"/>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4758090"/>
                  </a:ext>
                </a:extLst>
              </a:tr>
            </a:tbl>
          </a:graphicData>
        </a:graphic>
      </p:graphicFrame>
      <p:sp>
        <p:nvSpPr>
          <p:cNvPr id="4" name="AutoShape 18">
            <a:extLst>
              <a:ext uri="{FF2B5EF4-FFF2-40B4-BE49-F238E27FC236}">
                <a16:creationId xmlns:a16="http://schemas.microsoft.com/office/drawing/2014/main" id="{D21BEFC2-BAEC-74BA-A4D0-7391C841524F}"/>
              </a:ext>
            </a:extLst>
          </p:cNvPr>
          <p:cNvSpPr/>
          <p:nvPr/>
        </p:nvSpPr>
        <p:spPr>
          <a:xfrm>
            <a:off x="559783" y="1432273"/>
            <a:ext cx="21280057"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6" name="Rectangle: Rounded Corners 5">
            <a:extLst>
              <a:ext uri="{FF2B5EF4-FFF2-40B4-BE49-F238E27FC236}">
                <a16:creationId xmlns:a16="http://schemas.microsoft.com/office/drawing/2014/main" id="{84F8DE51-FAEF-340B-DF6E-9D2CBE4627E4}"/>
              </a:ext>
            </a:extLst>
          </p:cNvPr>
          <p:cNvSpPr/>
          <p:nvPr/>
        </p:nvSpPr>
        <p:spPr>
          <a:xfrm>
            <a:off x="737749" y="1248511"/>
            <a:ext cx="6247251"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Key events in August 2023</a:t>
            </a:r>
          </a:p>
        </p:txBody>
      </p:sp>
      <p:graphicFrame>
        <p:nvGraphicFramePr>
          <p:cNvPr id="7" name="Table 6">
            <a:extLst>
              <a:ext uri="{FF2B5EF4-FFF2-40B4-BE49-F238E27FC236}">
                <a16:creationId xmlns:a16="http://schemas.microsoft.com/office/drawing/2014/main" id="{A6D5688F-65A5-C917-D6D1-031A8B4494D3}"/>
              </a:ext>
            </a:extLst>
          </p:cNvPr>
          <p:cNvGraphicFramePr>
            <a:graphicFrameLocks noGrp="1"/>
          </p:cNvGraphicFramePr>
          <p:nvPr>
            <p:extLst>
              <p:ext uri="{D42A27DB-BD31-4B8C-83A1-F6EECF244321}">
                <p14:modId xmlns:p14="http://schemas.microsoft.com/office/powerpoint/2010/main" val="2796670114"/>
              </p:ext>
            </p:extLst>
          </p:nvPr>
        </p:nvGraphicFramePr>
        <p:xfrm>
          <a:off x="795283" y="5488506"/>
          <a:ext cx="20843250" cy="2180983"/>
        </p:xfrm>
        <a:graphic>
          <a:graphicData uri="http://schemas.openxmlformats.org/drawingml/2006/table">
            <a:tbl>
              <a:tblPr firstRow="1" bandRow="1">
                <a:noFill/>
                <a:tableStyleId>{2D5ABB26-0587-4C30-8999-92F81FD0307C}</a:tableStyleId>
              </a:tblPr>
              <a:tblGrid>
                <a:gridCol w="1372730">
                  <a:extLst>
                    <a:ext uri="{9D8B030D-6E8A-4147-A177-3AD203B41FA5}">
                      <a16:colId xmlns:a16="http://schemas.microsoft.com/office/drawing/2014/main" val="3270348232"/>
                    </a:ext>
                  </a:extLst>
                </a:gridCol>
                <a:gridCol w="1040409">
                  <a:extLst>
                    <a:ext uri="{9D8B030D-6E8A-4147-A177-3AD203B41FA5}">
                      <a16:colId xmlns:a16="http://schemas.microsoft.com/office/drawing/2014/main" val="1410803165"/>
                    </a:ext>
                  </a:extLst>
                </a:gridCol>
                <a:gridCol w="1099669">
                  <a:extLst>
                    <a:ext uri="{9D8B030D-6E8A-4147-A177-3AD203B41FA5}">
                      <a16:colId xmlns:a16="http://schemas.microsoft.com/office/drawing/2014/main" val="533200030"/>
                    </a:ext>
                  </a:extLst>
                </a:gridCol>
                <a:gridCol w="17330442">
                  <a:extLst>
                    <a:ext uri="{9D8B030D-6E8A-4147-A177-3AD203B41FA5}">
                      <a16:colId xmlns:a16="http://schemas.microsoft.com/office/drawing/2014/main" val="4122773166"/>
                    </a:ext>
                  </a:extLst>
                </a:gridCol>
              </a:tblGrid>
              <a:tr h="350459">
                <a:tc>
                  <a:txBody>
                    <a:bodyPr/>
                    <a:lstStyle/>
                    <a:p>
                      <a:pPr>
                        <a:lnSpc>
                          <a:spcPct val="100000"/>
                        </a:lnSpc>
                      </a:pPr>
                      <a:r>
                        <a:rPr lang="en-US" sz="1400" b="1">
                          <a:solidFill>
                            <a:schemeClr val="bg1"/>
                          </a:solidFill>
                          <a:latin typeface="+mn-lt"/>
                        </a:rPr>
                        <a:t>Mode</a:t>
                      </a:r>
                      <a:endParaRPr lang="en-NZ" sz="1400" b="1">
                        <a:solidFill>
                          <a:schemeClr val="bg1"/>
                        </a:solidFill>
                        <a:latin typeface="+mn-lt"/>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0000"/>
                        </a:lnSpc>
                      </a:pPr>
                      <a:r>
                        <a:rPr lang="en-GB" sz="1400" b="1">
                          <a:solidFill>
                            <a:schemeClr val="bg1"/>
                          </a:solidFill>
                          <a:cs typeface="Calibri"/>
                        </a:rPr>
                        <a:t>Type</a:t>
                      </a:r>
                      <a:endParaRPr lang="en-NZ" sz="1400" b="1">
                        <a:solidFill>
                          <a:schemeClr val="bg1"/>
                        </a:solidFill>
                        <a:latin typeface="+mn-lt"/>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412891"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a:solidFill>
                            <a:schemeClr val="bg1"/>
                          </a:solidFill>
                          <a:cs typeface="Calibri"/>
                        </a:rPr>
                        <a:t>PWC</a:t>
                      </a: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412891"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a:solidFill>
                            <a:schemeClr val="bg1"/>
                          </a:solidFill>
                          <a:cs typeface="Calibri"/>
                        </a:rPr>
                        <a:t>Key insights </a:t>
                      </a:r>
                      <a:r>
                        <a:rPr lang="en-US" sz="1400" b="1">
                          <a:solidFill>
                            <a:schemeClr val="bg1"/>
                          </a:solidFill>
                          <a:cs typeface="Calibri"/>
                          <a:sym typeface="Wingdings" panose="05000000000000000000" pitchFamily="2" charset="2"/>
                        </a:rPr>
                        <a:t>for </a:t>
                      </a:r>
                      <a:r>
                        <a:rPr lang="en-US" sz="1400" b="1" u="sng">
                          <a:solidFill>
                            <a:schemeClr val="bg1"/>
                          </a:solidFill>
                          <a:cs typeface="Calibri"/>
                          <a:sym typeface="Wingdings" panose="05000000000000000000" pitchFamily="2" charset="2"/>
                        </a:rPr>
                        <a:t>notifiable</a:t>
                      </a:r>
                      <a:r>
                        <a:rPr lang="en-US" sz="1400" b="1">
                          <a:solidFill>
                            <a:schemeClr val="bg1"/>
                          </a:solidFill>
                          <a:cs typeface="Calibri"/>
                          <a:sym typeface="Wingdings" panose="05000000000000000000" pitchFamily="2" charset="2"/>
                        </a:rPr>
                        <a:t> events and </a:t>
                      </a:r>
                      <a:r>
                        <a:rPr lang="en-US" sz="1400" b="1" u="sng">
                          <a:solidFill>
                            <a:schemeClr val="bg1"/>
                          </a:solidFill>
                          <a:cs typeface="Calibri"/>
                          <a:sym typeface="Wingdings" panose="05000000000000000000" pitchFamily="2" charset="2"/>
                        </a:rPr>
                        <a:t>high potential </a:t>
                      </a:r>
                      <a:r>
                        <a:rPr lang="en-US" sz="1400" b="1">
                          <a:solidFill>
                            <a:schemeClr val="bg1"/>
                          </a:solidFill>
                          <a:cs typeface="Calibri"/>
                          <a:sym typeface="Wingdings" panose="05000000000000000000" pitchFamily="2" charset="2"/>
                        </a:rPr>
                        <a:t>events</a:t>
                      </a:r>
                      <a:endParaRPr lang="en-GB" sz="1400" b="1">
                        <a:solidFill>
                          <a:schemeClr val="bg1"/>
                        </a:solidFill>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13510546"/>
                  </a:ext>
                </a:extLst>
              </a:tr>
              <a:tr h="443423">
                <a:tc gridSpan="4">
                  <a:txBody>
                    <a:bodyPr/>
                    <a:lstStyle/>
                    <a:p>
                      <a:pPr>
                        <a:spcAft>
                          <a:spcPts val="600"/>
                        </a:spcAft>
                      </a:pPr>
                      <a:r>
                        <a:rPr lang="en-GB" sz="1400" b="0">
                          <a:cs typeface="Arial"/>
                        </a:rPr>
                        <a:t>No notifiable events reported for PW contractors in the reporting period.</a:t>
                      </a: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Z"/>
                    </a:p>
                  </a:txBody>
                  <a:tcPr/>
                </a:tc>
                <a:tc hMerge="1">
                  <a:txBody>
                    <a:bodyPr/>
                    <a:lstStyle/>
                    <a:p>
                      <a:pPr marL="0" lvl="2" indent="0" algn="l" defTabSz="412891" rtl="0" eaLnBrk="1" latinLnBrk="0" hangingPunct="1">
                        <a:spcAft>
                          <a:spcPts val="0"/>
                        </a:spcAft>
                        <a:buFont typeface="Arial" panose="020B0604020202020204" pitchFamily="34" charset="0"/>
                        <a:buNone/>
                      </a:pPr>
                      <a:endParaRPr lang="en-US" sz="1300" b="0" i="0" u="none" strike="noStrike" kern="1200">
                        <a:solidFill>
                          <a:srgbClr val="262626"/>
                        </a:solidFill>
                        <a:highlight>
                          <a:srgbClr val="FFFF00"/>
                        </a:highlight>
                        <a:latin typeface="Arial"/>
                        <a:ea typeface="+mn-ea"/>
                        <a:cs typeface="+mn-cs"/>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2" indent="0" algn="l" defTabSz="412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kern="1200">
                        <a:solidFill>
                          <a:schemeClr val="tx1"/>
                        </a:solidFill>
                        <a:highlight>
                          <a:srgbClr val="FFFF00"/>
                        </a:highlight>
                        <a:latin typeface="+mn-lt"/>
                        <a:ea typeface="+mn-ea"/>
                        <a:cs typeface="Calibri"/>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3025047"/>
                  </a:ext>
                </a:extLst>
              </a:tr>
              <a:tr h="0">
                <a:tc>
                  <a:txBody>
                    <a:bodyPr/>
                    <a:lstStyle/>
                    <a:p>
                      <a:pPr>
                        <a:spcAft>
                          <a:spcPts val="600"/>
                        </a:spcAft>
                      </a:pPr>
                      <a:endParaRPr lang="en-GB" sz="100" b="0">
                        <a:highlight>
                          <a:srgbClr val="FFFF00"/>
                        </a:highlight>
                        <a:cs typeface="Arial"/>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endParaRPr lang="en-GB" sz="100" b="0">
                        <a:highlight>
                          <a:srgbClr val="FFFF00"/>
                        </a:highlight>
                        <a:cs typeface="Arial"/>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2" indent="0" algn="l" defTabSz="412891" rtl="0" eaLnBrk="1" latinLnBrk="0" hangingPunct="1">
                        <a:spcAft>
                          <a:spcPts val="0"/>
                        </a:spcAft>
                        <a:buFont typeface="Arial" panose="020B0604020202020204" pitchFamily="34" charset="0"/>
                        <a:buNone/>
                      </a:pPr>
                      <a:endParaRPr lang="en-US" sz="100" b="0" i="0" u="none" strike="noStrike" kern="1200">
                        <a:solidFill>
                          <a:srgbClr val="262626"/>
                        </a:solidFill>
                        <a:highlight>
                          <a:srgbClr val="FFFF00"/>
                        </a:highlight>
                        <a:latin typeface="Arial"/>
                        <a:ea typeface="+mn-ea"/>
                        <a:cs typeface="+mn-cs"/>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marR="0" lvl="2"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00" kern="1200">
                        <a:solidFill>
                          <a:schemeClr val="tx1"/>
                        </a:solidFill>
                        <a:highlight>
                          <a:srgbClr val="FFFF00"/>
                        </a:highlight>
                        <a:latin typeface="+mn-lt"/>
                        <a:ea typeface="+mn-ea"/>
                        <a:cs typeface="Calibri"/>
                        <a:sym typeface="Wingdings" panose="05000000000000000000" pitchFamily="2" charset="2"/>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8374589"/>
                  </a:ext>
                </a:extLst>
              </a:tr>
              <a:tr h="0">
                <a:tc>
                  <a:txBody>
                    <a:bodyPr/>
                    <a:lstStyle/>
                    <a:p>
                      <a:pPr>
                        <a:spcAft>
                          <a:spcPts val="600"/>
                        </a:spcAft>
                      </a:pPr>
                      <a:r>
                        <a:rPr lang="en-GB" sz="1400" b="0">
                          <a:cs typeface="Arial"/>
                        </a:rPr>
                        <a:t>Construction</a:t>
                      </a: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600"/>
                        </a:spcAft>
                      </a:pPr>
                      <a:r>
                        <a:rPr kumimoji="0" lang="en-US" sz="1400" b="0" i="0" u="none" strike="noStrike" kern="1200" cap="none" spc="0" normalizeH="0" baseline="0" noProof="0">
                          <a:ln>
                            <a:noFill/>
                          </a:ln>
                          <a:solidFill>
                            <a:srgbClr val="000000"/>
                          </a:solidFill>
                          <a:effectLst/>
                          <a:uLnTx/>
                          <a:uFillTx/>
                          <a:latin typeface="Arial"/>
                          <a:ea typeface="+mn-ea"/>
                          <a:cs typeface="+mn-cs"/>
                        </a:rPr>
                        <a:t>High potential</a:t>
                      </a:r>
                      <a:endParaRPr lang="en-GB" sz="1400" b="0">
                        <a:cs typeface="Arial"/>
                      </a:endParaRP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2" indent="0" algn="l" rtl="0" eaLnBrk="1" latinLnBrk="0" hangingPunct="1">
                        <a:spcAft>
                          <a:spcPts val="0"/>
                        </a:spcAft>
                        <a:buFont typeface="Arial" panose="020B0604020202020204" pitchFamily="34" charset="0"/>
                        <a:buNone/>
                      </a:pPr>
                      <a:r>
                        <a:rPr lang="en-US" sz="1400" b="0" i="0" u="none" strike="noStrike" kern="1200">
                          <a:solidFill>
                            <a:srgbClr val="262626"/>
                          </a:solidFill>
                          <a:latin typeface="+mn-lt"/>
                          <a:ea typeface="+mn-ea"/>
                          <a:cs typeface="+mn-cs"/>
                        </a:rPr>
                        <a:t>STF Group</a:t>
                      </a:r>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2"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400" kern="1200">
                          <a:solidFill>
                            <a:schemeClr val="tx1"/>
                          </a:solidFill>
                          <a:latin typeface="+mn-lt"/>
                          <a:ea typeface="+mn-ea"/>
                          <a:cs typeface="Calibri"/>
                        </a:rPr>
                        <a:t>During a site safety review involving AT Health and Safety, two workers were observed working at heights without fall protection at Panmure Swing Bridge site. STF is the contractor. There were no injuries. We have requested the STF person in charge on-site, install some form of fall protection as soon as possible. Going forward, it is expected that where working at heights, STF will have qualified personnel to install the required fall protection and have the workers qualified to use it. </a:t>
                      </a:r>
                    </a:p>
                    <a:p>
                      <a:pPr marL="285750" marR="0" lvl="2"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i="0" u="none" strike="noStrike" kern="1200" noProof="0">
                          <a:solidFill>
                            <a:schemeClr val="tx1"/>
                          </a:solidFill>
                          <a:latin typeface="Arial"/>
                        </a:rPr>
                        <a:t>We have confirmed that the issue was resolved the following day with the contractor engaging a certified fall protection company with the project safe work statements being revised to reflect the added control of a static line for workers to connect fall restraint harness to mitigate fall risk.</a:t>
                      </a:r>
                      <a:endParaRPr lang="en-GB" sz="1400"/>
                    </a:p>
                  </a:txBody>
                  <a:tcPr marL="72000" marR="72000" marT="72000" marB="72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4417743"/>
                  </a:ext>
                </a:extLst>
              </a:tr>
            </a:tbl>
          </a:graphicData>
        </a:graphic>
      </p:graphicFrame>
      <p:pic>
        <p:nvPicPr>
          <p:cNvPr id="11" name="Picture 4" descr="Logo, company name&#10;&#10;Description automatically generated">
            <a:extLst>
              <a:ext uri="{FF2B5EF4-FFF2-40B4-BE49-F238E27FC236}">
                <a16:creationId xmlns:a16="http://schemas.microsoft.com/office/drawing/2014/main" id="{94DFB2BE-3C38-0124-F5CF-95CCACDEA69A}"/>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5" name="TextBox 34">
            <a:extLst>
              <a:ext uri="{FF2B5EF4-FFF2-40B4-BE49-F238E27FC236}">
                <a16:creationId xmlns:a16="http://schemas.microsoft.com/office/drawing/2014/main" id="{A3DF3CC9-EC9A-32F5-7743-60981622E996}"/>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spTree>
    <p:extLst>
      <p:ext uri="{BB962C8B-B14F-4D97-AF65-F5344CB8AC3E}">
        <p14:creationId xmlns:p14="http://schemas.microsoft.com/office/powerpoint/2010/main" val="418039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3DDAC0-83FC-4937-955E-70C6CFDD29DC}"/>
              </a:ext>
            </a:extLst>
          </p:cNvPr>
          <p:cNvSpPr>
            <a:spLocks noGrp="1"/>
          </p:cNvSpPr>
          <p:nvPr>
            <p:ph type="body" idx="14"/>
          </p:nvPr>
        </p:nvSpPr>
        <p:spPr>
          <a:xfrm>
            <a:off x="819691" y="7094938"/>
            <a:ext cx="14885530" cy="1329122"/>
          </a:xfrm>
        </p:spPr>
        <p:txBody>
          <a:bodyPr lIns="80287" tIns="40144" rIns="80287" bIns="40144" anchor="b"/>
          <a:lstStyle/>
          <a:p>
            <a:r>
              <a:rPr lang="en-NZ" sz="4477"/>
              <a:t>2. Death and serious injuries (DSI) dashboard</a:t>
            </a:r>
            <a:endParaRPr lang="en-NZ" sz="4477">
              <a:highlight>
                <a:srgbClr val="00FF00"/>
              </a:highlight>
            </a:endParaRPr>
          </a:p>
        </p:txBody>
      </p:sp>
      <p:sp>
        <p:nvSpPr>
          <p:cNvPr id="3" name="TextBox 2">
            <a:extLst>
              <a:ext uri="{FF2B5EF4-FFF2-40B4-BE49-F238E27FC236}">
                <a16:creationId xmlns:a16="http://schemas.microsoft.com/office/drawing/2014/main" id="{377EF276-E9D1-CC69-57FF-CD4B22D4A26F}"/>
              </a:ext>
            </a:extLst>
          </p:cNvPr>
          <p:cNvSpPr txBox="1"/>
          <p:nvPr/>
        </p:nvSpPr>
        <p:spPr>
          <a:xfrm>
            <a:off x="819690" y="9785502"/>
            <a:ext cx="11808655" cy="646331"/>
          </a:xfrm>
          <a:prstGeom prst="rect">
            <a:avLst/>
          </a:prstGeom>
          <a:noFill/>
        </p:spPr>
        <p:txBody>
          <a:bodyPr wrap="square">
            <a:spAutoFit/>
          </a:bodyPr>
          <a:lstStyle/>
          <a:p>
            <a:pPr>
              <a:spcBef>
                <a:spcPts val="525"/>
              </a:spcBef>
              <a:spcAft>
                <a:spcPts val="1054"/>
              </a:spcAft>
            </a:pPr>
            <a:r>
              <a:rPr lang="en-NZ" sz="1800">
                <a:solidFill>
                  <a:schemeClr val="bg1"/>
                </a:solidFill>
                <a:cs typeface="Arial"/>
              </a:rPr>
              <a:t>NOTE: Ministry of Transport (MOT) data will report a higher number of fatalities than the Crash Analysis System (CAS) and is to be noted when reviewing section 2.1 compared to section 2.2 of this report</a:t>
            </a:r>
            <a:endParaRPr lang="en-NZ" sz="1800" b="1">
              <a:solidFill>
                <a:schemeClr val="bg1"/>
              </a:solidFill>
              <a:cs typeface="Arial"/>
            </a:endParaRPr>
          </a:p>
        </p:txBody>
      </p:sp>
    </p:spTree>
    <p:extLst>
      <p:ext uri="{BB962C8B-B14F-4D97-AF65-F5344CB8AC3E}">
        <p14:creationId xmlns:p14="http://schemas.microsoft.com/office/powerpoint/2010/main" val="2961548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4">
            <a:extLst>
              <a:ext uri="{FF2B5EF4-FFF2-40B4-BE49-F238E27FC236}">
                <a16:creationId xmlns:a16="http://schemas.microsoft.com/office/drawing/2014/main" id="{FACFF1EE-6A51-4FA0-7DE3-AA24A2C83E47}"/>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2.1 Deaths and serious injuries (DSI) reporting</a:t>
            </a:r>
            <a:endParaRPr lang="en-US" sz="2800">
              <a:solidFill>
                <a:srgbClr val="000000"/>
              </a:solidFill>
            </a:endParaRPr>
          </a:p>
        </p:txBody>
      </p:sp>
      <p:cxnSp>
        <p:nvCxnSpPr>
          <p:cNvPr id="29" name="Straight Connector 28">
            <a:extLst>
              <a:ext uri="{FF2B5EF4-FFF2-40B4-BE49-F238E27FC236}">
                <a16:creationId xmlns:a16="http://schemas.microsoft.com/office/drawing/2014/main" id="{723844D4-056A-0D07-DDE3-325B2DBAEBB1}"/>
              </a:ext>
            </a:extLst>
          </p:cNvPr>
          <p:cNvCxnSpPr/>
          <p:nvPr/>
        </p:nvCxnSpPr>
        <p:spPr>
          <a:xfrm flipH="1">
            <a:off x="1985710" y="4425636"/>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CB36CDA5-1CE9-9DDA-3793-F43395CA94DE}"/>
              </a:ext>
            </a:extLst>
          </p:cNvPr>
          <p:cNvSpPr/>
          <p:nvPr/>
        </p:nvSpPr>
        <p:spPr>
          <a:xfrm>
            <a:off x="544554" y="1429170"/>
            <a:ext cx="21320109" cy="10640168"/>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33" name="Rectangle: Rounded Corners 32">
            <a:extLst>
              <a:ext uri="{FF2B5EF4-FFF2-40B4-BE49-F238E27FC236}">
                <a16:creationId xmlns:a16="http://schemas.microsoft.com/office/drawing/2014/main" id="{09F52461-B0F4-7F16-60A8-B974713174A3}"/>
              </a:ext>
            </a:extLst>
          </p:cNvPr>
          <p:cNvSpPr/>
          <p:nvPr/>
        </p:nvSpPr>
        <p:spPr>
          <a:xfrm>
            <a:off x="737748" y="1248511"/>
            <a:ext cx="5751951"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DSI update from Crash Analysis System (CAS)</a:t>
            </a:r>
          </a:p>
        </p:txBody>
      </p:sp>
      <p:sp>
        <p:nvSpPr>
          <p:cNvPr id="35" name="AutoShape 18">
            <a:extLst>
              <a:ext uri="{FF2B5EF4-FFF2-40B4-BE49-F238E27FC236}">
                <a16:creationId xmlns:a16="http://schemas.microsoft.com/office/drawing/2014/main" id="{C33FA6B9-22F9-A153-735A-1D936C1BAC2F}"/>
              </a:ext>
            </a:extLst>
          </p:cNvPr>
          <p:cNvSpPr/>
          <p:nvPr/>
        </p:nvSpPr>
        <p:spPr>
          <a:xfrm>
            <a:off x="7821257" y="1928098"/>
            <a:ext cx="13803474" cy="9791929"/>
          </a:xfrm>
          <a:prstGeom prst="rect">
            <a:avLst/>
          </a:prstGeom>
          <a:noFill/>
          <a:ln>
            <a:solidFill>
              <a:schemeClr val="bg1">
                <a:lumMod val="85000"/>
              </a:schemeClr>
            </a:solidFill>
          </a:ln>
        </p:spPr>
        <p:txBody>
          <a:bodyPr anchor="t"/>
          <a:lstStyle/>
          <a:p>
            <a:endParaRPr lang="en-NZ" sz="1128">
              <a:solidFill>
                <a:schemeClr val="accent6"/>
              </a:solidFill>
            </a:endParaRPr>
          </a:p>
        </p:txBody>
      </p:sp>
      <p:sp>
        <p:nvSpPr>
          <p:cNvPr id="37" name="TextBox 36">
            <a:extLst>
              <a:ext uri="{FF2B5EF4-FFF2-40B4-BE49-F238E27FC236}">
                <a16:creationId xmlns:a16="http://schemas.microsoft.com/office/drawing/2014/main" id="{4AEA664E-9289-6E81-88E3-0278B2114DEA}"/>
              </a:ext>
            </a:extLst>
          </p:cNvPr>
          <p:cNvSpPr txBox="1"/>
          <p:nvPr/>
        </p:nvSpPr>
        <p:spPr>
          <a:xfrm>
            <a:off x="8096498" y="2032699"/>
            <a:ext cx="7888874" cy="615553"/>
          </a:xfrm>
          <a:prstGeom prst="rect">
            <a:avLst/>
          </a:prstGeom>
          <a:noFill/>
          <a:ln>
            <a:noFill/>
          </a:ln>
        </p:spPr>
        <p:txBody>
          <a:bodyPr wrap="square" lIns="91440" tIns="45720" rIns="91440" bIns="45720" rtlCol="0" anchor="t">
            <a:spAutoFit/>
          </a:bodyPr>
          <a:lstStyle/>
          <a:p>
            <a:r>
              <a:rPr lang="en-NZ" sz="1800" b="1">
                <a:cs typeface="Arial"/>
              </a:rPr>
              <a:t>Death and serious injuries from Crash Analysis System (CAS</a:t>
            </a:r>
            <a:r>
              <a:rPr lang="en-NZ" sz="1900" b="1">
                <a:cs typeface="Arial"/>
              </a:rPr>
              <a:t>)</a:t>
            </a:r>
          </a:p>
          <a:p>
            <a:r>
              <a:rPr lang="en-NZ" sz="1400">
                <a:cs typeface="Arial"/>
              </a:rPr>
              <a:t>Reporting period: September22-August23 from Crash Analysis System (CAS) data</a:t>
            </a:r>
          </a:p>
        </p:txBody>
      </p:sp>
      <p:sp>
        <p:nvSpPr>
          <p:cNvPr id="41" name="TextBox 40">
            <a:extLst>
              <a:ext uri="{FF2B5EF4-FFF2-40B4-BE49-F238E27FC236}">
                <a16:creationId xmlns:a16="http://schemas.microsoft.com/office/drawing/2014/main" id="{CBBF7C3A-0C6C-4319-1E8F-4BB939E00BFF}"/>
              </a:ext>
            </a:extLst>
          </p:cNvPr>
          <p:cNvSpPr txBox="1"/>
          <p:nvPr/>
        </p:nvSpPr>
        <p:spPr>
          <a:xfrm>
            <a:off x="737748" y="1796694"/>
            <a:ext cx="6794948" cy="10420762"/>
          </a:xfrm>
          <a:prstGeom prst="rect">
            <a:avLst/>
          </a:prstGeom>
          <a:noFill/>
        </p:spPr>
        <p:txBody>
          <a:bodyPr wrap="square" lIns="80287" tIns="40144" rIns="80287" bIns="40144" anchor="t">
            <a:spAutoFit/>
          </a:bodyPr>
          <a:lstStyle/>
          <a:p>
            <a:pPr algn="just">
              <a:spcAft>
                <a:spcPts val="600"/>
              </a:spcAft>
            </a:pPr>
            <a:r>
              <a:rPr lang="en-US" sz="1400" b="1">
                <a:solidFill>
                  <a:schemeClr val="accent6"/>
                </a:solidFill>
                <a:cs typeface="Calibri"/>
              </a:rPr>
              <a:t>Context</a:t>
            </a:r>
          </a:p>
          <a:p>
            <a:pPr>
              <a:spcAft>
                <a:spcPts val="1200"/>
              </a:spcAft>
            </a:pPr>
            <a:r>
              <a:rPr lang="en-GB" sz="1400">
                <a:solidFill>
                  <a:schemeClr val="accent6"/>
                </a:solidFill>
                <a:ea typeface="+mn-lt"/>
                <a:cs typeface="+mn-lt"/>
              </a:rPr>
              <a:t>One</a:t>
            </a:r>
            <a:r>
              <a:rPr lang="en-GB" sz="1400">
                <a:solidFill>
                  <a:schemeClr val="accent6"/>
                </a:solidFill>
                <a:cs typeface="Arial"/>
              </a:rPr>
              <a:t> of AT’s strategic focus areas is to make Tāmaki Makaurau’s transport system safe through the adoption of the Safe System approach and eliminating harm. The programme is divided into four CAPEX branches of  </a:t>
            </a:r>
            <a:r>
              <a:rPr lang="en-NZ" sz="1400">
                <a:solidFill>
                  <a:schemeClr val="accent6"/>
                </a:solidFill>
                <a:cs typeface="Arial"/>
              </a:rPr>
              <a:t>high-risk intersections, high risk corridors, speed and vulnerable road users. OPEX component include enforcement, technology (e.g., speed and red-light cameras including monitoring), education, policy and operations (e.g., CAPEX land and fees and OPEX monitoring and maintenance).</a:t>
            </a:r>
          </a:p>
          <a:p>
            <a:pPr defTabSz="412891">
              <a:spcAft>
                <a:spcPts val="600"/>
              </a:spcAft>
              <a:defRPr/>
            </a:pPr>
            <a:r>
              <a:rPr lang="en-NZ" sz="1400" b="1">
                <a:solidFill>
                  <a:schemeClr val="accent6"/>
                </a:solidFill>
                <a:cs typeface="Arial"/>
                <a:sym typeface="Wingdings" panose="05000000000000000000" pitchFamily="2" charset="2"/>
              </a:rPr>
              <a:t>Key progress and insights</a:t>
            </a:r>
            <a:endParaRPr lang="en-NZ" sz="1400" b="1">
              <a:solidFill>
                <a:schemeClr val="accent6"/>
              </a:solidFill>
              <a:cs typeface="Arial"/>
            </a:endParaRPr>
          </a:p>
          <a:p>
            <a:pPr marL="285750" indent="-285750" defTabSz="470268">
              <a:spcAft>
                <a:spcPts val="600"/>
              </a:spcAft>
              <a:buFont typeface="Arial" panose="020B0604020202020204" pitchFamily="34" charset="0"/>
              <a:buChar char="•"/>
              <a:defRPr/>
            </a:pPr>
            <a:r>
              <a:rPr lang="en-GB" sz="1400">
                <a:cs typeface="Arial"/>
              </a:rPr>
              <a:t>665 people were killed or seriously injured on Tāmaki Makaurau roads in the last 12 months to August 2023:</a:t>
            </a:r>
          </a:p>
          <a:p>
            <a:pPr marL="1027453" lvl="1" indent="-285750" defTabSz="470268">
              <a:spcAft>
                <a:spcPts val="600"/>
              </a:spcAft>
              <a:buFont typeface="Arial" panose="020B0604020202020204" pitchFamily="34" charset="0"/>
              <a:buChar char="•"/>
              <a:defRPr/>
            </a:pPr>
            <a:r>
              <a:rPr lang="en-GB" sz="1400">
                <a:cs typeface="Arial"/>
              </a:rPr>
              <a:t>56 people were killed and 609 were seriously injured</a:t>
            </a:r>
          </a:p>
          <a:p>
            <a:pPr marL="1027453" lvl="1" indent="-285750" defTabSz="470268">
              <a:spcAft>
                <a:spcPts val="600"/>
              </a:spcAft>
              <a:buFont typeface="Arial" panose="020B0604020202020204" pitchFamily="34" charset="0"/>
              <a:buChar char="•"/>
              <a:defRPr/>
            </a:pPr>
            <a:r>
              <a:rPr lang="en-GB" sz="1400">
                <a:cs typeface="Arial"/>
              </a:rPr>
              <a:t>88% of DSI occurred on local roads</a:t>
            </a:r>
          </a:p>
          <a:p>
            <a:pPr marL="285750" indent="-285750" defTabSz="470268">
              <a:spcAft>
                <a:spcPts val="600"/>
              </a:spcAft>
              <a:buFont typeface="Arial" panose="020B0604020202020204" pitchFamily="34" charset="0"/>
              <a:buChar char="•"/>
              <a:defRPr/>
            </a:pPr>
            <a:r>
              <a:rPr lang="en-US" sz="1400">
                <a:cs typeface="Arial"/>
              </a:rPr>
              <a:t>Drivers and motorcyclists remain the largest groups harmed on our roads, representing 57% of DSI. Motorcyclist fatalities continue to trend up, with a rise in serious inquiries for pedestrians, cyclist and passengers.</a:t>
            </a:r>
          </a:p>
          <a:p>
            <a:pPr marL="285750" indent="-285750" defTabSz="470268">
              <a:spcAft>
                <a:spcPts val="600"/>
              </a:spcAft>
              <a:buFont typeface="Arial" panose="020B0604020202020204" pitchFamily="34" charset="0"/>
              <a:buChar char="•"/>
              <a:defRPr/>
            </a:pPr>
            <a:r>
              <a:rPr lang="en-US" sz="1400"/>
              <a:t>Largest crash movement types were run-off road (32%) and side impact (23%), with notably growing pedestrian crashes now representing 18% of crashes.</a:t>
            </a:r>
            <a:endParaRPr lang="en-GB" sz="1400">
              <a:cs typeface="Arial"/>
            </a:endParaRPr>
          </a:p>
          <a:p>
            <a:pPr marL="285750" indent="-285750" defTabSz="470268">
              <a:spcAft>
                <a:spcPts val="600"/>
              </a:spcAft>
              <a:buFont typeface="Arial" panose="020B0604020202020204" pitchFamily="34" charset="0"/>
              <a:buChar char="•"/>
              <a:defRPr/>
            </a:pPr>
            <a:r>
              <a:rPr lang="en-GB" sz="1400">
                <a:solidFill>
                  <a:schemeClr val="accent6"/>
                </a:solidFill>
                <a:cs typeface="Arial"/>
              </a:rPr>
              <a:t>From the beginning of the year to August 2023, 410 people were killed or seriously injured, 16 more than the same time in 2022. </a:t>
            </a:r>
          </a:p>
          <a:p>
            <a:pPr marL="285750" lvl="1" indent="-285750" defTabSz="470268">
              <a:spcAft>
                <a:spcPts val="600"/>
              </a:spcAft>
              <a:buFont typeface="Arial" panose="020B0604020202020204" pitchFamily="34" charset="0"/>
              <a:buChar char="•"/>
              <a:defRPr/>
            </a:pPr>
            <a:r>
              <a:rPr lang="en-US" sz="1400">
                <a:solidFill>
                  <a:schemeClr val="accent6"/>
                </a:solidFill>
                <a:cs typeface="Arial"/>
              </a:rPr>
              <a:t>In August alone, three people lost their lives (One reported in CAS and two in Ministry of Transport data). One person was aged between 20-24, one was aged between 40-59 and one was aged over 60. One person died on a local urban road and two on state highways.</a:t>
            </a:r>
          </a:p>
          <a:p>
            <a:pPr marL="283845" indent="-283845">
              <a:spcAft>
                <a:spcPts val="600"/>
              </a:spcAft>
              <a:buFont typeface="Arial"/>
              <a:buChar char="•"/>
              <a:defRPr/>
            </a:pPr>
            <a:r>
              <a:rPr lang="en-NZ" sz="1400">
                <a:solidFill>
                  <a:schemeClr val="accent6"/>
                </a:solidFill>
                <a:cs typeface="Arial"/>
              </a:rPr>
              <a:t>Growing insights: </a:t>
            </a:r>
            <a:r>
              <a:rPr lang="en-US" sz="1400">
                <a:solidFill>
                  <a:schemeClr val="accent6"/>
                </a:solidFill>
                <a:cs typeface="Arial"/>
              </a:rPr>
              <a:t>Self-serve transport harm dashboards were developed with CAS data and have been released to parts of the business, with wider release scheduled in September. </a:t>
            </a:r>
            <a:r>
              <a:rPr lang="en-NZ" sz="1400">
                <a:solidFill>
                  <a:schemeClr val="accent6"/>
                </a:solidFill>
                <a:cs typeface="Arial"/>
              </a:rPr>
              <a:t>Local board dashboard views have been developed to draw deeper localised insights for prioritization</a:t>
            </a:r>
            <a:r>
              <a:rPr lang="en-US" sz="1400">
                <a:solidFill>
                  <a:schemeClr val="accent6"/>
                </a:solidFill>
                <a:cs typeface="Arial"/>
              </a:rPr>
              <a:t> </a:t>
            </a:r>
            <a:r>
              <a:rPr lang="en-NZ" sz="1400">
                <a:solidFill>
                  <a:schemeClr val="accent6"/>
                </a:solidFill>
                <a:cs typeface="Arial"/>
              </a:rPr>
              <a:t>and decision making.  A short-term resource has been approved to progress the next phase of transport harm insights with  </a:t>
            </a:r>
            <a:r>
              <a:rPr lang="en-GB" sz="1400">
                <a:solidFill>
                  <a:schemeClr val="accent6"/>
                </a:solidFill>
                <a:cs typeface="Arial"/>
              </a:rPr>
              <a:t>Accident Compensation Corporation (ACC) and Ministry of Health (MoH) data.</a:t>
            </a:r>
            <a:endParaRPr lang="en-US" sz="1400">
              <a:solidFill>
                <a:schemeClr val="accent6"/>
              </a:solidFill>
              <a:cs typeface="Arial"/>
            </a:endParaRPr>
          </a:p>
          <a:p>
            <a:pPr marL="283845" indent="-283845">
              <a:spcAft>
                <a:spcPts val="600"/>
              </a:spcAft>
              <a:buFont typeface="Arial"/>
              <a:buChar char="•"/>
              <a:defRPr/>
            </a:pPr>
            <a:r>
              <a:rPr lang="en-US" sz="1400">
                <a:solidFill>
                  <a:schemeClr val="accent6"/>
                </a:solidFill>
                <a:cs typeface="Arial"/>
              </a:rPr>
              <a:t>DSI performance targets: </a:t>
            </a:r>
            <a:r>
              <a:rPr lang="en-GB" sz="1400">
                <a:solidFill>
                  <a:schemeClr val="accent6"/>
                </a:solidFill>
                <a:cs typeface="Arial"/>
              </a:rPr>
              <a:t>The new FY24 SOI target for Tāmaki Makaurau’s roads is no more 640 deaths and serious injuries.</a:t>
            </a:r>
            <a:r>
              <a:rPr lang="en-NZ" sz="1400">
                <a:solidFill>
                  <a:schemeClr val="accent6"/>
                </a:solidFill>
                <a:cs typeface="Arial"/>
              </a:rPr>
              <a:t> </a:t>
            </a:r>
            <a:r>
              <a:rPr lang="en-GB" sz="1400">
                <a:solidFill>
                  <a:schemeClr val="accent6"/>
                </a:solidFill>
                <a:cs typeface="Arial"/>
              </a:rPr>
              <a:t>The target was</a:t>
            </a:r>
            <a:r>
              <a:rPr lang="en-US" sz="1400">
                <a:solidFill>
                  <a:schemeClr val="accent6"/>
                </a:solidFill>
                <a:cs typeface="Arial"/>
              </a:rPr>
              <a:t> realigned, baselined from the FY23 performance results to improve the correlation between the work plan, the actual budget and schedule.</a:t>
            </a:r>
            <a:r>
              <a:rPr lang="en-GB" sz="1400">
                <a:solidFill>
                  <a:schemeClr val="accent6"/>
                </a:solidFill>
                <a:cs typeface="Arial"/>
              </a:rPr>
              <a:t>  </a:t>
            </a:r>
          </a:p>
          <a:p>
            <a:pPr marL="283845" indent="-283845">
              <a:spcAft>
                <a:spcPts val="600"/>
              </a:spcAft>
              <a:buFont typeface="Arial"/>
              <a:buChar char="•"/>
              <a:defRPr/>
            </a:pPr>
            <a:r>
              <a:rPr lang="en-US" sz="1400">
                <a:solidFill>
                  <a:schemeClr val="accent6"/>
                </a:solidFill>
                <a:cs typeface="Arial"/>
              </a:rPr>
              <a:t>Draft Katoa Ka Ora: </a:t>
            </a:r>
            <a:r>
              <a:rPr lang="en-GB" sz="1400">
                <a:solidFill>
                  <a:schemeClr val="accent6"/>
                </a:solidFill>
                <a:cs typeface="Arial"/>
              </a:rPr>
              <a:t>public consultation closed 28</a:t>
            </a:r>
            <a:r>
              <a:rPr lang="en-GB" sz="1400" baseline="30000">
                <a:solidFill>
                  <a:schemeClr val="accent6"/>
                </a:solidFill>
                <a:cs typeface="Arial"/>
              </a:rPr>
              <a:t>th</a:t>
            </a:r>
            <a:r>
              <a:rPr lang="en-GB" sz="1400">
                <a:solidFill>
                  <a:schemeClr val="accent6"/>
                </a:solidFill>
                <a:cs typeface="Arial"/>
              </a:rPr>
              <a:t> August 2023.</a:t>
            </a:r>
          </a:p>
          <a:p>
            <a:pPr fontAlgn="ctr">
              <a:lnSpc>
                <a:spcPct val="107000"/>
              </a:lnSpc>
              <a:spcBef>
                <a:spcPts val="0"/>
              </a:spcBef>
              <a:spcAft>
                <a:spcPts val="600"/>
              </a:spcAft>
            </a:pPr>
            <a:endParaRPr lang="en-US" sz="1400">
              <a:solidFill>
                <a:srgbClr val="FF0000"/>
              </a:solidFill>
              <a:cs typeface="Arial"/>
            </a:endParaRPr>
          </a:p>
          <a:p>
            <a:pPr fontAlgn="ctr">
              <a:lnSpc>
                <a:spcPct val="107000"/>
              </a:lnSpc>
              <a:spcAft>
                <a:spcPts val="600"/>
              </a:spcAft>
            </a:pPr>
            <a:r>
              <a:rPr lang="en-US" sz="1400" b="1">
                <a:cs typeface="Arial"/>
              </a:rPr>
              <a:t>Key risks to Vision Zero</a:t>
            </a:r>
          </a:p>
          <a:p>
            <a:pPr marL="342900" indent="-342900" fontAlgn="ctr">
              <a:lnSpc>
                <a:spcPct val="107000"/>
              </a:lnSpc>
              <a:spcAft>
                <a:spcPts val="600"/>
              </a:spcAft>
              <a:buFont typeface="Symbol" panose="05050102010706020507" pitchFamily="18" charset="2"/>
              <a:buChar char=""/>
            </a:pPr>
            <a:r>
              <a:rPr lang="en-GB" sz="1400">
                <a:solidFill>
                  <a:schemeClr val="accent6"/>
                </a:solidFill>
                <a:cs typeface="Arial"/>
              </a:rPr>
              <a:t>FY24 RLTP road safety funding has been reduced to 30 million from 74 million. </a:t>
            </a:r>
          </a:p>
          <a:p>
            <a:pPr marL="342900" indent="-342900" fontAlgn="ctr">
              <a:lnSpc>
                <a:spcPct val="107000"/>
              </a:lnSpc>
              <a:spcAft>
                <a:spcPts val="600"/>
              </a:spcAft>
              <a:buFont typeface="Symbol" panose="05050102010706020507" pitchFamily="18" charset="2"/>
              <a:buChar char=""/>
            </a:pPr>
            <a:r>
              <a:rPr lang="en-GB" sz="1400">
                <a:solidFill>
                  <a:schemeClr val="accent6"/>
                </a:solidFill>
                <a:cs typeface="Arial"/>
              </a:rPr>
              <a:t>The cost to deliver has scaled between 20 and 40% post COVID-19, which means the delivery of programmes are compromised. </a:t>
            </a:r>
          </a:p>
        </p:txBody>
      </p:sp>
      <p:graphicFrame>
        <p:nvGraphicFramePr>
          <p:cNvPr id="43" name="Table 42">
            <a:extLst>
              <a:ext uri="{FF2B5EF4-FFF2-40B4-BE49-F238E27FC236}">
                <a16:creationId xmlns:a16="http://schemas.microsoft.com/office/drawing/2014/main" id="{BD3793CD-28DA-9024-43E1-50FC9317939F}"/>
              </a:ext>
            </a:extLst>
          </p:cNvPr>
          <p:cNvGraphicFramePr>
            <a:graphicFrameLocks noGrp="1"/>
          </p:cNvGraphicFramePr>
          <p:nvPr>
            <p:extLst>
              <p:ext uri="{D42A27DB-BD31-4B8C-83A1-F6EECF244321}">
                <p14:modId xmlns:p14="http://schemas.microsoft.com/office/powerpoint/2010/main" val="3303586944"/>
              </p:ext>
            </p:extLst>
          </p:nvPr>
        </p:nvGraphicFramePr>
        <p:xfrm>
          <a:off x="16614164" y="8249048"/>
          <a:ext cx="4774347" cy="3119988"/>
        </p:xfrm>
        <a:graphic>
          <a:graphicData uri="http://schemas.openxmlformats.org/drawingml/2006/table">
            <a:tbl>
              <a:tblPr>
                <a:tableStyleId>{D03447BB-5D67-496B-8E87-E561075AD55C}</a:tableStyleId>
              </a:tblPr>
              <a:tblGrid>
                <a:gridCol w="1609609">
                  <a:extLst>
                    <a:ext uri="{9D8B030D-6E8A-4147-A177-3AD203B41FA5}">
                      <a16:colId xmlns:a16="http://schemas.microsoft.com/office/drawing/2014/main" val="2712616701"/>
                    </a:ext>
                  </a:extLst>
                </a:gridCol>
                <a:gridCol w="1683070">
                  <a:extLst>
                    <a:ext uri="{9D8B030D-6E8A-4147-A177-3AD203B41FA5}">
                      <a16:colId xmlns:a16="http://schemas.microsoft.com/office/drawing/2014/main" val="3204021758"/>
                    </a:ext>
                  </a:extLst>
                </a:gridCol>
                <a:gridCol w="1481668">
                  <a:extLst>
                    <a:ext uri="{9D8B030D-6E8A-4147-A177-3AD203B41FA5}">
                      <a16:colId xmlns:a16="http://schemas.microsoft.com/office/drawing/2014/main" val="1666693555"/>
                    </a:ext>
                  </a:extLst>
                </a:gridCol>
              </a:tblGrid>
              <a:tr h="719202">
                <a:tc gridSpan="3">
                  <a:txBody>
                    <a:bodyPr/>
                    <a:lstStyle/>
                    <a:p>
                      <a:pPr marL="0" marR="0" lvl="0" indent="0" algn="ctr" rtl="0" eaLnBrk="1" fontAlgn="b" latinLnBrk="0" hangingPunct="1">
                        <a:lnSpc>
                          <a:spcPct val="100000"/>
                        </a:lnSpc>
                        <a:spcBef>
                          <a:spcPts val="0"/>
                        </a:spcBef>
                        <a:spcAft>
                          <a:spcPts val="0"/>
                        </a:spcAft>
                        <a:buClrTx/>
                        <a:buSzTx/>
                        <a:buFontTx/>
                        <a:buNone/>
                      </a:pPr>
                      <a:r>
                        <a:rPr lang="en-NZ" sz="1200" b="1" i="0" u="none" strike="noStrike">
                          <a:solidFill>
                            <a:schemeClr val="accent6"/>
                          </a:solidFill>
                          <a:effectLst/>
                          <a:latin typeface="+mn-lt"/>
                        </a:rPr>
                        <a:t>Statement of Intent measure </a:t>
                      </a:r>
                    </a:p>
                    <a:p>
                      <a:pPr marL="0" marR="0" lvl="0" indent="0" algn="ctr" rtl="0" eaLnBrk="1" fontAlgn="b" latinLnBrk="0" hangingPunct="1">
                        <a:lnSpc>
                          <a:spcPct val="100000"/>
                        </a:lnSpc>
                        <a:spcBef>
                          <a:spcPts val="0"/>
                        </a:spcBef>
                        <a:spcAft>
                          <a:spcPts val="0"/>
                        </a:spcAft>
                        <a:buClrTx/>
                        <a:buSzTx/>
                        <a:buFontTx/>
                        <a:buNone/>
                      </a:pPr>
                      <a:r>
                        <a:rPr lang="en-NZ" sz="1000" b="0" i="0" u="none" strike="noStrike">
                          <a:solidFill>
                            <a:schemeClr val="accent6"/>
                          </a:solidFill>
                          <a:effectLst/>
                          <a:latin typeface="+mn-lt"/>
                        </a:rPr>
                        <a:t>Crash analysis system (CAS) </a:t>
                      </a:r>
                    </a:p>
                  </a:txBody>
                  <a:tcPr marL="108000" marR="108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en-NZ" sz="1100" b="1" i="0" u="none" strike="noStrike">
                        <a:solidFill>
                          <a:schemeClr val="tx1"/>
                        </a:solidFill>
                        <a:effectLst/>
                        <a:latin typeface="+mn-lt"/>
                      </a:endParaRPr>
                    </a:p>
                  </a:txBody>
                  <a:tcPr marL="108000" marR="108000" marT="72000" marB="36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en-NZ" sz="1100" b="1" u="none" strike="noStrike">
                        <a:solidFill>
                          <a:schemeClr val="tx1"/>
                        </a:solidFill>
                        <a:effectLst/>
                        <a:latin typeface="+mn-lt"/>
                      </a:endParaRPr>
                    </a:p>
                  </a:txBody>
                  <a:tcPr marL="108000" marR="108000" marT="72000" marB="36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1781046"/>
                  </a:ext>
                </a:extLst>
              </a:tr>
              <a:tr h="716711">
                <a:tc>
                  <a:txBody>
                    <a:bodyPr/>
                    <a:lstStyle/>
                    <a:p>
                      <a:pPr algn="ctr" fontAlgn="b"/>
                      <a:r>
                        <a:rPr lang="en-US" sz="1350">
                          <a:solidFill>
                            <a:schemeClr val="accent6"/>
                          </a:solidFill>
                        </a:rPr>
                        <a:t>Measure</a:t>
                      </a:r>
                      <a:endParaRPr lang="en-NZ" sz="1350">
                        <a:solidFill>
                          <a:schemeClr val="accent6"/>
                        </a:solidFill>
                      </a:endParaRPr>
                    </a:p>
                  </a:txBody>
                  <a:tcPr marL="108000" marR="108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da-DK" sz="1350" b="0">
                          <a:solidFill>
                            <a:schemeClr val="accent6"/>
                          </a:solidFill>
                        </a:rPr>
                        <a:t>Target DSI</a:t>
                      </a:r>
                    </a:p>
                    <a:p>
                      <a:pPr algn="ctr" fontAlgn="ctr"/>
                      <a:r>
                        <a:rPr lang="da-DK" sz="1350" b="0">
                          <a:solidFill>
                            <a:schemeClr val="accent6"/>
                          </a:solidFill>
                        </a:rPr>
                        <a:t>FY24</a:t>
                      </a:r>
                    </a:p>
                  </a:txBody>
                  <a:tcPr marL="108000" marR="108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350">
                          <a:solidFill>
                            <a:schemeClr val="accent6"/>
                          </a:solidFill>
                        </a:rPr>
                        <a:t>Actual DSI</a:t>
                      </a:r>
                    </a:p>
                    <a:p>
                      <a:pPr algn="ctr" fontAlgn="ctr"/>
                      <a:r>
                        <a:rPr lang="en-US" sz="1350">
                          <a:solidFill>
                            <a:schemeClr val="accent6"/>
                          </a:solidFill>
                        </a:rPr>
                        <a:t>FY24</a:t>
                      </a:r>
                      <a:endParaRPr lang="en-NZ" sz="1350">
                        <a:solidFill>
                          <a:schemeClr val="accent6"/>
                        </a:solidFill>
                      </a:endParaRPr>
                    </a:p>
                  </a:txBody>
                  <a:tcPr marL="108000" marR="108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732799"/>
                  </a:ext>
                </a:extLst>
              </a:tr>
              <a:tr h="1684075">
                <a:tc>
                  <a:txBody>
                    <a:bodyPr/>
                    <a:lstStyle/>
                    <a:p>
                      <a:pPr lvl="0" algn="ctr">
                        <a:buNone/>
                      </a:pPr>
                      <a:r>
                        <a:rPr lang="en-NZ" sz="1350" b="1" kern="1200" noProof="0">
                          <a:solidFill>
                            <a:schemeClr val="accent6"/>
                          </a:solidFill>
                          <a:latin typeface="+mn-lt"/>
                          <a:ea typeface="+mn-ea"/>
                          <a:cs typeface="+mn-cs"/>
                        </a:rPr>
                        <a:t>Deaths and Serious Injuries on the road network in Tāmaki Makaurau</a:t>
                      </a:r>
                      <a:endParaRPr lang="en-NZ" sz="1350" b="1" kern="1200">
                        <a:solidFill>
                          <a:schemeClr val="accent6"/>
                        </a:solidFill>
                        <a:latin typeface="+mn-lt"/>
                        <a:ea typeface="+mn-ea"/>
                        <a:cs typeface="+mn-cs"/>
                      </a:endParaRPr>
                    </a:p>
                  </a:txBody>
                  <a:tcPr marL="108000" marR="108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da-DK" sz="1350" b="1">
                          <a:solidFill>
                            <a:schemeClr val="accent6"/>
                          </a:solidFill>
                        </a:rPr>
                        <a:t>No more than </a:t>
                      </a:r>
                    </a:p>
                    <a:p>
                      <a:pPr algn="ctr" fontAlgn="ctr"/>
                      <a:r>
                        <a:rPr lang="da-DK" sz="1350" b="1">
                          <a:solidFill>
                            <a:schemeClr val="accent6"/>
                          </a:solidFill>
                        </a:rPr>
                        <a:t>640 DSI</a:t>
                      </a:r>
                    </a:p>
                    <a:p>
                      <a:pPr algn="ctr" fontAlgn="ctr"/>
                      <a:r>
                        <a:rPr lang="da-DK" sz="1350" b="0">
                          <a:solidFill>
                            <a:schemeClr val="accent6"/>
                          </a:solidFill>
                        </a:rPr>
                        <a:t>by end of FY24</a:t>
                      </a:r>
                    </a:p>
                  </a:txBody>
                  <a:tcPr marL="108000" marR="108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1350" b="1">
                          <a:solidFill>
                            <a:schemeClr val="accent6"/>
                          </a:solidFill>
                        </a:rPr>
                        <a:t>87 DSI </a:t>
                      </a:r>
                    </a:p>
                    <a:p>
                      <a:pPr algn="ctr" fontAlgn="ctr"/>
                      <a:r>
                        <a:rPr lang="en-NZ" sz="1350">
                          <a:solidFill>
                            <a:schemeClr val="accent6"/>
                          </a:solidFill>
                        </a:rPr>
                        <a:t>Jul-Aug 2023</a:t>
                      </a:r>
                    </a:p>
                  </a:txBody>
                  <a:tcPr marL="108000" marR="108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3286366"/>
                  </a:ext>
                </a:extLst>
              </a:tr>
            </a:tbl>
          </a:graphicData>
        </a:graphic>
      </p:graphicFrame>
      <p:pic>
        <p:nvPicPr>
          <p:cNvPr id="34" name="Picture 4" descr="Logo, company name&#10;&#10;Description automatically generated">
            <a:extLst>
              <a:ext uri="{FF2B5EF4-FFF2-40B4-BE49-F238E27FC236}">
                <a16:creationId xmlns:a16="http://schemas.microsoft.com/office/drawing/2014/main" id="{F12C477F-7B6C-43E8-2734-158F6361A6E7}"/>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2" name="AutoShape 18">
            <a:extLst>
              <a:ext uri="{FF2B5EF4-FFF2-40B4-BE49-F238E27FC236}">
                <a16:creationId xmlns:a16="http://schemas.microsoft.com/office/drawing/2014/main" id="{E6BB5024-B44F-BA96-5C6F-48066EB4EAB8}"/>
              </a:ext>
            </a:extLst>
          </p:cNvPr>
          <p:cNvSpPr/>
          <p:nvPr/>
        </p:nvSpPr>
        <p:spPr>
          <a:xfrm>
            <a:off x="20472439" y="2970753"/>
            <a:ext cx="801191" cy="250515"/>
          </a:xfrm>
          <a:prstGeom prst="rect">
            <a:avLst/>
          </a:prstGeom>
          <a:solidFill>
            <a:schemeClr val="bg1"/>
          </a:solidFill>
          <a:ln>
            <a:solidFill>
              <a:schemeClr val="bg1"/>
            </a:solidFill>
          </a:ln>
        </p:spPr>
        <p:txBody>
          <a:bodyPr anchor="t"/>
          <a:lstStyle/>
          <a:p>
            <a:endParaRPr lang="en-NZ" sz="1128">
              <a:solidFill>
                <a:schemeClr val="accent6"/>
              </a:solidFill>
              <a:highlight>
                <a:srgbClr val="FFFF00"/>
              </a:highlight>
            </a:endParaRPr>
          </a:p>
        </p:txBody>
      </p:sp>
      <p:sp>
        <p:nvSpPr>
          <p:cNvPr id="4" name="TextBox 34">
            <a:extLst>
              <a:ext uri="{FF2B5EF4-FFF2-40B4-BE49-F238E27FC236}">
                <a16:creationId xmlns:a16="http://schemas.microsoft.com/office/drawing/2014/main" id="{08CE1FDE-2BD9-D37F-2573-6093908BD0D5}"/>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pic>
        <p:nvPicPr>
          <p:cNvPr id="9" name="Picture 8">
            <a:extLst>
              <a:ext uri="{FF2B5EF4-FFF2-40B4-BE49-F238E27FC236}">
                <a16:creationId xmlns:a16="http://schemas.microsoft.com/office/drawing/2014/main" id="{F651D57F-C3DB-E8D3-91E6-A477E37C3A26}"/>
              </a:ext>
            </a:extLst>
          </p:cNvPr>
          <p:cNvPicPr>
            <a:picLocks noChangeAspect="1"/>
          </p:cNvPicPr>
          <p:nvPr/>
        </p:nvPicPr>
        <p:blipFill>
          <a:blip r:embed="rId4"/>
          <a:stretch>
            <a:fillRect/>
          </a:stretch>
        </p:blipFill>
        <p:spPr>
          <a:xfrm>
            <a:off x="8100818" y="2675210"/>
            <a:ext cx="13329291" cy="5242049"/>
          </a:xfrm>
          <a:prstGeom prst="rect">
            <a:avLst/>
          </a:prstGeom>
        </p:spPr>
      </p:pic>
      <p:pic>
        <p:nvPicPr>
          <p:cNvPr id="19" name="Picture 18">
            <a:extLst>
              <a:ext uri="{FF2B5EF4-FFF2-40B4-BE49-F238E27FC236}">
                <a16:creationId xmlns:a16="http://schemas.microsoft.com/office/drawing/2014/main" id="{84E5DC2E-CD14-4718-9F37-5D317A4CD99E}"/>
              </a:ext>
            </a:extLst>
          </p:cNvPr>
          <p:cNvPicPr>
            <a:picLocks noChangeAspect="1"/>
          </p:cNvPicPr>
          <p:nvPr/>
        </p:nvPicPr>
        <p:blipFill>
          <a:blip r:embed="rId5"/>
          <a:stretch>
            <a:fillRect/>
          </a:stretch>
        </p:blipFill>
        <p:spPr>
          <a:xfrm>
            <a:off x="8148147" y="8224200"/>
            <a:ext cx="8376630" cy="3194581"/>
          </a:xfrm>
          <a:prstGeom prst="rect">
            <a:avLst/>
          </a:prstGeom>
        </p:spPr>
      </p:pic>
    </p:spTree>
    <p:extLst>
      <p:ext uri="{BB962C8B-B14F-4D97-AF65-F5344CB8AC3E}">
        <p14:creationId xmlns:p14="http://schemas.microsoft.com/office/powerpoint/2010/main" val="2828683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8">
            <a:extLst>
              <a:ext uri="{FF2B5EF4-FFF2-40B4-BE49-F238E27FC236}">
                <a16:creationId xmlns:a16="http://schemas.microsoft.com/office/drawing/2014/main" id="{FFA49997-A599-E34F-26F4-4AFC53BF3A2B}"/>
              </a:ext>
            </a:extLst>
          </p:cNvPr>
          <p:cNvSpPr/>
          <p:nvPr/>
        </p:nvSpPr>
        <p:spPr>
          <a:xfrm>
            <a:off x="544555" y="1429170"/>
            <a:ext cx="21320108" cy="10640168"/>
          </a:xfrm>
          <a:prstGeom prst="rect">
            <a:avLst/>
          </a:prstGeom>
          <a:noFill/>
          <a:ln w="9525">
            <a:solidFill>
              <a:schemeClr val="bg1">
                <a:lumMod val="50000"/>
              </a:schemeClr>
            </a:solidFill>
          </a:ln>
        </p:spPr>
        <p:txBody>
          <a:bodyPr anchor="t"/>
          <a:lstStyle/>
          <a:p>
            <a:endParaRPr lang="en-NZ" sz="1128">
              <a:solidFill>
                <a:schemeClr val="accent6"/>
              </a:solidFill>
            </a:endParaRPr>
          </a:p>
        </p:txBody>
      </p:sp>
      <p:cxnSp>
        <p:nvCxnSpPr>
          <p:cNvPr id="82" name="Straight Connector 81">
            <a:extLst>
              <a:ext uri="{FF2B5EF4-FFF2-40B4-BE49-F238E27FC236}">
                <a16:creationId xmlns:a16="http://schemas.microsoft.com/office/drawing/2014/main" id="{B5CF174F-09ED-C48C-97D5-2938AAC062D4}"/>
              </a:ext>
            </a:extLst>
          </p:cNvPr>
          <p:cNvCxnSpPr/>
          <p:nvPr/>
        </p:nvCxnSpPr>
        <p:spPr>
          <a:xfrm flipH="1">
            <a:off x="1985710" y="5358468"/>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34F4BD-9EBB-38B8-32D5-9FEF1BD2A230}"/>
              </a:ext>
            </a:extLst>
          </p:cNvPr>
          <p:cNvCxnSpPr/>
          <p:nvPr/>
        </p:nvCxnSpPr>
        <p:spPr>
          <a:xfrm flipH="1">
            <a:off x="1640097" y="5315337"/>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B3A7B83C-A031-73B4-E6CE-00B6873DF9CD}"/>
              </a:ext>
            </a:extLst>
          </p:cNvPr>
          <p:cNvSpPr/>
          <p:nvPr/>
        </p:nvSpPr>
        <p:spPr>
          <a:xfrm>
            <a:off x="632911" y="6125347"/>
            <a:ext cx="7524548" cy="165048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NZ" sz="2400">
              <a:solidFill>
                <a:schemeClr val="accent6"/>
              </a:solidFill>
              <a:cs typeface="Arial"/>
            </a:endParaRPr>
          </a:p>
        </p:txBody>
      </p:sp>
      <p:pic>
        <p:nvPicPr>
          <p:cNvPr id="49" name="Picture 4" descr="Logo, company name&#10;&#10;Description automatically generated">
            <a:extLst>
              <a:ext uri="{FF2B5EF4-FFF2-40B4-BE49-F238E27FC236}">
                <a16:creationId xmlns:a16="http://schemas.microsoft.com/office/drawing/2014/main" id="{2CF97732-01A7-3E7A-6831-9BFD65E57147}"/>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11" name="AutoShape 18">
            <a:extLst>
              <a:ext uri="{FF2B5EF4-FFF2-40B4-BE49-F238E27FC236}">
                <a16:creationId xmlns:a16="http://schemas.microsoft.com/office/drawing/2014/main" id="{C901825D-A616-254F-800E-8485912FA9F7}"/>
              </a:ext>
            </a:extLst>
          </p:cNvPr>
          <p:cNvSpPr/>
          <p:nvPr/>
        </p:nvSpPr>
        <p:spPr>
          <a:xfrm>
            <a:off x="810931" y="1929695"/>
            <a:ext cx="20813799" cy="6412430"/>
          </a:xfrm>
          <a:prstGeom prst="rect">
            <a:avLst/>
          </a:prstGeom>
          <a:noFill/>
          <a:ln>
            <a:solidFill>
              <a:schemeClr val="bg1">
                <a:lumMod val="85000"/>
              </a:schemeClr>
            </a:solidFill>
          </a:ln>
        </p:spPr>
        <p:txBody>
          <a:bodyPr anchor="t"/>
          <a:lstStyle/>
          <a:p>
            <a:endParaRPr lang="en-NZ" sz="1128">
              <a:solidFill>
                <a:schemeClr val="accent6"/>
              </a:solidFill>
            </a:endParaRPr>
          </a:p>
        </p:txBody>
      </p:sp>
      <p:sp>
        <p:nvSpPr>
          <p:cNvPr id="13" name="AutoShape 18">
            <a:extLst>
              <a:ext uri="{FF2B5EF4-FFF2-40B4-BE49-F238E27FC236}">
                <a16:creationId xmlns:a16="http://schemas.microsoft.com/office/drawing/2014/main" id="{99A1F61B-9E1A-3387-F98C-0765E523C1DC}"/>
              </a:ext>
            </a:extLst>
          </p:cNvPr>
          <p:cNvSpPr/>
          <p:nvPr/>
        </p:nvSpPr>
        <p:spPr>
          <a:xfrm>
            <a:off x="810933" y="8531748"/>
            <a:ext cx="20813798" cy="3024907"/>
          </a:xfrm>
          <a:prstGeom prst="rect">
            <a:avLst/>
          </a:prstGeom>
          <a:noFill/>
          <a:ln>
            <a:solidFill>
              <a:schemeClr val="bg1">
                <a:lumMod val="85000"/>
              </a:schemeClr>
            </a:solidFill>
          </a:ln>
        </p:spPr>
        <p:txBody>
          <a:bodyPr anchor="t"/>
          <a:lstStyle/>
          <a:p>
            <a:endParaRPr lang="en-NZ" sz="1128">
              <a:solidFill>
                <a:schemeClr val="accent6"/>
              </a:solidFill>
            </a:endParaRPr>
          </a:p>
        </p:txBody>
      </p:sp>
      <p:sp>
        <p:nvSpPr>
          <p:cNvPr id="4" name="Rectangle: Rounded Corners 3">
            <a:extLst>
              <a:ext uri="{FF2B5EF4-FFF2-40B4-BE49-F238E27FC236}">
                <a16:creationId xmlns:a16="http://schemas.microsoft.com/office/drawing/2014/main" id="{0864FAA4-B602-00FF-444F-9FBCF864B388}"/>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Fatalities update</a:t>
            </a:r>
          </a:p>
        </p:txBody>
      </p:sp>
      <p:sp>
        <p:nvSpPr>
          <p:cNvPr id="8" name="TextBox 34">
            <a:extLst>
              <a:ext uri="{FF2B5EF4-FFF2-40B4-BE49-F238E27FC236}">
                <a16:creationId xmlns:a16="http://schemas.microsoft.com/office/drawing/2014/main" id="{412BE0CF-D08D-AC5E-32FE-EFB7A7621617}"/>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2.3 Fatalities reporting</a:t>
            </a:r>
            <a:endParaRPr lang="en-US" sz="2800">
              <a:solidFill>
                <a:srgbClr val="000000"/>
              </a:solidFill>
            </a:endParaRPr>
          </a:p>
        </p:txBody>
      </p:sp>
      <p:sp>
        <p:nvSpPr>
          <p:cNvPr id="28" name="TextBox 27">
            <a:extLst>
              <a:ext uri="{FF2B5EF4-FFF2-40B4-BE49-F238E27FC236}">
                <a16:creationId xmlns:a16="http://schemas.microsoft.com/office/drawing/2014/main" id="{8D2308C2-F2DB-D751-4D5C-4B14C84C787A}"/>
              </a:ext>
            </a:extLst>
          </p:cNvPr>
          <p:cNvSpPr txBox="1"/>
          <p:nvPr/>
        </p:nvSpPr>
        <p:spPr>
          <a:xfrm>
            <a:off x="974592" y="2922018"/>
            <a:ext cx="9515608" cy="4913164"/>
          </a:xfrm>
          <a:prstGeom prst="rect">
            <a:avLst/>
          </a:prstGeom>
          <a:noFill/>
        </p:spPr>
        <p:txBody>
          <a:bodyPr wrap="square" lIns="80287" tIns="40144" rIns="80287" bIns="40144" anchor="t">
            <a:spAutoFit/>
          </a:bodyPr>
          <a:lstStyle/>
          <a:p>
            <a:pPr>
              <a:spcAft>
                <a:spcPts val="1200"/>
              </a:spcAft>
            </a:pPr>
            <a:r>
              <a:rPr lang="en-NZ" sz="1400">
                <a:solidFill>
                  <a:schemeClr val="accent6"/>
                </a:solidFill>
                <a:latin typeface="+mj-lt"/>
                <a:cs typeface="Arial"/>
              </a:rPr>
              <a:t>56 people were killed on Tāmaki Makaurau roads in the last </a:t>
            </a:r>
            <a:r>
              <a:rPr lang="en-GB" sz="1400">
                <a:latin typeface="+mj-lt"/>
              </a:rPr>
              <a:t>12 months to August 2023 as recorded in CAS</a:t>
            </a:r>
            <a:r>
              <a:rPr lang="en-NZ" sz="1400">
                <a:solidFill>
                  <a:schemeClr val="accent6"/>
                </a:solidFill>
                <a:latin typeface="+mj-lt"/>
                <a:cs typeface="Arial"/>
              </a:rPr>
              <a:t>:</a:t>
            </a:r>
          </a:p>
          <a:p>
            <a:pPr marL="539750" lvl="1" indent="-285750">
              <a:spcAft>
                <a:spcPts val="1200"/>
              </a:spcAft>
              <a:buFont typeface="Arial" panose="020B0604020202020204" pitchFamily="34" charset="0"/>
              <a:buChar char="•"/>
            </a:pPr>
            <a:r>
              <a:rPr lang="en-NZ" sz="1400">
                <a:latin typeface="+mj-lt"/>
              </a:rPr>
              <a:t>Driver fatalities remain the largest road user group.</a:t>
            </a:r>
            <a:endParaRPr lang="en-NZ" sz="1400">
              <a:latin typeface="+mj-lt"/>
              <a:cs typeface="Arial"/>
            </a:endParaRPr>
          </a:p>
          <a:p>
            <a:pPr marL="539750" lvl="1" indent="-285750">
              <a:spcAft>
                <a:spcPts val="1200"/>
              </a:spcAft>
              <a:buFont typeface="Arial" panose="020B0604020202020204" pitchFamily="34" charset="0"/>
              <a:buChar char="•"/>
            </a:pPr>
            <a:r>
              <a:rPr lang="en-US" sz="1400">
                <a:latin typeface="+mj-lt"/>
              </a:rPr>
              <a:t>77% of the 56 fatalities occurred on local (AT) roads.</a:t>
            </a:r>
            <a:endParaRPr lang="en-US" sz="1400">
              <a:latin typeface="+mj-lt"/>
              <a:cs typeface="Arial"/>
            </a:endParaRPr>
          </a:p>
          <a:p>
            <a:pPr marL="539750" lvl="1" indent="-285750">
              <a:spcAft>
                <a:spcPts val="1200"/>
              </a:spcAft>
              <a:buFont typeface="Arial" panose="020B0604020202020204" pitchFamily="34" charset="0"/>
              <a:buChar char="•"/>
            </a:pPr>
            <a:r>
              <a:rPr lang="en-US" sz="1400">
                <a:latin typeface="+mj-lt"/>
              </a:rPr>
              <a:t>The highest proportion of fatalities (38%) died in run off road crashes.</a:t>
            </a:r>
            <a:endParaRPr lang="en-US" sz="1400">
              <a:latin typeface="+mj-lt"/>
              <a:cs typeface="Arial"/>
            </a:endParaRPr>
          </a:p>
          <a:p>
            <a:pPr marL="539750" lvl="1" indent="-285750">
              <a:spcAft>
                <a:spcPts val="1200"/>
              </a:spcAft>
              <a:buFont typeface="Arial" panose="020B0604020202020204" pitchFamily="34" charset="0"/>
              <a:buChar char="•"/>
            </a:pPr>
            <a:r>
              <a:rPr lang="en-US" sz="1400">
                <a:latin typeface="+mj-lt"/>
                <a:cs typeface="Times New Roman"/>
              </a:rPr>
              <a:t>Howick had largest increase in fatalities (5), with 100% increases seen in side impact crashes (3) and pedestrian crashes (2) compared to same time in 2022 with no DSI in these crash types.  Four were aged over 75years of age.</a:t>
            </a:r>
          </a:p>
          <a:p>
            <a:pPr marL="539750" lvl="1" indent="-285750">
              <a:spcAft>
                <a:spcPts val="1200"/>
              </a:spcAft>
              <a:buFont typeface="Arial" panose="020B0604020202020204" pitchFamily="34" charset="0"/>
              <a:buChar char="•"/>
            </a:pPr>
            <a:r>
              <a:rPr lang="en-US" sz="1400">
                <a:latin typeface="+mj-lt"/>
                <a:cs typeface="Arial"/>
              </a:rPr>
              <a:t>Out of the five contributing factor groups, fatalities related to speed and alcohol/drugs represent the largest contributing factors to the deaths.*</a:t>
            </a:r>
          </a:p>
          <a:p>
            <a:pPr>
              <a:spcAft>
                <a:spcPts val="1200"/>
              </a:spcAft>
            </a:pPr>
            <a:r>
              <a:rPr lang="en-US" sz="1400">
                <a:solidFill>
                  <a:schemeClr val="accent6"/>
                </a:solidFill>
                <a:latin typeface="+mj-lt"/>
                <a:cs typeface="Arial"/>
              </a:rPr>
              <a:t>In August alone, three people lost their lives. </a:t>
            </a:r>
            <a:r>
              <a:rPr lang="en-US" sz="1400">
                <a:latin typeface="+mj-lt"/>
              </a:rPr>
              <a:t>One death was recorded in CAS and two additional deaths reported in the Ministry of Transport data (MOT - not included in graphs)</a:t>
            </a:r>
            <a:endParaRPr lang="en-US" sz="1400">
              <a:latin typeface="+mj-lt"/>
              <a:cs typeface="Arial"/>
            </a:endParaRPr>
          </a:p>
          <a:p>
            <a:pPr marL="1027450" lvl="2" indent="-285750" defTabSz="470268">
              <a:spcAft>
                <a:spcPts val="600"/>
              </a:spcAft>
              <a:buFont typeface="Arial" panose="020B0604020202020204" pitchFamily="34" charset="0"/>
              <a:buChar char="•"/>
              <a:defRPr/>
            </a:pPr>
            <a:r>
              <a:rPr lang="en-US" sz="1400">
                <a:solidFill>
                  <a:schemeClr val="accent6"/>
                </a:solidFill>
                <a:cs typeface="Arial"/>
              </a:rPr>
              <a:t>One aged between 20-24, one was aged between 40-59 and one was aged over 60.</a:t>
            </a:r>
          </a:p>
          <a:p>
            <a:pPr marL="1027450" lvl="2" indent="-285750" defTabSz="470268">
              <a:spcAft>
                <a:spcPts val="600"/>
              </a:spcAft>
              <a:buFont typeface="Arial" panose="020B0604020202020204" pitchFamily="34" charset="0"/>
              <a:buChar char="•"/>
              <a:defRPr/>
            </a:pPr>
            <a:r>
              <a:rPr lang="en-US" sz="1400">
                <a:solidFill>
                  <a:schemeClr val="accent6"/>
                </a:solidFill>
                <a:cs typeface="Arial"/>
              </a:rPr>
              <a:t>One died on a local urban road and two on state highways.</a:t>
            </a:r>
          </a:p>
          <a:p>
            <a:pPr algn="just">
              <a:spcAft>
                <a:spcPts val="1200"/>
              </a:spcAft>
            </a:pPr>
            <a:endParaRPr lang="en-US" sz="1400" i="1">
              <a:solidFill>
                <a:schemeClr val="accent6"/>
              </a:solidFill>
              <a:latin typeface="+mj-lt"/>
              <a:cs typeface="Arial"/>
            </a:endParaRPr>
          </a:p>
          <a:p>
            <a:pPr algn="just">
              <a:spcAft>
                <a:spcPts val="1200"/>
              </a:spcAft>
            </a:pPr>
            <a:r>
              <a:rPr lang="en-US" sz="1400" i="1">
                <a:solidFill>
                  <a:schemeClr val="accent6"/>
                </a:solidFill>
                <a:latin typeface="+mj-lt"/>
                <a:cs typeface="Arial"/>
              </a:rPr>
              <a:t>*Crash related metric: contributing factors may have more than one contributing factors.  Contributing factors – percentage (%) is across the contributing factors captured in the pie graph. It is not the percentage across all DSI</a:t>
            </a:r>
          </a:p>
        </p:txBody>
      </p:sp>
      <p:sp>
        <p:nvSpPr>
          <p:cNvPr id="30" name="TextBox 29">
            <a:extLst>
              <a:ext uri="{FF2B5EF4-FFF2-40B4-BE49-F238E27FC236}">
                <a16:creationId xmlns:a16="http://schemas.microsoft.com/office/drawing/2014/main" id="{1CA6359E-6477-C366-F51A-B9185FA1F49F}"/>
              </a:ext>
            </a:extLst>
          </p:cNvPr>
          <p:cNvSpPr txBox="1"/>
          <p:nvPr/>
        </p:nvSpPr>
        <p:spPr>
          <a:xfrm>
            <a:off x="974592" y="9470239"/>
            <a:ext cx="9764490" cy="1804621"/>
          </a:xfrm>
          <a:prstGeom prst="rect">
            <a:avLst/>
          </a:prstGeom>
          <a:noFill/>
        </p:spPr>
        <p:txBody>
          <a:bodyPr wrap="square" lIns="80287" tIns="40144" rIns="80287" bIns="40144" anchor="t">
            <a:spAutoFit/>
          </a:bodyPr>
          <a:lstStyle/>
          <a:p>
            <a:r>
              <a:rPr lang="en-US" sz="1400">
                <a:cs typeface="Arial"/>
              </a:rPr>
              <a:t>AT’s Road Safety Engineering team undertake fatal crash investigations in partnership with New Zealand Police. The primary focus of the AT team is to identify operational deficiencies that may have contributed to the cause of the fatal crash. The team identify defects and recommend remedial work that is required. The fatal crash report will also identify any safe systems gaps at fatal crash locations. The final report is submitted to the Police, and they use this in their report to the coroner. </a:t>
            </a:r>
          </a:p>
          <a:p>
            <a:endParaRPr lang="en-US" sz="1400">
              <a:highlight>
                <a:srgbClr val="FFFF00"/>
              </a:highlight>
              <a:cs typeface="Arial"/>
            </a:endParaRPr>
          </a:p>
          <a:p>
            <a:pPr marL="285750" indent="-285750">
              <a:buFont typeface="Arial" panose="020B0604020202020204" pitchFamily="34" charset="0"/>
              <a:buChar char="•"/>
            </a:pPr>
            <a:r>
              <a:rPr lang="en-NZ" sz="1400">
                <a:cs typeface="Arial"/>
              </a:rPr>
              <a:t>There were 21 fatal crashes reported on local (AT) roads year-to-date (January – August 2023) with 30 recommendations for Safety Improvements on those roads, of which ten have been implemented and 19 remain open.</a:t>
            </a:r>
            <a:endParaRPr lang="en-US" sz="1400">
              <a:cs typeface="Arial"/>
            </a:endParaRPr>
          </a:p>
        </p:txBody>
      </p:sp>
      <p:graphicFrame>
        <p:nvGraphicFramePr>
          <p:cNvPr id="33" name="Table 32">
            <a:extLst>
              <a:ext uri="{FF2B5EF4-FFF2-40B4-BE49-F238E27FC236}">
                <a16:creationId xmlns:a16="http://schemas.microsoft.com/office/drawing/2014/main" id="{9902C5D9-1FAF-396B-00ED-DEB4C5C869BC}"/>
              </a:ext>
            </a:extLst>
          </p:cNvPr>
          <p:cNvGraphicFramePr>
            <a:graphicFrameLocks noGrp="1"/>
          </p:cNvGraphicFramePr>
          <p:nvPr>
            <p:extLst>
              <p:ext uri="{D42A27DB-BD31-4B8C-83A1-F6EECF244321}">
                <p14:modId xmlns:p14="http://schemas.microsoft.com/office/powerpoint/2010/main" val="1524849545"/>
              </p:ext>
            </p:extLst>
          </p:nvPr>
        </p:nvGraphicFramePr>
        <p:xfrm>
          <a:off x="11217831" y="8886452"/>
          <a:ext cx="10025126" cy="2388480"/>
        </p:xfrm>
        <a:graphic>
          <a:graphicData uri="http://schemas.openxmlformats.org/drawingml/2006/table">
            <a:tbl>
              <a:tblPr firstRow="1" bandRow="1">
                <a:tableStyleId>{5940675A-B579-460E-94D1-54222C63F5DA}</a:tableStyleId>
              </a:tblPr>
              <a:tblGrid>
                <a:gridCol w="2605598">
                  <a:extLst>
                    <a:ext uri="{9D8B030D-6E8A-4147-A177-3AD203B41FA5}">
                      <a16:colId xmlns:a16="http://schemas.microsoft.com/office/drawing/2014/main" val="2416604130"/>
                    </a:ext>
                  </a:extLst>
                </a:gridCol>
                <a:gridCol w="2212260">
                  <a:extLst>
                    <a:ext uri="{9D8B030D-6E8A-4147-A177-3AD203B41FA5}">
                      <a16:colId xmlns:a16="http://schemas.microsoft.com/office/drawing/2014/main" val="3769186196"/>
                    </a:ext>
                  </a:extLst>
                </a:gridCol>
                <a:gridCol w="2429053">
                  <a:extLst>
                    <a:ext uri="{9D8B030D-6E8A-4147-A177-3AD203B41FA5}">
                      <a16:colId xmlns:a16="http://schemas.microsoft.com/office/drawing/2014/main" val="272000649"/>
                    </a:ext>
                  </a:extLst>
                </a:gridCol>
                <a:gridCol w="2778215">
                  <a:extLst>
                    <a:ext uri="{9D8B030D-6E8A-4147-A177-3AD203B41FA5}">
                      <a16:colId xmlns:a16="http://schemas.microsoft.com/office/drawing/2014/main" val="2454178058"/>
                    </a:ext>
                  </a:extLst>
                </a:gridCol>
              </a:tblGrid>
              <a:tr h="266024">
                <a:tc gridSpan="4">
                  <a:txBody>
                    <a:bodyPr/>
                    <a:lstStyle/>
                    <a:p>
                      <a:pPr marL="0" marR="0" lvl="0" indent="0" algn="ctr" defTabSz="412891" rtl="0" eaLnBrk="1" fontAlgn="b" latinLnBrk="0" hangingPunct="1">
                        <a:lnSpc>
                          <a:spcPct val="100000"/>
                        </a:lnSpc>
                        <a:spcBef>
                          <a:spcPts val="0"/>
                        </a:spcBef>
                        <a:spcAft>
                          <a:spcPts val="0"/>
                        </a:spcAft>
                        <a:buClrTx/>
                        <a:buSzTx/>
                        <a:buFont typeface="Arial" panose="020B0604020202020204" pitchFamily="34" charset="0"/>
                        <a:buNone/>
                        <a:tabLst/>
                        <a:defRPr/>
                      </a:pPr>
                      <a:r>
                        <a:rPr lang="en-US" sz="1400" b="1"/>
                        <a:t>2023 Local road fatal crashes recorded in CAS</a:t>
                      </a:r>
                      <a:endParaRPr lang="en-NZ" sz="1400" b="1"/>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indent="0" algn="ctr" fontAlgn="b">
                        <a:buFont typeface="Arial" panose="020B0604020202020204" pitchFamily="34" charset="0"/>
                        <a:buNone/>
                      </a:pPr>
                      <a:endParaRPr lang="en-NZ" sz="1400" b="1" u="none" strike="noStrike">
                        <a:solidFill>
                          <a:schemeClr val="accent6"/>
                        </a:solidFill>
                        <a:effectLst/>
                      </a:endParaRPr>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412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400" b="1" u="none" strike="noStrike">
                        <a:solidFill>
                          <a:schemeClr val="accent6"/>
                        </a:solidFill>
                        <a:effectLst/>
                      </a:endParaRPr>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indent="0" algn="ctr" fontAlgn="b">
                        <a:buFont typeface="Arial" panose="020B0604020202020204" pitchFamily="34" charset="0"/>
                        <a:buNone/>
                      </a:pPr>
                      <a:endParaRPr lang="en-NZ" sz="1400" b="1" u="none" strike="noStrike">
                        <a:solidFill>
                          <a:schemeClr val="accent6"/>
                        </a:solidFill>
                        <a:effectLst/>
                      </a:endParaRPr>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99636831"/>
                  </a:ext>
                </a:extLst>
              </a:tr>
              <a:tr h="298108">
                <a:tc>
                  <a:txBody>
                    <a:bodyPr/>
                    <a:lstStyle/>
                    <a:p>
                      <a:pPr marL="0" indent="0" algn="ctr" fontAlgn="b">
                        <a:buFont typeface="Arial" panose="020B0604020202020204" pitchFamily="34" charset="0"/>
                        <a:buNone/>
                      </a:pPr>
                      <a:r>
                        <a:rPr lang="en-NZ" sz="1400" b="1" u="none" strike="noStrike">
                          <a:solidFill>
                            <a:schemeClr val="accent6"/>
                          </a:solidFill>
                          <a:effectLst/>
                        </a:rPr>
                        <a:t>Safe roads</a:t>
                      </a:r>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fontAlgn="b">
                        <a:buFont typeface="Arial" panose="020B0604020202020204" pitchFamily="34" charset="0"/>
                        <a:buNone/>
                      </a:pPr>
                      <a:r>
                        <a:rPr lang="en-NZ" sz="1400" b="1" u="none" strike="noStrike">
                          <a:solidFill>
                            <a:schemeClr val="accent6"/>
                          </a:solidFill>
                          <a:effectLst/>
                        </a:rPr>
                        <a:t>Safe speeds</a:t>
                      </a:r>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12891"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400" b="1" u="none" strike="noStrike">
                          <a:solidFill>
                            <a:schemeClr val="accent6"/>
                          </a:solidFill>
                          <a:effectLst/>
                        </a:rPr>
                        <a:t>Safe road user behaviour</a:t>
                      </a:r>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fontAlgn="b">
                        <a:buFont typeface="Arial" panose="020B0604020202020204" pitchFamily="34" charset="0"/>
                        <a:buNone/>
                      </a:pPr>
                      <a:r>
                        <a:rPr lang="en-NZ" sz="1400" b="1" u="none" strike="noStrike">
                          <a:solidFill>
                            <a:schemeClr val="accent6"/>
                          </a:solidFill>
                          <a:effectLst/>
                        </a:rPr>
                        <a:t>Safer vehicles</a:t>
                      </a:r>
                    </a:p>
                  </a:txBody>
                  <a:tcPr>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8590951"/>
                  </a:ext>
                </a:extLst>
              </a:tr>
              <a:tr h="1625690">
                <a:tc>
                  <a:txBody>
                    <a:bodyPr/>
                    <a:lstStyle/>
                    <a:p>
                      <a:pPr marL="171450" indent="-171450" algn="l" defTabSz="412891" rtl="0" eaLnBrk="1" fontAlgn="b" latinLnBrk="0" hangingPunct="1">
                        <a:buFont typeface="Arial" panose="020B0604020202020204" pitchFamily="34" charset="0"/>
                        <a:buChar char="•"/>
                      </a:pPr>
                      <a:r>
                        <a:rPr lang="en-NZ" sz="1400" kern="1200">
                          <a:solidFill>
                            <a:schemeClr val="tx1"/>
                          </a:solidFill>
                          <a:latin typeface="+mn-lt"/>
                          <a:ea typeface="+mn-ea"/>
                          <a:cs typeface="Arial"/>
                        </a:rPr>
                        <a:t>Average road star rating (0%)</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Involved unprotected hazards (33%)</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tx1"/>
                          </a:solidFill>
                          <a:latin typeface="+mn-lt"/>
                          <a:ea typeface="+mn-ea"/>
                          <a:cs typeface="Arial"/>
                        </a:rPr>
                        <a:t>Involved VRUs with insufficient infrastructure (33%)</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tx1"/>
                          </a:solidFill>
                          <a:latin typeface="+mn-lt"/>
                          <a:ea typeface="+mn-ea"/>
                          <a:cs typeface="Arial"/>
                        </a:rPr>
                        <a:t>No primary treatment where urban fatality (69% of 16)</a:t>
                      </a:r>
                      <a:endParaRPr lang="en-NZ" sz="1400" kern="1200">
                        <a:solidFill>
                          <a:schemeClr val="tx1"/>
                        </a:solidFill>
                        <a:latin typeface="+mn-lt"/>
                        <a:ea typeface="+mn-ea"/>
                        <a:cs typeface="Arial"/>
                      </a:endParaRPr>
                    </a:p>
                  </a:txBody>
                  <a:tcPr marL="36000" marR="36000" marT="36000" marB="36000">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tx1"/>
                          </a:solidFill>
                          <a:latin typeface="+mn-lt"/>
                          <a:ea typeface="+mn-ea"/>
                          <a:cs typeface="Arial"/>
                        </a:rPr>
                        <a:t>Do not align to safe speeds (57%)</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Exceeded posted speed limit (29%)</a:t>
                      </a:r>
                    </a:p>
                  </a:txBody>
                  <a:tcPr marL="36000" marR="36000" marT="36000" marB="36000">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eaLnBrk="1" fontAlgn="b" latinLnBrk="0" hangingPunct="1">
                        <a:buFont typeface="Arial" panose="020B0604020202020204" pitchFamily="34" charset="0"/>
                        <a:buChar char="•"/>
                      </a:pPr>
                      <a:r>
                        <a:rPr lang="en-NZ" sz="1400" kern="1200">
                          <a:solidFill>
                            <a:schemeClr val="tx1"/>
                          </a:solidFill>
                          <a:latin typeface="+mn-lt"/>
                          <a:ea typeface="+mn-ea"/>
                          <a:cs typeface="Arial"/>
                        </a:rPr>
                        <a:t>Alcohol confirmed (5%) </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tx1"/>
                          </a:solidFill>
                          <a:latin typeface="+mn-lt"/>
                          <a:ea typeface="+mn-ea"/>
                          <a:cs typeface="Arial"/>
                        </a:rPr>
                        <a:t>Non-use of restraint where available (25% of 12)</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Drugs confirmed (0%)</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Distraction suspected (0%)</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Learner license (14%)</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Restricted license (19%)</a:t>
                      </a:r>
                    </a:p>
                  </a:txBody>
                  <a:tcPr marL="36000" marR="36000" marT="36000" marB="36000">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412891" rtl="0" eaLnBrk="1" fontAlgn="b" latinLnBrk="0" hangingPunct="1">
                        <a:buFont typeface="Arial" panose="020B0604020202020204" pitchFamily="34" charset="0"/>
                        <a:buChar char="•"/>
                      </a:pPr>
                      <a:r>
                        <a:rPr lang="en-NZ" sz="1400" kern="1200">
                          <a:solidFill>
                            <a:schemeClr val="tx1"/>
                          </a:solidFill>
                          <a:latin typeface="+mn-lt"/>
                          <a:ea typeface="+mn-ea"/>
                          <a:cs typeface="Arial"/>
                        </a:rPr>
                        <a:t>Average vehicle star rating (3.2)</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No warrant of fitness (19%)</a:t>
                      </a:r>
                    </a:p>
                    <a:p>
                      <a:pPr marL="171450" marR="0" lvl="0" indent="-171450" algn="l" defTabSz="412891" rtl="0" eaLnBrk="1" fontAlgn="b"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tx1"/>
                          </a:solidFill>
                          <a:latin typeface="+mn-lt"/>
                          <a:ea typeface="+mn-ea"/>
                          <a:cs typeface="Arial"/>
                        </a:rPr>
                        <a:t>Public transport involved (5%)</a:t>
                      </a:r>
                    </a:p>
                  </a:txBody>
                  <a:tcPr marL="36000" marR="36000" marT="36000" marB="36000">
                    <a:lnL w="9525" cap="flat" cmpd="sng" algn="ctr">
                      <a:solidFill>
                        <a:schemeClr val="tx1">
                          <a:lumMod val="25000"/>
                          <a:lumOff val="75000"/>
                        </a:schemeClr>
                      </a:solidFill>
                      <a:prstDash val="solid"/>
                      <a:round/>
                      <a:headEnd type="none" w="med" len="med"/>
                      <a:tailEnd type="none" w="med" len="med"/>
                    </a:lnL>
                    <a:lnR w="9525" cap="flat" cmpd="sng" algn="ctr">
                      <a:solidFill>
                        <a:schemeClr val="tx1">
                          <a:lumMod val="25000"/>
                          <a:lumOff val="75000"/>
                        </a:schemeClr>
                      </a:solid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3686357"/>
                  </a:ext>
                </a:extLst>
              </a:tr>
            </a:tbl>
          </a:graphicData>
        </a:graphic>
      </p:graphicFrame>
      <p:sp>
        <p:nvSpPr>
          <p:cNvPr id="3" name="TextBox 2">
            <a:extLst>
              <a:ext uri="{FF2B5EF4-FFF2-40B4-BE49-F238E27FC236}">
                <a16:creationId xmlns:a16="http://schemas.microsoft.com/office/drawing/2014/main" id="{F3D157E8-C38C-2D49-E99C-CEAA0649B6EA}"/>
              </a:ext>
            </a:extLst>
          </p:cNvPr>
          <p:cNvSpPr txBox="1"/>
          <p:nvPr/>
        </p:nvSpPr>
        <p:spPr>
          <a:xfrm>
            <a:off x="974592" y="8760228"/>
            <a:ext cx="10117018" cy="600164"/>
          </a:xfrm>
          <a:prstGeom prst="rect">
            <a:avLst/>
          </a:prstGeom>
          <a:noFill/>
          <a:ln>
            <a:noFill/>
          </a:ln>
        </p:spPr>
        <p:txBody>
          <a:bodyPr wrap="square" lIns="91440" tIns="45720" rIns="91440" bIns="45720" rtlCol="0" anchor="t">
            <a:spAutoFit/>
          </a:bodyPr>
          <a:lstStyle/>
          <a:p>
            <a:r>
              <a:rPr lang="en-NZ" sz="1800" b="1">
                <a:cs typeface="Arial"/>
              </a:rPr>
              <a:t>AT fatal crash reporting on local roads</a:t>
            </a:r>
          </a:p>
          <a:p>
            <a:r>
              <a:rPr lang="en-NZ" sz="1400">
                <a:cs typeface="Arial"/>
              </a:rPr>
              <a:t>Reporting period: January23-August23 from Road Safety Engineering Team</a:t>
            </a:r>
          </a:p>
        </p:txBody>
      </p:sp>
      <p:sp>
        <p:nvSpPr>
          <p:cNvPr id="9" name="TextBox 8">
            <a:extLst>
              <a:ext uri="{FF2B5EF4-FFF2-40B4-BE49-F238E27FC236}">
                <a16:creationId xmlns:a16="http://schemas.microsoft.com/office/drawing/2014/main" id="{0EF01DBC-E452-0E2D-D16C-096B9007F4D3}"/>
              </a:ext>
            </a:extLst>
          </p:cNvPr>
          <p:cNvSpPr txBox="1"/>
          <p:nvPr/>
        </p:nvSpPr>
        <p:spPr>
          <a:xfrm>
            <a:off x="957657" y="2132231"/>
            <a:ext cx="9876932" cy="600164"/>
          </a:xfrm>
          <a:prstGeom prst="rect">
            <a:avLst/>
          </a:prstGeom>
          <a:noFill/>
          <a:ln>
            <a:noFill/>
          </a:ln>
        </p:spPr>
        <p:txBody>
          <a:bodyPr wrap="square" lIns="91440" tIns="45720" rIns="91440" bIns="45720" rtlCol="0" anchor="t">
            <a:spAutoFit/>
          </a:bodyPr>
          <a:lstStyle/>
          <a:p>
            <a:r>
              <a:rPr lang="en-NZ" sz="1800" b="1">
                <a:cs typeface="Arial"/>
              </a:rPr>
              <a:t>CAS reporting on fatalities</a:t>
            </a:r>
          </a:p>
          <a:p>
            <a:r>
              <a:rPr lang="en-NZ" sz="1400">
                <a:cs typeface="Arial"/>
              </a:rPr>
              <a:t>Reporting period: September22-August23 from Crash Analysis System (CAS) data</a:t>
            </a:r>
          </a:p>
        </p:txBody>
      </p:sp>
      <p:sp>
        <p:nvSpPr>
          <p:cNvPr id="12" name="TextBox 34">
            <a:extLst>
              <a:ext uri="{FF2B5EF4-FFF2-40B4-BE49-F238E27FC236}">
                <a16:creationId xmlns:a16="http://schemas.microsoft.com/office/drawing/2014/main" id="{71F96411-B94F-F480-D0BA-B78E061BF7D3}"/>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pic>
        <p:nvPicPr>
          <p:cNvPr id="14" name="Picture 13">
            <a:extLst>
              <a:ext uri="{FF2B5EF4-FFF2-40B4-BE49-F238E27FC236}">
                <a16:creationId xmlns:a16="http://schemas.microsoft.com/office/drawing/2014/main" id="{2B367D23-E1AB-0C70-7917-256C3C1DD422}"/>
              </a:ext>
            </a:extLst>
          </p:cNvPr>
          <p:cNvPicPr>
            <a:picLocks noChangeAspect="1"/>
          </p:cNvPicPr>
          <p:nvPr/>
        </p:nvPicPr>
        <p:blipFill>
          <a:blip r:embed="rId4"/>
          <a:stretch>
            <a:fillRect/>
          </a:stretch>
        </p:blipFill>
        <p:spPr>
          <a:xfrm>
            <a:off x="11189266" y="2160076"/>
            <a:ext cx="10127339" cy="6044438"/>
          </a:xfrm>
          <a:prstGeom prst="rect">
            <a:avLst/>
          </a:prstGeom>
        </p:spPr>
      </p:pic>
    </p:spTree>
    <p:extLst>
      <p:ext uri="{BB962C8B-B14F-4D97-AF65-F5344CB8AC3E}">
        <p14:creationId xmlns:p14="http://schemas.microsoft.com/office/powerpoint/2010/main" val="396598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5CF174F-09ED-C48C-97D5-2938AAC062D4}"/>
              </a:ext>
            </a:extLst>
          </p:cNvPr>
          <p:cNvCxnSpPr/>
          <p:nvPr/>
        </p:nvCxnSpPr>
        <p:spPr>
          <a:xfrm flipH="1">
            <a:off x="1985710" y="4425636"/>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8E1C3E8-5B8E-09D0-A495-64A530605C9F}"/>
              </a:ext>
            </a:extLst>
          </p:cNvPr>
          <p:cNvSpPr txBox="1"/>
          <p:nvPr/>
        </p:nvSpPr>
        <p:spPr>
          <a:xfrm>
            <a:off x="962524" y="2998344"/>
            <a:ext cx="4418945" cy="7937069"/>
          </a:xfrm>
          <a:prstGeom prst="rect">
            <a:avLst/>
          </a:prstGeom>
          <a:noFill/>
        </p:spPr>
        <p:txBody>
          <a:bodyPr wrap="square" lIns="80287" tIns="40144" rIns="80287" bIns="40144" anchor="t">
            <a:spAutoFit/>
          </a:bodyPr>
          <a:lstStyle/>
          <a:p>
            <a:pPr>
              <a:spcBef>
                <a:spcPts val="525"/>
              </a:spcBef>
              <a:spcAft>
                <a:spcPts val="1054"/>
              </a:spcAft>
            </a:pPr>
            <a:r>
              <a:rPr lang="en-GB" sz="1400"/>
              <a:t>Last 12 months to August 2023: </a:t>
            </a:r>
          </a:p>
          <a:p>
            <a:pPr marL="285750" indent="-285750">
              <a:spcBef>
                <a:spcPts val="525"/>
              </a:spcBef>
              <a:spcAft>
                <a:spcPts val="1054"/>
              </a:spcAft>
              <a:buFont typeface="Arial" panose="020B0604020202020204" pitchFamily="34" charset="0"/>
              <a:buChar char="•"/>
            </a:pPr>
            <a:r>
              <a:rPr lang="en-US" sz="1400">
                <a:cs typeface="Arial"/>
              </a:rPr>
              <a:t>Vulnerable road users represent 46% of deaths and serious injuries. </a:t>
            </a:r>
          </a:p>
          <a:p>
            <a:pPr marL="285750" indent="-285750">
              <a:spcBef>
                <a:spcPts val="525"/>
              </a:spcBef>
              <a:spcAft>
                <a:spcPts val="1054"/>
              </a:spcAft>
              <a:buFont typeface="Arial" panose="020B0604020202020204" pitchFamily="34" charset="0"/>
              <a:buChar char="•"/>
            </a:pPr>
            <a:r>
              <a:rPr lang="en-US" sz="1400">
                <a:cs typeface="Arial"/>
              </a:rPr>
              <a:t>Men between 15 and 34 years of age are largest representation proportion in deaths and serious injuries; men represent 63%. </a:t>
            </a:r>
          </a:p>
          <a:p>
            <a:pPr marL="285750" indent="-285750">
              <a:spcBef>
                <a:spcPts val="525"/>
              </a:spcBef>
              <a:spcAft>
                <a:spcPts val="1054"/>
              </a:spcAft>
              <a:buFont typeface="Arial" panose="020B0604020202020204" pitchFamily="34" charset="0"/>
              <a:buChar char="•"/>
            </a:pPr>
            <a:r>
              <a:rPr lang="en-US" sz="1400">
                <a:cs typeface="Arial"/>
              </a:rPr>
              <a:t>Run off road and side impact continue to be the most common crash movements. </a:t>
            </a:r>
          </a:p>
          <a:p>
            <a:pPr marL="285750" indent="-285750">
              <a:spcBef>
                <a:spcPts val="525"/>
              </a:spcBef>
              <a:spcAft>
                <a:spcPts val="1054"/>
              </a:spcAft>
              <a:buFont typeface="Arial" panose="020B0604020202020204" pitchFamily="34" charset="0"/>
              <a:buChar char="•"/>
            </a:pPr>
            <a:r>
              <a:rPr lang="en-US" sz="1400">
                <a:cs typeface="Arial"/>
              </a:rPr>
              <a:t>Out of the six contributing factor groups, speed and alcohol/drugs represent the largest contributing factors to deaths and serious injuries.*</a:t>
            </a:r>
          </a:p>
          <a:p>
            <a:pPr marL="285750" indent="-285750">
              <a:spcBef>
                <a:spcPts val="525"/>
              </a:spcBef>
              <a:spcAft>
                <a:spcPts val="1054"/>
              </a:spcAft>
              <a:buFont typeface="Arial" panose="020B0604020202020204" pitchFamily="34" charset="0"/>
              <a:buChar char="•"/>
            </a:pPr>
            <a:r>
              <a:rPr lang="en-US" sz="1400">
                <a:cs typeface="Arial"/>
              </a:rPr>
              <a:t>Māori represents 11% TM population and 31% of deaths and serious injuries.</a:t>
            </a:r>
          </a:p>
          <a:p>
            <a:pPr>
              <a:spcBef>
                <a:spcPts val="525"/>
              </a:spcBef>
              <a:spcAft>
                <a:spcPts val="1054"/>
              </a:spcAft>
            </a:pPr>
            <a:r>
              <a:rPr lang="en-GB" sz="1400"/>
              <a:t>Year to date January to August 2023 (YTD):</a:t>
            </a:r>
            <a:endParaRPr lang="en-GB" sz="1400">
              <a:cs typeface="Arial"/>
            </a:endParaRPr>
          </a:p>
          <a:p>
            <a:pPr marL="285750" indent="-285750">
              <a:spcBef>
                <a:spcPts val="525"/>
              </a:spcBef>
              <a:spcAft>
                <a:spcPts val="1054"/>
              </a:spcAft>
              <a:buFont typeface="Arial" panose="020B0604020202020204" pitchFamily="34" charset="0"/>
              <a:buChar char="•"/>
            </a:pPr>
            <a:r>
              <a:rPr lang="en-GB" sz="1400">
                <a:solidFill>
                  <a:schemeClr val="accent6"/>
                </a:solidFill>
                <a:cs typeface="Arial"/>
              </a:rPr>
              <a:t>There were 410 people killed or seriously injured, 16 more than the same time in 2022. </a:t>
            </a:r>
          </a:p>
          <a:p>
            <a:pPr marL="285750" indent="-285750">
              <a:spcBef>
                <a:spcPts val="525"/>
              </a:spcBef>
              <a:spcAft>
                <a:spcPts val="1054"/>
              </a:spcAft>
              <a:buFont typeface="Arial" panose="020B0604020202020204" pitchFamily="34" charset="0"/>
              <a:buChar char="•"/>
            </a:pPr>
            <a:r>
              <a:rPr lang="en-US" sz="1400">
                <a:cs typeface="Arial"/>
              </a:rPr>
              <a:t>Top three crash types: Run off road (108), side impact (102) and pedestrian crashes (80).</a:t>
            </a:r>
          </a:p>
          <a:p>
            <a:pPr>
              <a:spcBef>
                <a:spcPts val="525"/>
              </a:spcBef>
              <a:spcAft>
                <a:spcPts val="1054"/>
              </a:spcAft>
            </a:pPr>
            <a:endParaRPr lang="en-US" sz="1400">
              <a:solidFill>
                <a:schemeClr val="accent6"/>
              </a:solidFill>
              <a:highlight>
                <a:srgbClr val="FFFF00"/>
              </a:highlight>
              <a:cs typeface="Arial"/>
            </a:endParaRPr>
          </a:p>
          <a:p>
            <a:pPr>
              <a:spcBef>
                <a:spcPts val="525"/>
              </a:spcBef>
              <a:spcAft>
                <a:spcPts val="1054"/>
              </a:spcAft>
            </a:pPr>
            <a:r>
              <a:rPr lang="en-US" sz="1400" i="1">
                <a:solidFill>
                  <a:schemeClr val="accent6"/>
                </a:solidFill>
                <a:cs typeface="Arial"/>
              </a:rPr>
              <a:t>*Crash related metric: contributing factors may have more than one contributing factors. Contributing factors – percentage (%) is across the contributing factors captured in the pie graph. It is not the percentage across all DSI.</a:t>
            </a:r>
          </a:p>
          <a:p>
            <a:pPr marL="342900" indent="-342900">
              <a:spcAft>
                <a:spcPts val="527"/>
              </a:spcAft>
              <a:buFont typeface="Arial" panose="020B0604020202020204" pitchFamily="34" charset="0"/>
              <a:buChar char="•"/>
            </a:pPr>
            <a:endParaRPr lang="en-US" sz="1800">
              <a:solidFill>
                <a:schemeClr val="accent6"/>
              </a:solidFill>
              <a:highlight>
                <a:srgbClr val="FFFF00"/>
              </a:highlight>
              <a:cs typeface="Arial"/>
            </a:endParaRPr>
          </a:p>
        </p:txBody>
      </p:sp>
      <p:sp>
        <p:nvSpPr>
          <p:cNvPr id="11" name="AutoShape 18">
            <a:extLst>
              <a:ext uri="{FF2B5EF4-FFF2-40B4-BE49-F238E27FC236}">
                <a16:creationId xmlns:a16="http://schemas.microsoft.com/office/drawing/2014/main" id="{70D9040F-4AD4-7ED1-6BA5-34D03991C990}"/>
              </a:ext>
            </a:extLst>
          </p:cNvPr>
          <p:cNvSpPr/>
          <p:nvPr/>
        </p:nvSpPr>
        <p:spPr>
          <a:xfrm>
            <a:off x="544554" y="1429170"/>
            <a:ext cx="21320109" cy="10640168"/>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25" name="TextBox 24">
            <a:extLst>
              <a:ext uri="{FF2B5EF4-FFF2-40B4-BE49-F238E27FC236}">
                <a16:creationId xmlns:a16="http://schemas.microsoft.com/office/drawing/2014/main" id="{CFFB7D71-9D97-6526-04FD-177746220EAB}"/>
              </a:ext>
            </a:extLst>
          </p:cNvPr>
          <p:cNvSpPr txBox="1"/>
          <p:nvPr/>
        </p:nvSpPr>
        <p:spPr>
          <a:xfrm>
            <a:off x="962526" y="2139041"/>
            <a:ext cx="6284377" cy="584775"/>
          </a:xfrm>
          <a:prstGeom prst="rect">
            <a:avLst/>
          </a:prstGeom>
          <a:noFill/>
          <a:ln>
            <a:noFill/>
          </a:ln>
        </p:spPr>
        <p:txBody>
          <a:bodyPr wrap="square" lIns="91440" tIns="45720" rIns="91440" bIns="45720" rtlCol="0" anchor="t">
            <a:spAutoFit/>
          </a:bodyPr>
          <a:lstStyle/>
          <a:p>
            <a:r>
              <a:rPr lang="en-NZ" sz="1800" b="1">
                <a:cs typeface="Arial"/>
              </a:rPr>
              <a:t>Summary factors breakdown </a:t>
            </a:r>
          </a:p>
          <a:p>
            <a:r>
              <a:rPr lang="en-NZ" sz="1400">
                <a:cs typeface="Arial"/>
              </a:rPr>
              <a:t>Source: Crash Analysis System (CAS) data</a:t>
            </a:r>
          </a:p>
        </p:txBody>
      </p:sp>
      <p:sp>
        <p:nvSpPr>
          <p:cNvPr id="27" name="Rectangle: Rounded Corners 26">
            <a:extLst>
              <a:ext uri="{FF2B5EF4-FFF2-40B4-BE49-F238E27FC236}">
                <a16:creationId xmlns:a16="http://schemas.microsoft.com/office/drawing/2014/main" id="{10C4E994-56BF-88F7-EA5A-4983662A2837}"/>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Summary factors update</a:t>
            </a:r>
          </a:p>
        </p:txBody>
      </p:sp>
      <p:sp>
        <p:nvSpPr>
          <p:cNvPr id="29" name="TextBox 34">
            <a:extLst>
              <a:ext uri="{FF2B5EF4-FFF2-40B4-BE49-F238E27FC236}">
                <a16:creationId xmlns:a16="http://schemas.microsoft.com/office/drawing/2014/main" id="{3BD76DD7-4437-0EC9-1024-37B2A37718AB}"/>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2.2 Deaths and serious injuries (DSI) summary factors reporting</a:t>
            </a:r>
            <a:endParaRPr lang="en-US" sz="2800">
              <a:solidFill>
                <a:srgbClr val="000000"/>
              </a:solidFill>
            </a:endParaRPr>
          </a:p>
        </p:txBody>
      </p:sp>
      <p:pic>
        <p:nvPicPr>
          <p:cNvPr id="2" name="Picture 4" descr="Logo, company name&#10;&#10;Description automatically generated">
            <a:extLst>
              <a:ext uri="{FF2B5EF4-FFF2-40B4-BE49-F238E27FC236}">
                <a16:creationId xmlns:a16="http://schemas.microsoft.com/office/drawing/2014/main" id="{9D22A1B4-4A51-7D54-B27F-F78563DC57D8}"/>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6" name="AutoShape 18">
            <a:extLst>
              <a:ext uri="{FF2B5EF4-FFF2-40B4-BE49-F238E27FC236}">
                <a16:creationId xmlns:a16="http://schemas.microsoft.com/office/drawing/2014/main" id="{759AE609-3CDE-C158-4885-6B15FC1859D8}"/>
              </a:ext>
            </a:extLst>
          </p:cNvPr>
          <p:cNvSpPr/>
          <p:nvPr/>
        </p:nvSpPr>
        <p:spPr>
          <a:xfrm>
            <a:off x="5921116" y="1928099"/>
            <a:ext cx="15703616" cy="9303290"/>
          </a:xfrm>
          <a:prstGeom prst="rect">
            <a:avLst/>
          </a:prstGeom>
          <a:noFill/>
          <a:ln>
            <a:solidFill>
              <a:schemeClr val="bg1">
                <a:lumMod val="85000"/>
              </a:schemeClr>
            </a:solidFill>
          </a:ln>
        </p:spPr>
        <p:txBody>
          <a:bodyPr anchor="t"/>
          <a:lstStyle/>
          <a:p>
            <a:endParaRPr lang="en-NZ" sz="1128">
              <a:solidFill>
                <a:schemeClr val="accent6"/>
              </a:solidFill>
            </a:endParaRPr>
          </a:p>
        </p:txBody>
      </p:sp>
      <p:sp>
        <p:nvSpPr>
          <p:cNvPr id="10" name="AutoShape 18">
            <a:extLst>
              <a:ext uri="{FF2B5EF4-FFF2-40B4-BE49-F238E27FC236}">
                <a16:creationId xmlns:a16="http://schemas.microsoft.com/office/drawing/2014/main" id="{309B46EC-C5C0-9FE0-A8A0-B1590E593A93}"/>
              </a:ext>
            </a:extLst>
          </p:cNvPr>
          <p:cNvSpPr/>
          <p:nvPr/>
        </p:nvSpPr>
        <p:spPr>
          <a:xfrm>
            <a:off x="810932" y="1929696"/>
            <a:ext cx="4735429" cy="9303290"/>
          </a:xfrm>
          <a:prstGeom prst="rect">
            <a:avLst/>
          </a:prstGeom>
          <a:noFill/>
          <a:ln>
            <a:solidFill>
              <a:schemeClr val="bg1">
                <a:lumMod val="85000"/>
              </a:schemeClr>
            </a:solidFill>
          </a:ln>
        </p:spPr>
        <p:txBody>
          <a:bodyPr anchor="t"/>
          <a:lstStyle/>
          <a:p>
            <a:endParaRPr lang="en-NZ" sz="1128">
              <a:solidFill>
                <a:schemeClr val="accent6"/>
              </a:solidFill>
            </a:endParaRPr>
          </a:p>
        </p:txBody>
      </p:sp>
      <p:sp>
        <p:nvSpPr>
          <p:cNvPr id="3" name="TextBox 2">
            <a:extLst>
              <a:ext uri="{FF2B5EF4-FFF2-40B4-BE49-F238E27FC236}">
                <a16:creationId xmlns:a16="http://schemas.microsoft.com/office/drawing/2014/main" id="{5ECD445A-FD87-2E9D-20F9-97E436DEBCB9}"/>
              </a:ext>
            </a:extLst>
          </p:cNvPr>
          <p:cNvSpPr txBox="1"/>
          <p:nvPr/>
        </p:nvSpPr>
        <p:spPr>
          <a:xfrm>
            <a:off x="6126478" y="2141555"/>
            <a:ext cx="8036224" cy="584775"/>
          </a:xfrm>
          <a:prstGeom prst="rect">
            <a:avLst/>
          </a:prstGeom>
          <a:noFill/>
          <a:ln>
            <a:noFill/>
          </a:ln>
        </p:spPr>
        <p:txBody>
          <a:bodyPr wrap="square" lIns="91440" tIns="45720" rIns="91440" bIns="45720" rtlCol="0" anchor="t">
            <a:spAutoFit/>
          </a:bodyPr>
          <a:lstStyle/>
          <a:p>
            <a:r>
              <a:rPr lang="en-NZ" sz="1800" b="1">
                <a:cs typeface="Arial"/>
              </a:rPr>
              <a:t>Death and serious injuries from Crash Analysis System (CAS)</a:t>
            </a:r>
          </a:p>
          <a:p>
            <a:r>
              <a:rPr lang="en-NZ" sz="1400">
                <a:cs typeface="Arial"/>
              </a:rPr>
              <a:t>Reporting period: September22-August23 from Crash Analysis System (CAS) data</a:t>
            </a:r>
          </a:p>
        </p:txBody>
      </p:sp>
      <p:sp>
        <p:nvSpPr>
          <p:cNvPr id="4" name="TextBox 34">
            <a:extLst>
              <a:ext uri="{FF2B5EF4-FFF2-40B4-BE49-F238E27FC236}">
                <a16:creationId xmlns:a16="http://schemas.microsoft.com/office/drawing/2014/main" id="{21A7822C-804D-15B3-AB7F-170E37A94937}"/>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pic>
        <p:nvPicPr>
          <p:cNvPr id="7" name="Picture 6">
            <a:extLst>
              <a:ext uri="{FF2B5EF4-FFF2-40B4-BE49-F238E27FC236}">
                <a16:creationId xmlns:a16="http://schemas.microsoft.com/office/drawing/2014/main" id="{4B1D5AB5-4C87-9743-491F-B781B79723EC}"/>
              </a:ext>
            </a:extLst>
          </p:cNvPr>
          <p:cNvPicPr>
            <a:picLocks noChangeAspect="1"/>
          </p:cNvPicPr>
          <p:nvPr/>
        </p:nvPicPr>
        <p:blipFill>
          <a:blip r:embed="rId4"/>
          <a:stretch>
            <a:fillRect/>
          </a:stretch>
        </p:blipFill>
        <p:spPr>
          <a:xfrm>
            <a:off x="6126478" y="2826607"/>
            <a:ext cx="15361273" cy="7066901"/>
          </a:xfrm>
          <a:prstGeom prst="rect">
            <a:avLst/>
          </a:prstGeom>
        </p:spPr>
      </p:pic>
    </p:spTree>
    <p:extLst>
      <p:ext uri="{BB962C8B-B14F-4D97-AF65-F5344CB8AC3E}">
        <p14:creationId xmlns:p14="http://schemas.microsoft.com/office/powerpoint/2010/main" val="269029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8">
            <a:extLst>
              <a:ext uri="{FF2B5EF4-FFF2-40B4-BE49-F238E27FC236}">
                <a16:creationId xmlns:a16="http://schemas.microsoft.com/office/drawing/2014/main" id="{FFA49997-A599-E34F-26F4-4AFC53BF3A2B}"/>
              </a:ext>
            </a:extLst>
          </p:cNvPr>
          <p:cNvSpPr/>
          <p:nvPr/>
        </p:nvSpPr>
        <p:spPr>
          <a:xfrm>
            <a:off x="544555" y="1429170"/>
            <a:ext cx="21320108" cy="10640168"/>
          </a:xfrm>
          <a:prstGeom prst="rect">
            <a:avLst/>
          </a:prstGeom>
          <a:noFill/>
          <a:ln w="9525">
            <a:solidFill>
              <a:schemeClr val="bg1">
                <a:lumMod val="50000"/>
              </a:schemeClr>
            </a:solidFill>
          </a:ln>
        </p:spPr>
        <p:txBody>
          <a:bodyPr anchor="t"/>
          <a:lstStyle/>
          <a:p>
            <a:endParaRPr lang="en-NZ" sz="1128">
              <a:solidFill>
                <a:schemeClr val="accent6"/>
              </a:solidFill>
            </a:endParaRPr>
          </a:p>
        </p:txBody>
      </p:sp>
      <p:cxnSp>
        <p:nvCxnSpPr>
          <p:cNvPr id="82" name="Straight Connector 81">
            <a:extLst>
              <a:ext uri="{FF2B5EF4-FFF2-40B4-BE49-F238E27FC236}">
                <a16:creationId xmlns:a16="http://schemas.microsoft.com/office/drawing/2014/main" id="{B5CF174F-09ED-C48C-97D5-2938AAC062D4}"/>
              </a:ext>
            </a:extLst>
          </p:cNvPr>
          <p:cNvCxnSpPr/>
          <p:nvPr/>
        </p:nvCxnSpPr>
        <p:spPr>
          <a:xfrm flipH="1">
            <a:off x="1909510" y="5510868"/>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34F4BD-9EBB-38B8-32D5-9FEF1BD2A230}"/>
              </a:ext>
            </a:extLst>
          </p:cNvPr>
          <p:cNvCxnSpPr/>
          <p:nvPr/>
        </p:nvCxnSpPr>
        <p:spPr>
          <a:xfrm flipH="1">
            <a:off x="1563897" y="5467737"/>
            <a:ext cx="2442414" cy="59881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0864FAA4-B602-00FF-444F-9FBCF864B388}"/>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Local board update</a:t>
            </a:r>
          </a:p>
        </p:txBody>
      </p:sp>
      <p:sp>
        <p:nvSpPr>
          <p:cNvPr id="8" name="TextBox 34">
            <a:extLst>
              <a:ext uri="{FF2B5EF4-FFF2-40B4-BE49-F238E27FC236}">
                <a16:creationId xmlns:a16="http://schemas.microsoft.com/office/drawing/2014/main" id="{412BE0CF-D08D-AC5E-32FE-EFB7A7621617}"/>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2.4 Deaths and serious injuries (DSI) local board reporting</a:t>
            </a:r>
            <a:endParaRPr lang="en-US" sz="2800">
              <a:solidFill>
                <a:srgbClr val="000000"/>
              </a:solidFill>
            </a:endParaRPr>
          </a:p>
        </p:txBody>
      </p:sp>
      <p:pic>
        <p:nvPicPr>
          <p:cNvPr id="49" name="Picture 4" descr="Logo, company name&#10;&#10;Description automatically generated">
            <a:extLst>
              <a:ext uri="{FF2B5EF4-FFF2-40B4-BE49-F238E27FC236}">
                <a16:creationId xmlns:a16="http://schemas.microsoft.com/office/drawing/2014/main" id="{2CF97732-01A7-3E7A-6831-9BFD65E57147}"/>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12" name="TextBox 11">
            <a:extLst>
              <a:ext uri="{FF2B5EF4-FFF2-40B4-BE49-F238E27FC236}">
                <a16:creationId xmlns:a16="http://schemas.microsoft.com/office/drawing/2014/main" id="{8EDBD18C-2549-4758-437D-5F45751051E0}"/>
              </a:ext>
            </a:extLst>
          </p:cNvPr>
          <p:cNvSpPr txBox="1"/>
          <p:nvPr/>
        </p:nvSpPr>
        <p:spPr>
          <a:xfrm>
            <a:off x="962527" y="2904475"/>
            <a:ext cx="3571373" cy="3061736"/>
          </a:xfrm>
          <a:prstGeom prst="rect">
            <a:avLst/>
          </a:prstGeom>
          <a:noFill/>
          <a:ln>
            <a:noFill/>
          </a:ln>
        </p:spPr>
        <p:txBody>
          <a:bodyPr wrap="square" rtlCol="0">
            <a:spAutoFit/>
          </a:bodyPr>
          <a:lstStyle/>
          <a:p>
            <a:pPr>
              <a:spcBef>
                <a:spcPts val="525"/>
              </a:spcBef>
              <a:spcAft>
                <a:spcPts val="1054"/>
              </a:spcAft>
            </a:pPr>
            <a:r>
              <a:rPr lang="en-GB" sz="1400"/>
              <a:t>Last 12 months to August 2023: </a:t>
            </a:r>
            <a:endParaRPr lang="en-US" sz="1400" b="1">
              <a:solidFill>
                <a:prstClr val="black"/>
              </a:solidFill>
              <a:latin typeface="Arial" panose="020B0604020202020204"/>
            </a:endParaRPr>
          </a:p>
          <a:p>
            <a:pPr marL="342900" indent="-342900" fontAlgn="ctr">
              <a:lnSpc>
                <a:spcPct val="107000"/>
              </a:lnSpc>
              <a:spcAft>
                <a:spcPts val="1200"/>
              </a:spcAft>
              <a:buFont typeface="Symbol" panose="05050102010706020507" pitchFamily="18" charset="2"/>
              <a:buChar char=""/>
            </a:pPr>
            <a:r>
              <a:rPr lang="en-US" sz="1400">
                <a:solidFill>
                  <a:srgbClr val="011231"/>
                </a:solidFill>
                <a:latin typeface="Arial" panose="020B0604020202020204" pitchFamily="34" charset="0"/>
                <a:cs typeface="Times New Roman" panose="02020603050405020304" pitchFamily="18" charset="0"/>
              </a:rPr>
              <a:t>Rodney had the highest number of deaths and serious injuries (DSI) on Tāmaki  Makaurau roads</a:t>
            </a:r>
          </a:p>
          <a:p>
            <a:pPr marL="342900" indent="-342900" fontAlgn="ctr">
              <a:lnSpc>
                <a:spcPct val="107000"/>
              </a:lnSpc>
              <a:spcAft>
                <a:spcPts val="1200"/>
              </a:spcAft>
              <a:buFont typeface="Symbol" panose="05050102010706020507" pitchFamily="18" charset="2"/>
              <a:buChar char=""/>
            </a:pPr>
            <a:r>
              <a:rPr lang="en-US" sz="1400">
                <a:solidFill>
                  <a:srgbClr val="011231"/>
                </a:solidFill>
                <a:latin typeface="Arial" panose="020B0604020202020204" pitchFamily="34" charset="0"/>
                <a:cs typeface="Times New Roman" panose="02020603050405020304" pitchFamily="18" charset="0"/>
              </a:rPr>
              <a:t>Vulnerable road users (motorcyclists, pedestrians and cyclists): Waitemata had the highest DSI (59% of these at intersections)</a:t>
            </a:r>
          </a:p>
          <a:p>
            <a:pPr marL="342900" indent="-342900" fontAlgn="ctr">
              <a:lnSpc>
                <a:spcPct val="107000"/>
              </a:lnSpc>
              <a:spcAft>
                <a:spcPts val="1200"/>
              </a:spcAft>
              <a:buFont typeface="Symbol" panose="05050102010706020507" pitchFamily="18" charset="2"/>
              <a:buChar char=""/>
            </a:pPr>
            <a:r>
              <a:rPr lang="en-US" sz="1400">
                <a:solidFill>
                  <a:srgbClr val="011231"/>
                </a:solidFill>
                <a:latin typeface="Arial"/>
                <a:cs typeface="Times New Roman"/>
              </a:rPr>
              <a:t>Vehicle involved DSI (drivers and passengers): Franklin had the highest DSI</a:t>
            </a:r>
            <a:endParaRPr lang="en-NZ" sz="1400">
              <a:solidFill>
                <a:srgbClr val="011231"/>
              </a:solidFill>
              <a:latin typeface="Arial"/>
              <a:cs typeface="Times New Roman"/>
            </a:endParaRPr>
          </a:p>
        </p:txBody>
      </p:sp>
      <p:sp>
        <p:nvSpPr>
          <p:cNvPr id="9" name="TextBox 34">
            <a:extLst>
              <a:ext uri="{FF2B5EF4-FFF2-40B4-BE49-F238E27FC236}">
                <a16:creationId xmlns:a16="http://schemas.microsoft.com/office/drawing/2014/main" id="{57F68349-7011-CE94-559F-3EE62B91A34D}"/>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pic>
        <p:nvPicPr>
          <p:cNvPr id="3" name="Picture 2">
            <a:extLst>
              <a:ext uri="{FF2B5EF4-FFF2-40B4-BE49-F238E27FC236}">
                <a16:creationId xmlns:a16="http://schemas.microsoft.com/office/drawing/2014/main" id="{3F19AE69-2DEB-7676-7C07-3EA74CF67AD0}"/>
              </a:ext>
            </a:extLst>
          </p:cNvPr>
          <p:cNvPicPr>
            <a:picLocks noChangeAspect="1"/>
          </p:cNvPicPr>
          <p:nvPr/>
        </p:nvPicPr>
        <p:blipFill rotWithShape="1">
          <a:blip r:embed="rId4"/>
          <a:srcRect l="9140" t="1369" r="5281" b="9380"/>
          <a:stretch/>
        </p:blipFill>
        <p:spPr>
          <a:xfrm>
            <a:off x="5626935" y="2248305"/>
            <a:ext cx="5332946" cy="8621449"/>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A90883A6-C5D9-C1F7-7D67-266BBC3FBEE1}"/>
              </a:ext>
            </a:extLst>
          </p:cNvPr>
          <p:cNvPicPr>
            <a:picLocks noChangeAspect="1"/>
          </p:cNvPicPr>
          <p:nvPr/>
        </p:nvPicPr>
        <p:blipFill>
          <a:blip r:embed="rId5"/>
          <a:stretch>
            <a:fillRect/>
          </a:stretch>
        </p:blipFill>
        <p:spPr>
          <a:xfrm>
            <a:off x="16420699" y="2248307"/>
            <a:ext cx="4782690" cy="8621448"/>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96ED4C83-389F-3F48-B614-5CCBE744A447}"/>
              </a:ext>
            </a:extLst>
          </p:cNvPr>
          <p:cNvPicPr>
            <a:picLocks noChangeAspect="1"/>
          </p:cNvPicPr>
          <p:nvPr/>
        </p:nvPicPr>
        <p:blipFill rotWithShape="1">
          <a:blip r:embed="rId6"/>
          <a:srcRect l="1748" t="1086" r="3441" b="5515"/>
          <a:stretch/>
        </p:blipFill>
        <p:spPr>
          <a:xfrm>
            <a:off x="11199812" y="2248306"/>
            <a:ext cx="4986257" cy="8621449"/>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45F27A9E-D2FB-C3BA-63C9-49011BD2FC11}"/>
              </a:ext>
            </a:extLst>
          </p:cNvPr>
          <p:cNvSpPr txBox="1"/>
          <p:nvPr/>
        </p:nvSpPr>
        <p:spPr>
          <a:xfrm>
            <a:off x="962527" y="2139041"/>
            <a:ext cx="3764374" cy="584775"/>
          </a:xfrm>
          <a:prstGeom prst="rect">
            <a:avLst/>
          </a:prstGeom>
          <a:noFill/>
          <a:ln>
            <a:noFill/>
          </a:ln>
        </p:spPr>
        <p:txBody>
          <a:bodyPr wrap="square" lIns="91440" tIns="45720" rIns="91440" bIns="45720" rtlCol="0" anchor="t">
            <a:spAutoFit/>
          </a:bodyPr>
          <a:lstStyle/>
          <a:p>
            <a:r>
              <a:rPr lang="en-NZ" sz="1800" b="1">
                <a:cs typeface="Arial"/>
              </a:rPr>
              <a:t>Local board breakdown</a:t>
            </a:r>
          </a:p>
          <a:p>
            <a:pPr defTabSz="1679936">
              <a:spcAft>
                <a:spcPts val="1200"/>
              </a:spcAft>
            </a:pPr>
            <a:r>
              <a:rPr lang="en-NZ" sz="1400">
                <a:cs typeface="Arial"/>
              </a:rPr>
              <a:t>Source: Crash Analysis System (CAS) data</a:t>
            </a:r>
          </a:p>
        </p:txBody>
      </p:sp>
      <p:sp>
        <p:nvSpPr>
          <p:cNvPr id="10" name="AutoShape 18">
            <a:extLst>
              <a:ext uri="{FF2B5EF4-FFF2-40B4-BE49-F238E27FC236}">
                <a16:creationId xmlns:a16="http://schemas.microsoft.com/office/drawing/2014/main" id="{CCB4B5BE-EA09-8F2E-FB94-7D31D27CD14E}"/>
              </a:ext>
            </a:extLst>
          </p:cNvPr>
          <p:cNvSpPr/>
          <p:nvPr/>
        </p:nvSpPr>
        <p:spPr>
          <a:xfrm>
            <a:off x="810932" y="1929696"/>
            <a:ext cx="20813800" cy="9303290"/>
          </a:xfrm>
          <a:prstGeom prst="rect">
            <a:avLst/>
          </a:prstGeom>
          <a:noFill/>
          <a:ln>
            <a:solidFill>
              <a:schemeClr val="bg1">
                <a:lumMod val="85000"/>
              </a:schemeClr>
            </a:solidFill>
          </a:ln>
        </p:spPr>
        <p:txBody>
          <a:bodyPr anchor="t"/>
          <a:lstStyle/>
          <a:p>
            <a:endParaRPr lang="en-NZ" sz="1128">
              <a:solidFill>
                <a:schemeClr val="accent6"/>
              </a:solidFill>
            </a:endParaRPr>
          </a:p>
        </p:txBody>
      </p:sp>
    </p:spTree>
    <p:extLst>
      <p:ext uri="{BB962C8B-B14F-4D97-AF65-F5344CB8AC3E}">
        <p14:creationId xmlns:p14="http://schemas.microsoft.com/office/powerpoint/2010/main" val="3125756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CCA344-8FBC-415A-A445-AAB68E0D69E3}"/>
              </a:ext>
            </a:extLst>
          </p:cNvPr>
          <p:cNvSpPr>
            <a:spLocks noGrp="1"/>
          </p:cNvSpPr>
          <p:nvPr>
            <p:ph type="body" idx="14"/>
          </p:nvPr>
        </p:nvSpPr>
        <p:spPr>
          <a:xfrm>
            <a:off x="802790" y="6706178"/>
            <a:ext cx="14680001" cy="1329122"/>
          </a:xfrm>
        </p:spPr>
        <p:txBody>
          <a:bodyPr lIns="80287" tIns="40144" rIns="80287" bIns="40144" anchor="b"/>
          <a:lstStyle/>
          <a:p>
            <a:r>
              <a:rPr lang="en-NZ" sz="4477"/>
              <a:t>1. Safety, health and wellbeing dashboard</a:t>
            </a:r>
          </a:p>
        </p:txBody>
      </p:sp>
    </p:spTree>
    <p:extLst>
      <p:ext uri="{BB962C8B-B14F-4D97-AF65-F5344CB8AC3E}">
        <p14:creationId xmlns:p14="http://schemas.microsoft.com/office/powerpoint/2010/main" val="288970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18">
            <a:extLst>
              <a:ext uri="{FF2B5EF4-FFF2-40B4-BE49-F238E27FC236}">
                <a16:creationId xmlns:a16="http://schemas.microsoft.com/office/drawing/2014/main" id="{E2ABD8DC-A6BE-FDBB-95C3-A2582167419A}"/>
              </a:ext>
            </a:extLst>
          </p:cNvPr>
          <p:cNvSpPr/>
          <p:nvPr/>
        </p:nvSpPr>
        <p:spPr>
          <a:xfrm>
            <a:off x="11267244" y="7774306"/>
            <a:ext cx="10479349" cy="4292446"/>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29" name="Rectangle: Rounded Corners 28">
            <a:extLst>
              <a:ext uri="{FF2B5EF4-FFF2-40B4-BE49-F238E27FC236}">
                <a16:creationId xmlns:a16="http://schemas.microsoft.com/office/drawing/2014/main" id="{49601184-799A-0BE3-EF43-380ED8E4CFCF}"/>
              </a:ext>
            </a:extLst>
          </p:cNvPr>
          <p:cNvSpPr/>
          <p:nvPr/>
        </p:nvSpPr>
        <p:spPr>
          <a:xfrm>
            <a:off x="11430202" y="7590544"/>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Advocacy</a:t>
            </a:r>
          </a:p>
        </p:txBody>
      </p:sp>
      <p:pic>
        <p:nvPicPr>
          <p:cNvPr id="86" name="Picture 4" descr="Logo, company name&#10;&#10;Description automatically generated">
            <a:extLst>
              <a:ext uri="{FF2B5EF4-FFF2-40B4-BE49-F238E27FC236}">
                <a16:creationId xmlns:a16="http://schemas.microsoft.com/office/drawing/2014/main" id="{B88F6608-7B5C-E296-9EC0-19464CF06EE3}"/>
              </a:ext>
            </a:extLst>
          </p:cNvPr>
          <p:cNvPicPr>
            <a:picLocks noChangeAspect="1"/>
          </p:cNvPicPr>
          <p:nvPr/>
        </p:nvPicPr>
        <p:blipFill>
          <a:blip r:embed="rId3"/>
          <a:stretch>
            <a:fillRect/>
          </a:stretch>
        </p:blipFill>
        <p:spPr>
          <a:xfrm>
            <a:off x="21430109" y="11649522"/>
            <a:ext cx="933539" cy="796559"/>
          </a:xfrm>
          <a:prstGeom prst="rect">
            <a:avLst/>
          </a:prstGeom>
        </p:spPr>
      </p:pic>
      <p:graphicFrame>
        <p:nvGraphicFramePr>
          <p:cNvPr id="121" name="Table 120">
            <a:extLst>
              <a:ext uri="{FF2B5EF4-FFF2-40B4-BE49-F238E27FC236}">
                <a16:creationId xmlns:a16="http://schemas.microsoft.com/office/drawing/2014/main" id="{CC11739D-ABA2-6A93-8945-364F1B9C0689}"/>
              </a:ext>
            </a:extLst>
          </p:cNvPr>
          <p:cNvGraphicFramePr>
            <a:graphicFrameLocks noGrp="1"/>
          </p:cNvGraphicFramePr>
          <p:nvPr>
            <p:extLst>
              <p:ext uri="{D42A27DB-BD31-4B8C-83A1-F6EECF244321}">
                <p14:modId xmlns:p14="http://schemas.microsoft.com/office/powerpoint/2010/main" val="3731670344"/>
              </p:ext>
            </p:extLst>
          </p:nvPr>
        </p:nvGraphicFramePr>
        <p:xfrm>
          <a:off x="600276" y="1869308"/>
          <a:ext cx="10161509" cy="1411775"/>
        </p:xfrm>
        <a:graphic>
          <a:graphicData uri="http://schemas.openxmlformats.org/drawingml/2006/table">
            <a:tbl>
              <a:tblPr firstRow="1" bandRow="1">
                <a:tableStyleId>{2D5ABB26-0587-4C30-8999-92F81FD0307C}</a:tableStyleId>
              </a:tblPr>
              <a:tblGrid>
                <a:gridCol w="10161509">
                  <a:extLst>
                    <a:ext uri="{9D8B030D-6E8A-4147-A177-3AD203B41FA5}">
                      <a16:colId xmlns:a16="http://schemas.microsoft.com/office/drawing/2014/main" val="2932792180"/>
                    </a:ext>
                  </a:extLst>
                </a:gridCol>
              </a:tblGrid>
              <a:tr h="1411775">
                <a:tc>
                  <a:txBody>
                    <a:bodyPr/>
                    <a:lstStyle/>
                    <a:p>
                      <a:pPr marL="0" marR="0" lvl="0" indent="0" algn="l">
                        <a:lnSpc>
                          <a:spcPct val="100000"/>
                        </a:lnSpc>
                        <a:spcBef>
                          <a:spcPts val="0"/>
                        </a:spcBef>
                        <a:spcAft>
                          <a:spcPts val="0"/>
                        </a:spcAft>
                        <a:buNone/>
                      </a:pPr>
                      <a:r>
                        <a:rPr lang="en-NZ" sz="1400" b="1" i="0" u="none" strike="noStrike" kern="1200" noProof="0">
                          <a:solidFill>
                            <a:schemeClr val="accent6"/>
                          </a:solidFill>
                          <a:latin typeface="+mn-lt"/>
                        </a:rPr>
                        <a:t>Context</a:t>
                      </a:r>
                      <a:r>
                        <a:rPr lang="en-NZ" sz="1400" b="0" i="0" u="none" strike="noStrike" kern="1200" noProof="0">
                          <a:solidFill>
                            <a:schemeClr val="accent6"/>
                          </a:solidFill>
                          <a:latin typeface="+mn-lt"/>
                        </a:rPr>
                        <a:t>: Leadership safety walks (LSWs) are an opportunity for senior leaders to directly engage with teams on the frontline. It is a methodology to undertake their due diligence or Health and Safety at Work Act (HSWA) 2015 officer duties. It also builds engagement and improves safety culture. </a:t>
                      </a:r>
                      <a:r>
                        <a:rPr lang="en-US" sz="1400" b="0" i="0" u="none" strike="noStrike" kern="1200" noProof="0">
                          <a:solidFill>
                            <a:schemeClr val="accent6"/>
                          </a:solidFill>
                          <a:latin typeface="+mn-lt"/>
                        </a:rPr>
                        <a:t>Board members conduct one LSW per quarter and EGMs conduct 10 LSW per year. The programme is still to be rolled out to tier three people leaders. Work is underway</a:t>
                      </a:r>
                      <a:r>
                        <a:rPr lang="en-GB" sz="1400" b="0" i="0" u="none" strike="noStrike" kern="1200" noProof="0">
                          <a:solidFill>
                            <a:schemeClr val="accent6"/>
                          </a:solidFill>
                          <a:latin typeface="+mn-lt"/>
                        </a:rPr>
                        <a:t> to develop a role-specific capability framework based around the number of leaders attending Safety training. </a:t>
                      </a: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graphicFrame>
        <p:nvGraphicFramePr>
          <p:cNvPr id="127" name="Table 126">
            <a:extLst>
              <a:ext uri="{FF2B5EF4-FFF2-40B4-BE49-F238E27FC236}">
                <a16:creationId xmlns:a16="http://schemas.microsoft.com/office/drawing/2014/main" id="{7F73546A-636E-75EF-C63F-AD821BC83405}"/>
              </a:ext>
            </a:extLst>
          </p:cNvPr>
          <p:cNvGraphicFramePr>
            <a:graphicFrameLocks noGrp="1"/>
          </p:cNvGraphicFramePr>
          <p:nvPr>
            <p:extLst>
              <p:ext uri="{D42A27DB-BD31-4B8C-83A1-F6EECF244321}">
                <p14:modId xmlns:p14="http://schemas.microsoft.com/office/powerpoint/2010/main" val="1977438579"/>
              </p:ext>
            </p:extLst>
          </p:nvPr>
        </p:nvGraphicFramePr>
        <p:xfrm>
          <a:off x="620667" y="6809630"/>
          <a:ext cx="4665918" cy="2196818"/>
        </p:xfrm>
        <a:graphic>
          <a:graphicData uri="http://schemas.openxmlformats.org/drawingml/2006/table">
            <a:tbl>
              <a:tblPr firstRow="1" bandRow="1">
                <a:tableStyleId>{2D5ABB26-0587-4C30-8999-92F81FD0307C}</a:tableStyleId>
              </a:tblPr>
              <a:tblGrid>
                <a:gridCol w="4665918">
                  <a:extLst>
                    <a:ext uri="{9D8B030D-6E8A-4147-A177-3AD203B41FA5}">
                      <a16:colId xmlns:a16="http://schemas.microsoft.com/office/drawing/2014/main" val="2932792180"/>
                    </a:ext>
                  </a:extLst>
                </a:gridCol>
              </a:tblGrid>
              <a:tr h="1192914">
                <a:tc>
                  <a:txBody>
                    <a:bodyPr/>
                    <a:lstStyle/>
                    <a:p>
                      <a:pPr marL="0" marR="0" lvl="0" indent="0" algn="l">
                        <a:lnSpc>
                          <a:spcPct val="100000"/>
                        </a:lnSpc>
                        <a:spcBef>
                          <a:spcPts val="0"/>
                        </a:spcBef>
                        <a:spcAft>
                          <a:spcPts val="0"/>
                        </a:spcAft>
                        <a:buNone/>
                      </a:pPr>
                      <a:r>
                        <a:rPr lang="en-NZ" sz="1400" b="1" i="0" u="none" strike="noStrike" kern="1200" noProof="0">
                          <a:solidFill>
                            <a:schemeClr val="accent6"/>
                          </a:solidFill>
                          <a:latin typeface="+mn-lt"/>
                        </a:rPr>
                        <a:t>Context</a:t>
                      </a:r>
                      <a:r>
                        <a:rPr lang="en-NZ" sz="1400" b="0" i="0" u="none" strike="noStrike" kern="1200" noProof="0">
                          <a:solidFill>
                            <a:schemeClr val="accent6"/>
                          </a:solidFill>
                          <a:latin typeface="+mn-lt"/>
                        </a:rPr>
                        <a:t>: Safety culture and leadership upskilling are measured as indicators of Safety engagement. Safety culture is measured by the Bradley Curve and reviewed annually supplemented by the quarterly AT Checking in Survey where four questions are analysed to understand the pulse of Safety. Upskilling of people leaders is measured by the number of </a:t>
                      </a:r>
                      <a:r>
                        <a:rPr lang="en-GB" sz="1400" b="0" i="0" u="none" strike="noStrike" kern="1200" noProof="0">
                          <a:solidFill>
                            <a:schemeClr val="accent6"/>
                          </a:solidFill>
                          <a:latin typeface="+mn-lt"/>
                        </a:rPr>
                        <a:t>simple/full learning reviews conducted by people leaders.</a:t>
                      </a:r>
                      <a:endParaRPr lang="en-NZ" sz="1400" b="1" i="0" u="none" strike="noStrike" kern="1200" noProof="0">
                        <a:solidFill>
                          <a:schemeClr val="accent6"/>
                        </a:solidFill>
                        <a:latin typeface="+mn-lt"/>
                      </a:endParaRPr>
                    </a:p>
                    <a:p>
                      <a:pPr marL="0" marR="0" lvl="0" indent="0" algn="l">
                        <a:lnSpc>
                          <a:spcPct val="100000"/>
                        </a:lnSpc>
                        <a:spcBef>
                          <a:spcPts val="0"/>
                        </a:spcBef>
                        <a:spcAft>
                          <a:spcPts val="0"/>
                        </a:spcAft>
                        <a:buNone/>
                      </a:pPr>
                      <a:endParaRPr lang="en-NZ" sz="1400" b="0" i="0" u="none" strike="noStrike" kern="1200" noProof="0">
                        <a:solidFill>
                          <a:schemeClr val="accent6"/>
                        </a:solidFill>
                        <a:latin typeface="Arial"/>
                      </a:endParaRP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sp>
        <p:nvSpPr>
          <p:cNvPr id="7" name="TextBox 34">
            <a:extLst>
              <a:ext uri="{FF2B5EF4-FFF2-40B4-BE49-F238E27FC236}">
                <a16:creationId xmlns:a16="http://schemas.microsoft.com/office/drawing/2014/main" id="{9225074E-76FC-F9E1-17A8-9B4166E3812C}"/>
              </a:ext>
            </a:extLst>
          </p:cNvPr>
          <p:cNvSpPr txBox="1"/>
          <p:nvPr/>
        </p:nvSpPr>
        <p:spPr>
          <a:xfrm>
            <a:off x="544554" y="600698"/>
            <a:ext cx="17306123" cy="410369"/>
          </a:xfrm>
          <a:prstGeom prst="rect">
            <a:avLst/>
          </a:prstGeom>
        </p:spPr>
        <p:txBody>
          <a:bodyPr wrap="square" lIns="0" tIns="0" rIns="0" bIns="0" rtlCol="0" anchor="t">
            <a:spAutoFit/>
          </a:bodyPr>
          <a:lstStyle/>
          <a:p>
            <a:pPr>
              <a:lnSpc>
                <a:spcPts val="3195"/>
              </a:lnSpc>
            </a:pPr>
            <a:r>
              <a:rPr lang="en-US" sz="2800" b="1">
                <a:solidFill>
                  <a:schemeClr val="accent6"/>
                </a:solidFill>
              </a:rPr>
              <a:t>1.1 Safety, Health and Wellbeing (SHW) FY24 critical success factors -  </a:t>
            </a:r>
            <a:r>
              <a:rPr lang="en-US" sz="2800">
                <a:solidFill>
                  <a:schemeClr val="accent6"/>
                </a:solidFill>
              </a:rPr>
              <a:t>Auckland Transport</a:t>
            </a:r>
          </a:p>
        </p:txBody>
      </p:sp>
      <p:sp>
        <p:nvSpPr>
          <p:cNvPr id="8" name="TextBox 34">
            <a:extLst>
              <a:ext uri="{FF2B5EF4-FFF2-40B4-BE49-F238E27FC236}">
                <a16:creationId xmlns:a16="http://schemas.microsoft.com/office/drawing/2014/main" id="{770586E1-4545-EBB8-3D1F-B860C9D952DD}"/>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graphicFrame>
        <p:nvGraphicFramePr>
          <p:cNvPr id="4" name="Table 3">
            <a:extLst>
              <a:ext uri="{FF2B5EF4-FFF2-40B4-BE49-F238E27FC236}">
                <a16:creationId xmlns:a16="http://schemas.microsoft.com/office/drawing/2014/main" id="{91A09C0A-9902-D82F-7F1F-B9D0D40FD77B}"/>
              </a:ext>
            </a:extLst>
          </p:cNvPr>
          <p:cNvGraphicFramePr>
            <a:graphicFrameLocks noGrp="1"/>
          </p:cNvGraphicFramePr>
          <p:nvPr>
            <p:extLst>
              <p:ext uri="{D42A27DB-BD31-4B8C-83A1-F6EECF244321}">
                <p14:modId xmlns:p14="http://schemas.microsoft.com/office/powerpoint/2010/main" val="3506016321"/>
              </p:ext>
            </p:extLst>
          </p:nvPr>
        </p:nvGraphicFramePr>
        <p:xfrm>
          <a:off x="11318220" y="1869308"/>
          <a:ext cx="4265443" cy="2623538"/>
        </p:xfrm>
        <a:graphic>
          <a:graphicData uri="http://schemas.openxmlformats.org/drawingml/2006/table">
            <a:tbl>
              <a:tblPr firstRow="1" bandRow="1">
                <a:tableStyleId>{2D5ABB26-0587-4C30-8999-92F81FD0307C}</a:tableStyleId>
              </a:tblPr>
              <a:tblGrid>
                <a:gridCol w="4265443">
                  <a:extLst>
                    <a:ext uri="{9D8B030D-6E8A-4147-A177-3AD203B41FA5}">
                      <a16:colId xmlns:a16="http://schemas.microsoft.com/office/drawing/2014/main" val="2932792180"/>
                    </a:ext>
                  </a:extLst>
                </a:gridCol>
              </a:tblGrid>
              <a:tr h="1282811">
                <a:tc>
                  <a:txBody>
                    <a:bodyPr/>
                    <a:lstStyle/>
                    <a:p>
                      <a:pPr marL="0" marR="0" lvl="0" indent="0" algn="l">
                        <a:lnSpc>
                          <a:spcPct val="100000"/>
                        </a:lnSpc>
                        <a:spcBef>
                          <a:spcPts val="0"/>
                        </a:spcBef>
                        <a:spcAft>
                          <a:spcPts val="0"/>
                        </a:spcAft>
                        <a:buNone/>
                      </a:pPr>
                      <a:r>
                        <a:rPr lang="en-NZ" sz="1400" b="1" i="0" u="none" strike="noStrike" kern="1200" noProof="0">
                          <a:solidFill>
                            <a:schemeClr val="accent6"/>
                          </a:solidFill>
                          <a:latin typeface="+mn-lt"/>
                        </a:rPr>
                        <a:t>Context</a:t>
                      </a:r>
                      <a:r>
                        <a:rPr lang="en-NZ" sz="1400" b="0" i="0" u="none" strike="noStrike" kern="1200" noProof="0">
                          <a:solidFill>
                            <a:schemeClr val="accent6"/>
                          </a:solidFill>
                          <a:latin typeface="+mn-lt"/>
                        </a:rPr>
                        <a:t>: </a:t>
                      </a:r>
                      <a:r>
                        <a:rPr lang="en-GB" sz="1400" b="0" i="0" u="none" strike="noStrike" kern="1200" noProof="0">
                          <a:solidFill>
                            <a:schemeClr val="accent6"/>
                          </a:solidFill>
                          <a:latin typeface="+mn-lt"/>
                        </a:rPr>
                        <a:t>Design of Critical Safety Risk Framework, Transport Safety refreshed business case action plan and safety reporting will help to manage critical controls, transport safety outcomes and provide visibility and insights for decision making. These will be measured through progress on design of the Critical Safety Risk Framework and status of critical controls, status of actions plans completed (future), and growth in business units using Safety dashboards (future).</a:t>
                      </a:r>
                      <a:endParaRPr lang="en-NZ" sz="1400" b="0" i="0" u="none" strike="noStrike" kern="1200" noProof="0">
                        <a:solidFill>
                          <a:schemeClr val="accent6"/>
                        </a:solidFill>
                        <a:highlight>
                          <a:srgbClr val="FFFF00"/>
                        </a:highlight>
                        <a:latin typeface="+mn-lt"/>
                      </a:endParaRPr>
                    </a:p>
                    <a:p>
                      <a:pPr marL="0" marR="0" lvl="0" indent="0" algn="l">
                        <a:lnSpc>
                          <a:spcPct val="100000"/>
                        </a:lnSpc>
                        <a:spcBef>
                          <a:spcPts val="0"/>
                        </a:spcBef>
                        <a:spcAft>
                          <a:spcPts val="0"/>
                        </a:spcAft>
                        <a:buNone/>
                      </a:pPr>
                      <a:endParaRPr lang="en-NZ" sz="1400" b="0" i="0" u="none" strike="noStrike" kern="1200" noProof="0">
                        <a:solidFill>
                          <a:schemeClr val="accent6"/>
                        </a:solidFill>
                        <a:highlight>
                          <a:srgbClr val="FFFF00"/>
                        </a:highlight>
                        <a:latin typeface="Arial"/>
                      </a:endParaRP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graphicFrame>
        <p:nvGraphicFramePr>
          <p:cNvPr id="13" name="Table 12">
            <a:extLst>
              <a:ext uri="{FF2B5EF4-FFF2-40B4-BE49-F238E27FC236}">
                <a16:creationId xmlns:a16="http://schemas.microsoft.com/office/drawing/2014/main" id="{C66ADFFA-0149-2555-FE0A-5B3E7C71468F}"/>
              </a:ext>
            </a:extLst>
          </p:cNvPr>
          <p:cNvGraphicFramePr>
            <a:graphicFrameLocks noGrp="1"/>
          </p:cNvGraphicFramePr>
          <p:nvPr>
            <p:extLst>
              <p:ext uri="{D42A27DB-BD31-4B8C-83A1-F6EECF244321}">
                <p14:modId xmlns:p14="http://schemas.microsoft.com/office/powerpoint/2010/main" val="1307941489"/>
              </p:ext>
            </p:extLst>
          </p:nvPr>
        </p:nvGraphicFramePr>
        <p:xfrm>
          <a:off x="11293918" y="8237447"/>
          <a:ext cx="3408160" cy="2410178"/>
        </p:xfrm>
        <a:graphic>
          <a:graphicData uri="http://schemas.openxmlformats.org/drawingml/2006/table">
            <a:tbl>
              <a:tblPr firstRow="1" bandRow="1">
                <a:tableStyleId>{2D5ABB26-0587-4C30-8999-92F81FD0307C}</a:tableStyleId>
              </a:tblPr>
              <a:tblGrid>
                <a:gridCol w="3408160">
                  <a:extLst>
                    <a:ext uri="{9D8B030D-6E8A-4147-A177-3AD203B41FA5}">
                      <a16:colId xmlns:a16="http://schemas.microsoft.com/office/drawing/2014/main" val="2932792180"/>
                    </a:ext>
                  </a:extLst>
                </a:gridCol>
              </a:tblGrid>
              <a:tr h="1282812">
                <a:tc>
                  <a:txBody>
                    <a:bodyPr/>
                    <a:lstStyle/>
                    <a:p>
                      <a:pPr marL="0" marR="0" lvl="0" indent="0" algn="l">
                        <a:lnSpc>
                          <a:spcPct val="100000"/>
                        </a:lnSpc>
                        <a:spcBef>
                          <a:spcPts val="0"/>
                        </a:spcBef>
                        <a:spcAft>
                          <a:spcPts val="0"/>
                        </a:spcAft>
                        <a:buNone/>
                      </a:pPr>
                      <a:r>
                        <a:rPr lang="en-NZ" sz="1400" b="1" i="0" u="none" strike="noStrike" kern="1200" noProof="0">
                          <a:solidFill>
                            <a:schemeClr val="accent6"/>
                          </a:solidFill>
                          <a:latin typeface="+mn-lt"/>
                        </a:rPr>
                        <a:t>Context</a:t>
                      </a:r>
                      <a:r>
                        <a:rPr lang="en-NZ" sz="1400" b="0" i="0" u="none" strike="noStrike" kern="1200" noProof="0">
                          <a:solidFill>
                            <a:schemeClr val="accent6"/>
                          </a:solidFill>
                          <a:latin typeface="+mn-lt"/>
                        </a:rPr>
                        <a:t>: The Safety Advocacy Plan identifies the priority focus areas for policy and legislative changes to improve road safety outcomes across Tamaki Makaurau. The priority focus areas for 2023 are alcohol and drug enforcement, automated enforcement and review of motorcycle safety. These are long term priorities which will require Central Government support and commitment to achieve. </a:t>
                      </a: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graphicFrame>
        <p:nvGraphicFramePr>
          <p:cNvPr id="23" name="Table 23">
            <a:extLst>
              <a:ext uri="{FF2B5EF4-FFF2-40B4-BE49-F238E27FC236}">
                <a16:creationId xmlns:a16="http://schemas.microsoft.com/office/drawing/2014/main" id="{2E36F2D3-FD14-1021-76F2-353C3944643D}"/>
              </a:ext>
            </a:extLst>
          </p:cNvPr>
          <p:cNvGraphicFramePr>
            <a:graphicFrameLocks noGrp="1"/>
          </p:cNvGraphicFramePr>
          <p:nvPr>
            <p:extLst>
              <p:ext uri="{D42A27DB-BD31-4B8C-83A1-F6EECF244321}">
                <p14:modId xmlns:p14="http://schemas.microsoft.com/office/powerpoint/2010/main" val="1710392197"/>
              </p:ext>
            </p:extLst>
          </p:nvPr>
        </p:nvGraphicFramePr>
        <p:xfrm>
          <a:off x="16250011" y="1939753"/>
          <a:ext cx="5238749" cy="5029200"/>
        </p:xfrm>
        <a:graphic>
          <a:graphicData uri="http://schemas.openxmlformats.org/drawingml/2006/table">
            <a:tbl>
              <a:tblPr firstRow="1" bandRow="1">
                <a:tableStyleId>{5940675A-B579-460E-94D1-54222C63F5DA}</a:tableStyleId>
              </a:tblPr>
              <a:tblGrid>
                <a:gridCol w="5238749">
                  <a:extLst>
                    <a:ext uri="{9D8B030D-6E8A-4147-A177-3AD203B41FA5}">
                      <a16:colId xmlns:a16="http://schemas.microsoft.com/office/drawing/2014/main" val="3216561876"/>
                    </a:ext>
                  </a:extLst>
                </a:gridCol>
              </a:tblGrid>
              <a:tr h="275127">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NZ" sz="1400" b="1" u="none" strike="noStrike" kern="1200" noProof="0">
                          <a:solidFill>
                            <a:schemeClr val="accent6"/>
                          </a:solidFill>
                        </a:rPr>
                        <a:t>Critical Safety Risk Framework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3005582"/>
                  </a:ext>
                </a:extLst>
              </a:tr>
              <a:tr h="1623250">
                <a:tc>
                  <a:txBody>
                    <a:bodyPr/>
                    <a:lstStyle/>
                    <a:p>
                      <a:pPr marL="285750" marR="0" lvl="0" indent="-285750" algn="l">
                        <a:lnSpc>
                          <a:spcPct val="100000"/>
                        </a:lnSpc>
                        <a:spcBef>
                          <a:spcPts val="0"/>
                        </a:spcBef>
                        <a:spcAft>
                          <a:spcPts val="0"/>
                        </a:spcAft>
                        <a:buFont typeface="Arial" panose="020B0604020202020204" pitchFamily="34" charset="0"/>
                        <a:buChar char="•"/>
                      </a:pPr>
                      <a:r>
                        <a:rPr lang="en-GB" sz="1400" b="0" u="none" strike="noStrike" kern="1200" noProof="0">
                          <a:solidFill>
                            <a:schemeClr val="accent6"/>
                          </a:solidFill>
                        </a:rPr>
                        <a:t>AT Critical Risk Procedure is being developed based on international best practice. The first draft will be ready for review by an external expert mid-September 2023.​</a:t>
                      </a:r>
                    </a:p>
                    <a:p>
                      <a:pPr marL="285750" marR="0" lvl="0" indent="-285750" algn="l">
                        <a:lnSpc>
                          <a:spcPct val="100000"/>
                        </a:lnSpc>
                        <a:spcBef>
                          <a:spcPts val="0"/>
                        </a:spcBef>
                        <a:spcAft>
                          <a:spcPts val="0"/>
                        </a:spcAft>
                        <a:buFont typeface="Arial" panose="020B0604020202020204" pitchFamily="34" charset="0"/>
                        <a:buChar char="•"/>
                      </a:pPr>
                      <a:r>
                        <a:rPr lang="en-GB" sz="1400" b="0" u="none" strike="noStrike" kern="1200" noProof="0">
                          <a:solidFill>
                            <a:schemeClr val="accent6"/>
                          </a:solidFill>
                        </a:rPr>
                        <a:t>Progress on the existing Critical Risk Implementation and Verification Plan is on hold while a decision is made on how to progress this work​. Significant work is required on the existing critical risk bowtie models and controls, including the identification and management of critical controls.​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6083206"/>
                  </a:ext>
                </a:extLst>
              </a:tr>
              <a:tr h="275127">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GB" sz="1400" b="1" i="0" u="none" strike="noStrike" kern="1200" noProof="0">
                          <a:solidFill>
                            <a:schemeClr val="accent6"/>
                          </a:solidFill>
                          <a:latin typeface="+mn-lt"/>
                        </a:rPr>
                        <a:t>Transport safety strategy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07281971"/>
                  </a:ext>
                </a:extLst>
              </a:tr>
              <a:tr h="467716">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NZ" sz="1400" b="0" i="0" u="none" strike="noStrike" kern="1200" noProof="0">
                          <a:solidFill>
                            <a:schemeClr val="accent6"/>
                          </a:solidFill>
                          <a:latin typeface="+mn-lt"/>
                        </a:rPr>
                        <a:t>Scoping work has started with internal teams. Stakeholder liaison planned in the coming months.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5976078"/>
                  </a:ext>
                </a:extLst>
              </a:tr>
              <a:tr h="275127">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GB" sz="1400" b="1" i="0" u="none" strike="noStrike" kern="1200" noProof="0">
                          <a:solidFill>
                            <a:schemeClr val="accent6"/>
                          </a:solidFill>
                          <a:latin typeface="+mn-lt"/>
                        </a:rPr>
                        <a:t>Safety reporting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87018963"/>
                  </a:ext>
                </a:extLst>
              </a:tr>
              <a:tr h="1611142">
                <a:tc>
                  <a:txBody>
                    <a:bodyPr/>
                    <a:lstStyle/>
                    <a:p>
                      <a:pPr marL="285750" marR="0" lvl="0"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b="0" i="0" u="none" strike="noStrike" kern="1200" noProof="0">
                          <a:solidFill>
                            <a:schemeClr val="accent6"/>
                          </a:solidFill>
                          <a:latin typeface="+mn-lt"/>
                          <a:ea typeface="+mn-ea"/>
                          <a:cs typeface="Arial"/>
                        </a:rPr>
                        <a:t>Safety, Health and Wellbeing operational dashboards went live in Synergi and </a:t>
                      </a:r>
                      <a:r>
                        <a:rPr lang="en-GB" sz="1400" b="0" i="0" u="none" strike="noStrike" kern="1200" noProof="0">
                          <a:solidFill>
                            <a:schemeClr val="accent6"/>
                          </a:solidFill>
                          <a:latin typeface="+mn-lt"/>
                          <a:ea typeface="+mn-ea"/>
                          <a:cs typeface="Arial"/>
                        </a:rPr>
                        <a:t>Transport Safety dashboards were launched in Power BI to a small stakeholder group.</a:t>
                      </a:r>
                    </a:p>
                    <a:p>
                      <a:pPr marL="285750" marR="0" lvl="0"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noProof="0">
                          <a:solidFill>
                            <a:schemeClr val="accent6"/>
                          </a:solidFill>
                          <a:latin typeface="+mn-lt"/>
                          <a:ea typeface="+mn-ea"/>
                          <a:cs typeface="Arial"/>
                        </a:rPr>
                        <a:t>Knowledge sharing sessions have been organised for both and communication of the Transport Safety dashboards to the wider business is scheduled for September. Dashboards will help to identify trends and develop valuable insights for strategic decision making, planning and delivery.</a:t>
                      </a:r>
                      <a:endParaRPr lang="en-NZ" sz="140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858655"/>
                  </a:ext>
                </a:extLst>
              </a:tr>
            </a:tbl>
          </a:graphicData>
        </a:graphic>
      </p:graphicFrame>
      <p:graphicFrame>
        <p:nvGraphicFramePr>
          <p:cNvPr id="38" name="Table 23">
            <a:extLst>
              <a:ext uri="{FF2B5EF4-FFF2-40B4-BE49-F238E27FC236}">
                <a16:creationId xmlns:a16="http://schemas.microsoft.com/office/drawing/2014/main" id="{E2C0844A-0583-A3B9-9916-4DD86884C169}"/>
              </a:ext>
            </a:extLst>
          </p:cNvPr>
          <p:cNvGraphicFramePr>
            <a:graphicFrameLocks noGrp="1"/>
          </p:cNvGraphicFramePr>
          <p:nvPr>
            <p:extLst>
              <p:ext uri="{D42A27DB-BD31-4B8C-83A1-F6EECF244321}">
                <p14:modId xmlns:p14="http://schemas.microsoft.com/office/powerpoint/2010/main" val="3307589224"/>
              </p:ext>
            </p:extLst>
          </p:nvPr>
        </p:nvGraphicFramePr>
        <p:xfrm>
          <a:off x="15133978" y="8230871"/>
          <a:ext cx="6354781" cy="3596640"/>
        </p:xfrm>
        <a:graphic>
          <a:graphicData uri="http://schemas.openxmlformats.org/drawingml/2006/table">
            <a:tbl>
              <a:tblPr firstRow="1" bandRow="1">
                <a:tableStyleId>{5940675A-B579-460E-94D1-54222C63F5DA}</a:tableStyleId>
              </a:tblPr>
              <a:tblGrid>
                <a:gridCol w="6354781">
                  <a:extLst>
                    <a:ext uri="{9D8B030D-6E8A-4147-A177-3AD203B41FA5}">
                      <a16:colId xmlns:a16="http://schemas.microsoft.com/office/drawing/2014/main" val="3216561876"/>
                    </a:ext>
                  </a:extLst>
                </a:gridCol>
              </a:tblGrid>
              <a:tr h="300784">
                <a:tc>
                  <a:txBody>
                    <a:bodyPr/>
                    <a:lstStyle/>
                    <a:p>
                      <a:pPr algn="l"/>
                      <a:r>
                        <a:rPr lang="en-NZ" sz="1400" b="1">
                          <a:solidFill>
                            <a:schemeClr val="accent6"/>
                          </a:solidFill>
                        </a:rPr>
                        <a:t>Advocacy plan implementation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3005582"/>
                  </a:ext>
                </a:extLst>
              </a:tr>
              <a:tr h="2468114">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en-NZ" sz="1400" b="0" i="0" u="none" strike="noStrike" kern="1200" noProof="0">
                          <a:solidFill>
                            <a:schemeClr val="tx1"/>
                          </a:solidFill>
                          <a:latin typeface="+mn-lt"/>
                        </a:rPr>
                        <a:t>Meetings held with NZ Police and Waka Kotahi to advocate for higher roadside breath testing (RBT) targets in the next three year Road Safety Partnership Programme. </a:t>
                      </a:r>
                    </a:p>
                    <a:p>
                      <a:pPr marL="285750" marR="0" lvl="0" indent="-285750" algn="l">
                        <a:lnSpc>
                          <a:spcPct val="100000"/>
                        </a:lnSpc>
                        <a:spcBef>
                          <a:spcPts val="0"/>
                        </a:spcBef>
                        <a:spcAft>
                          <a:spcPts val="0"/>
                        </a:spcAft>
                        <a:buClrTx/>
                        <a:buSzTx/>
                        <a:buFont typeface="Arial"/>
                        <a:buChar char="•"/>
                      </a:pPr>
                      <a:r>
                        <a:rPr lang="en-NZ" sz="1400" b="0" i="0" u="none" strike="noStrike" kern="1200" noProof="0">
                          <a:solidFill>
                            <a:schemeClr val="tx1"/>
                          </a:solidFill>
                          <a:latin typeface="+mn-lt"/>
                        </a:rPr>
                        <a:t>Tamaki Makaurau Transport Safety Governance Group held, update from NZ Police on the sustained increased in RBTs across the region. Update provided on legislation to enable point to point cameras and oral fluid testing for impaired drivers. </a:t>
                      </a:r>
                    </a:p>
                    <a:p>
                      <a:pPr marL="285750" marR="0" lvl="0" indent="-285750" algn="l">
                        <a:lnSpc>
                          <a:spcPct val="100000"/>
                        </a:lnSpc>
                        <a:spcBef>
                          <a:spcPts val="0"/>
                        </a:spcBef>
                        <a:spcAft>
                          <a:spcPts val="0"/>
                        </a:spcAft>
                        <a:buClrTx/>
                        <a:buSzTx/>
                        <a:buFont typeface="Arial"/>
                        <a:buChar char="•"/>
                      </a:pPr>
                      <a:r>
                        <a:rPr lang="en-NZ" sz="1400" b="0" i="0" u="none" strike="noStrike" kern="1200" noProof="0">
                          <a:solidFill>
                            <a:schemeClr val="tx1"/>
                          </a:solidFill>
                          <a:latin typeface="+mn-lt"/>
                        </a:rPr>
                        <a:t>Letter sent from AT Board Chair to Commissioner of NZ Police in support of this increase and advocating for best practice levels over the next three years. </a:t>
                      </a:r>
                    </a:p>
                    <a:p>
                      <a:pPr marL="285750" marR="0" lvl="0" indent="-285750" algn="l">
                        <a:lnSpc>
                          <a:spcPct val="100000"/>
                        </a:lnSpc>
                        <a:spcBef>
                          <a:spcPts val="0"/>
                        </a:spcBef>
                        <a:spcAft>
                          <a:spcPts val="0"/>
                        </a:spcAft>
                        <a:buClrTx/>
                        <a:buSzTx/>
                        <a:buFont typeface="Arial"/>
                        <a:buChar char="•"/>
                      </a:pPr>
                      <a:r>
                        <a:rPr lang="en-NZ" sz="1400" b="0" i="0" u="none" strike="noStrike" kern="1200" noProof="0">
                          <a:solidFill>
                            <a:schemeClr val="tx1"/>
                          </a:solidFill>
                          <a:latin typeface="+mn-lt"/>
                        </a:rPr>
                        <a:t>Joint Marketing and Communications planning session held with Road to Zero partners to better align efforts and amplify effects of key activities. </a:t>
                      </a:r>
                    </a:p>
                    <a:p>
                      <a:pPr marL="285750" marR="0" lvl="0" indent="-285750" algn="l">
                        <a:lnSpc>
                          <a:spcPct val="100000"/>
                        </a:lnSpc>
                        <a:spcBef>
                          <a:spcPts val="0"/>
                        </a:spcBef>
                        <a:spcAft>
                          <a:spcPts val="0"/>
                        </a:spcAft>
                        <a:buClrTx/>
                        <a:buSzTx/>
                        <a:buFont typeface="Arial"/>
                        <a:buChar char="•"/>
                      </a:pPr>
                      <a:r>
                        <a:rPr lang="en-NZ" sz="1400" b="0" i="0" u="none" strike="noStrike" kern="1200" noProof="0">
                          <a:solidFill>
                            <a:schemeClr val="tx1"/>
                          </a:solidFill>
                          <a:latin typeface="+mn-lt"/>
                        </a:rPr>
                        <a:t>AT support of Motorcycle Awareness Month through the Community Partnerships team. </a:t>
                      </a:r>
                      <a:endParaRPr lang="en-NZ" sz="1400" b="0" i="0" u="none" strike="noStrike" kern="1200" noProof="0">
                        <a:solidFill>
                          <a:schemeClr val="accent6"/>
                        </a:solidFill>
                        <a:highlight>
                          <a:srgbClr val="FFFF00"/>
                        </a:highlight>
                        <a:latin typeface="+mn-lt"/>
                      </a:endParaRPr>
                    </a:p>
                    <a:p>
                      <a:pPr marL="285750" marR="0" lvl="0" indent="-285750" algn="l">
                        <a:lnSpc>
                          <a:spcPct val="100000"/>
                        </a:lnSpc>
                        <a:spcBef>
                          <a:spcPts val="0"/>
                        </a:spcBef>
                        <a:spcAft>
                          <a:spcPts val="0"/>
                        </a:spcAft>
                        <a:buClrTx/>
                        <a:buSzTx/>
                        <a:buFont typeface="Arial"/>
                        <a:buChar char="•"/>
                      </a:pPr>
                      <a:r>
                        <a:rPr lang="en-NZ" sz="1400" b="0" i="0" u="none" strike="noStrike" kern="1200" noProof="0">
                          <a:solidFill>
                            <a:schemeClr val="tx1"/>
                          </a:solidFill>
                          <a:latin typeface="+mn-lt"/>
                        </a:rPr>
                        <a:t>Attended Road to Zero Deputy Chief Executive Group</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6083206"/>
                  </a:ext>
                </a:extLst>
              </a:tr>
            </a:tbl>
          </a:graphicData>
        </a:graphic>
      </p:graphicFrame>
      <p:graphicFrame>
        <p:nvGraphicFramePr>
          <p:cNvPr id="44" name="Chart 43">
            <a:extLst>
              <a:ext uri="{FF2B5EF4-FFF2-40B4-BE49-F238E27FC236}">
                <a16:creationId xmlns:a16="http://schemas.microsoft.com/office/drawing/2014/main" id="{46134A47-A0E2-65BD-2B34-FA284A9AFCB0}"/>
              </a:ext>
            </a:extLst>
          </p:cNvPr>
          <p:cNvGraphicFramePr>
            <a:graphicFrameLocks/>
          </p:cNvGraphicFramePr>
          <p:nvPr>
            <p:extLst>
              <p:ext uri="{D42A27DB-BD31-4B8C-83A1-F6EECF244321}">
                <p14:modId xmlns:p14="http://schemas.microsoft.com/office/powerpoint/2010/main" val="1268050621"/>
              </p:ext>
            </p:extLst>
          </p:nvPr>
        </p:nvGraphicFramePr>
        <p:xfrm>
          <a:off x="910864" y="3160730"/>
          <a:ext cx="3962787" cy="2282326"/>
        </p:xfrm>
        <a:graphic>
          <a:graphicData uri="http://schemas.openxmlformats.org/drawingml/2006/chart">
            <c:chart xmlns:c="http://schemas.openxmlformats.org/drawingml/2006/chart" xmlns:r="http://schemas.openxmlformats.org/officeDocument/2006/relationships" r:id="rId4"/>
          </a:graphicData>
        </a:graphic>
      </p:graphicFrame>
      <p:sp>
        <p:nvSpPr>
          <p:cNvPr id="161" name="TextBox 160">
            <a:extLst>
              <a:ext uri="{FF2B5EF4-FFF2-40B4-BE49-F238E27FC236}">
                <a16:creationId xmlns:a16="http://schemas.microsoft.com/office/drawing/2014/main" id="{AFB7479D-A39F-9235-7690-126E2B16A4E3}"/>
              </a:ext>
            </a:extLst>
          </p:cNvPr>
          <p:cNvSpPr txBox="1"/>
          <p:nvPr/>
        </p:nvSpPr>
        <p:spPr>
          <a:xfrm>
            <a:off x="4928324" y="-20303835"/>
            <a:ext cx="8058124" cy="215444"/>
          </a:xfrm>
          <a:prstGeom prst="rect">
            <a:avLst/>
          </a:prstGeom>
          <a:noFill/>
        </p:spPr>
        <p:txBody>
          <a:bodyPr wrap="square" rtlCol="0">
            <a:spAutoFit/>
          </a:bodyPr>
          <a:lstStyle/>
          <a:p>
            <a:r>
              <a:rPr lang="en-US" sz="800"/>
              <a:t>2021 Position</a:t>
            </a:r>
            <a:endParaRPr lang="en-AU" sz="800"/>
          </a:p>
        </p:txBody>
      </p:sp>
      <p:sp>
        <p:nvSpPr>
          <p:cNvPr id="162" name="TextBox 161">
            <a:extLst>
              <a:ext uri="{FF2B5EF4-FFF2-40B4-BE49-F238E27FC236}">
                <a16:creationId xmlns:a16="http://schemas.microsoft.com/office/drawing/2014/main" id="{BFA7CF9B-BF71-8AD2-4889-A35C60E6B355}"/>
              </a:ext>
            </a:extLst>
          </p:cNvPr>
          <p:cNvSpPr txBox="1"/>
          <p:nvPr/>
        </p:nvSpPr>
        <p:spPr>
          <a:xfrm>
            <a:off x="14702078" y="-20399307"/>
            <a:ext cx="40538846" cy="230832"/>
          </a:xfrm>
          <a:prstGeom prst="rect">
            <a:avLst/>
          </a:prstGeom>
          <a:noFill/>
        </p:spPr>
        <p:txBody>
          <a:bodyPr wrap="square" rtlCol="0">
            <a:spAutoFit/>
          </a:bodyPr>
          <a:lstStyle/>
          <a:p>
            <a:r>
              <a:rPr lang="en-US" sz="900"/>
              <a:t>2023 Position</a:t>
            </a:r>
            <a:endParaRPr lang="en-AU" sz="900"/>
          </a:p>
        </p:txBody>
      </p:sp>
      <p:grpSp>
        <p:nvGrpSpPr>
          <p:cNvPr id="166" name="Group 165">
            <a:extLst>
              <a:ext uri="{FF2B5EF4-FFF2-40B4-BE49-F238E27FC236}">
                <a16:creationId xmlns:a16="http://schemas.microsoft.com/office/drawing/2014/main" id="{DF912766-EE98-88B9-14A7-8CB44AA0A1A2}"/>
              </a:ext>
            </a:extLst>
          </p:cNvPr>
          <p:cNvGrpSpPr/>
          <p:nvPr/>
        </p:nvGrpSpPr>
        <p:grpSpPr>
          <a:xfrm>
            <a:off x="849204" y="9455977"/>
            <a:ext cx="4235701" cy="1983460"/>
            <a:chOff x="1233282" y="9306790"/>
            <a:chExt cx="3948211" cy="2681334"/>
          </a:xfrm>
        </p:grpSpPr>
        <p:grpSp>
          <p:nvGrpSpPr>
            <p:cNvPr id="109" name="Group 3">
              <a:extLst>
                <a:ext uri="{FF2B5EF4-FFF2-40B4-BE49-F238E27FC236}">
                  <a16:creationId xmlns:a16="http://schemas.microsoft.com/office/drawing/2014/main" id="{AA589662-DDD1-0470-AC3A-A8D412A85901}"/>
                </a:ext>
              </a:extLst>
            </p:cNvPr>
            <p:cNvGrpSpPr>
              <a:grpSpLocks/>
            </p:cNvGrpSpPr>
            <p:nvPr/>
          </p:nvGrpSpPr>
          <p:grpSpPr bwMode="auto">
            <a:xfrm>
              <a:off x="1233282" y="9306790"/>
              <a:ext cx="3948211" cy="2681334"/>
              <a:chOff x="-176471" y="2595428"/>
              <a:chExt cx="8485516" cy="4541474"/>
            </a:xfrm>
          </p:grpSpPr>
          <p:sp>
            <p:nvSpPr>
              <p:cNvPr id="111" name="Freeform 50">
                <a:extLst>
                  <a:ext uri="{FF2B5EF4-FFF2-40B4-BE49-F238E27FC236}">
                    <a16:creationId xmlns:a16="http://schemas.microsoft.com/office/drawing/2014/main" id="{98E4817A-18A8-50C8-B389-DC1E4EC8CEE7}"/>
                  </a:ext>
                </a:extLst>
              </p:cNvPr>
              <p:cNvSpPr>
                <a:spLocks noChangeAspect="1"/>
              </p:cNvSpPr>
              <p:nvPr/>
            </p:nvSpPr>
            <p:spPr bwMode="auto">
              <a:xfrm>
                <a:off x="2458387" y="3071837"/>
                <a:ext cx="4706306" cy="3274992"/>
              </a:xfrm>
              <a:custGeom>
                <a:avLst/>
                <a:gdLst>
                  <a:gd name="T0" fmla="*/ 0 w 3672"/>
                  <a:gd name="T1" fmla="*/ 2147483646 h 2576"/>
                  <a:gd name="T2" fmla="*/ 0 w 3672"/>
                  <a:gd name="T3" fmla="*/ 0 h 2576"/>
                  <a:gd name="T4" fmla="*/ 2147483646 w 3672"/>
                  <a:gd name="T5" fmla="*/ 2147483646 h 2576"/>
                  <a:gd name="T6" fmla="*/ 2147483646 w 3672"/>
                  <a:gd name="T7" fmla="*/ 2147483646 h 2576"/>
                  <a:gd name="T8" fmla="*/ 2147483646 w 3672"/>
                  <a:gd name="T9" fmla="*/ 2147483646 h 2576"/>
                  <a:gd name="T10" fmla="*/ 2147483646 w 3672"/>
                  <a:gd name="T11" fmla="*/ 2147483646 h 2576"/>
                  <a:gd name="T12" fmla="*/ 2147483646 w 3672"/>
                  <a:gd name="T13" fmla="*/ 2147483646 h 2576"/>
                  <a:gd name="T14" fmla="*/ 0 w 3672"/>
                  <a:gd name="T15" fmla="*/ 2147483646 h 25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72" h="2576">
                    <a:moveTo>
                      <a:pt x="0" y="2576"/>
                    </a:moveTo>
                    <a:lnTo>
                      <a:pt x="0" y="0"/>
                    </a:lnTo>
                    <a:lnTo>
                      <a:pt x="476" y="608"/>
                    </a:lnTo>
                    <a:lnTo>
                      <a:pt x="1432" y="1504"/>
                    </a:lnTo>
                    <a:lnTo>
                      <a:pt x="2384" y="2076"/>
                    </a:lnTo>
                    <a:lnTo>
                      <a:pt x="3672" y="2428"/>
                    </a:lnTo>
                    <a:lnTo>
                      <a:pt x="3672" y="2576"/>
                    </a:lnTo>
                    <a:lnTo>
                      <a:pt x="0" y="2576"/>
                    </a:lnTo>
                    <a:close/>
                  </a:path>
                </a:pathLst>
              </a:cu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600">
                  <a:solidFill>
                    <a:srgbClr val="000000"/>
                  </a:solidFill>
                </a:endParaRPr>
              </a:p>
            </p:txBody>
          </p:sp>
          <p:sp>
            <p:nvSpPr>
              <p:cNvPr id="112" name="Line 51">
                <a:extLst>
                  <a:ext uri="{FF2B5EF4-FFF2-40B4-BE49-F238E27FC236}">
                    <a16:creationId xmlns:a16="http://schemas.microsoft.com/office/drawing/2014/main" id="{F857CFA1-0CA8-6F80-B45A-BF4236F0A5D4}"/>
                  </a:ext>
                </a:extLst>
              </p:cNvPr>
              <p:cNvSpPr>
                <a:spLocks noChangeAspect="1" noChangeShapeType="1"/>
              </p:cNvSpPr>
              <p:nvPr/>
            </p:nvSpPr>
            <p:spPr bwMode="auto">
              <a:xfrm>
                <a:off x="602559" y="6350005"/>
                <a:ext cx="6858000" cy="0"/>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13" name="Line 52">
                <a:extLst>
                  <a:ext uri="{FF2B5EF4-FFF2-40B4-BE49-F238E27FC236}">
                    <a16:creationId xmlns:a16="http://schemas.microsoft.com/office/drawing/2014/main" id="{AA84BE05-BEFA-229D-D7E9-651EC4D04AB7}"/>
                  </a:ext>
                </a:extLst>
              </p:cNvPr>
              <p:cNvSpPr>
                <a:spLocks noChangeAspect="1" noChangeShapeType="1"/>
              </p:cNvSpPr>
              <p:nvPr/>
            </p:nvSpPr>
            <p:spPr bwMode="auto">
              <a:xfrm flipV="1">
                <a:off x="617555" y="2873401"/>
                <a:ext cx="0" cy="3476603"/>
              </a:xfrm>
              <a:prstGeom prst="line">
                <a:avLst/>
              </a:prstGeom>
              <a:noFill/>
              <a:ln w="25400">
                <a:solidFill>
                  <a:srgbClr val="000000"/>
                </a:solidFill>
                <a:round/>
                <a:headEnd/>
                <a:tailEnd type="stealth" w="lg" len="lg"/>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grpSp>
            <p:nvGrpSpPr>
              <p:cNvPr id="114" name="Group 6">
                <a:extLst>
                  <a:ext uri="{FF2B5EF4-FFF2-40B4-BE49-F238E27FC236}">
                    <a16:creationId xmlns:a16="http://schemas.microsoft.com/office/drawing/2014/main" id="{37854199-8C09-D564-52B9-FC8012DCD6B2}"/>
                  </a:ext>
                </a:extLst>
              </p:cNvPr>
              <p:cNvGrpSpPr>
                <a:grpSpLocks/>
              </p:cNvGrpSpPr>
              <p:nvPr/>
            </p:nvGrpSpPr>
            <p:grpSpPr bwMode="auto">
              <a:xfrm>
                <a:off x="212843" y="5542185"/>
                <a:ext cx="548469" cy="417037"/>
                <a:chOff x="1056341" y="5032558"/>
                <a:chExt cx="548502" cy="417037"/>
              </a:xfrm>
            </p:grpSpPr>
            <p:sp>
              <p:nvSpPr>
                <p:cNvPr id="155" name="Line 53">
                  <a:extLst>
                    <a:ext uri="{FF2B5EF4-FFF2-40B4-BE49-F238E27FC236}">
                      <a16:creationId xmlns:a16="http://schemas.microsoft.com/office/drawing/2014/main" id="{D309F4B4-63DE-9940-1F92-4FED3B72BF5C}"/>
                    </a:ext>
                  </a:extLst>
                </p:cNvPr>
                <p:cNvSpPr>
                  <a:spLocks noChangeAspect="1" noChangeShapeType="1"/>
                </p:cNvSpPr>
                <p:nvPr/>
              </p:nvSpPr>
              <p:spPr bwMode="auto">
                <a:xfrm>
                  <a:off x="1457325" y="5208068"/>
                  <a:ext cx="8255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56" name="Text Box 54">
                  <a:extLst>
                    <a:ext uri="{FF2B5EF4-FFF2-40B4-BE49-F238E27FC236}">
                      <a16:creationId xmlns:a16="http://schemas.microsoft.com/office/drawing/2014/main" id="{518A393D-423F-BF5C-2A77-16D89D9EC7D1}"/>
                    </a:ext>
                  </a:extLst>
                </p:cNvPr>
                <p:cNvSpPr txBox="1">
                  <a:spLocks noChangeAspect="1" noChangeArrowheads="1"/>
                </p:cNvSpPr>
                <p:nvPr/>
              </p:nvSpPr>
              <p:spPr bwMode="auto">
                <a:xfrm>
                  <a:off x="1056341" y="5032558"/>
                  <a:ext cx="548502" cy="41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2</a:t>
                  </a:r>
                </a:p>
              </p:txBody>
            </p:sp>
          </p:grpSp>
          <p:sp>
            <p:nvSpPr>
              <p:cNvPr id="115" name="Text Box 58">
                <a:extLst>
                  <a:ext uri="{FF2B5EF4-FFF2-40B4-BE49-F238E27FC236}">
                    <a16:creationId xmlns:a16="http://schemas.microsoft.com/office/drawing/2014/main" id="{2F59216E-671C-033E-58BD-84EBC3443D6C}"/>
                  </a:ext>
                </a:extLst>
              </p:cNvPr>
              <p:cNvSpPr txBox="1">
                <a:spLocks noChangeAspect="1" noChangeArrowheads="1"/>
              </p:cNvSpPr>
              <p:nvPr/>
            </p:nvSpPr>
            <p:spPr bwMode="auto">
              <a:xfrm>
                <a:off x="2866828" y="6362703"/>
                <a:ext cx="700060" cy="41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40</a:t>
                </a:r>
              </a:p>
            </p:txBody>
          </p:sp>
          <p:sp>
            <p:nvSpPr>
              <p:cNvPr id="116" name="Text Box 59">
                <a:extLst>
                  <a:ext uri="{FF2B5EF4-FFF2-40B4-BE49-F238E27FC236}">
                    <a16:creationId xmlns:a16="http://schemas.microsoft.com/office/drawing/2014/main" id="{02C46103-32A7-021B-B34F-DDA5A09DEDAF}"/>
                  </a:ext>
                </a:extLst>
              </p:cNvPr>
              <p:cNvSpPr txBox="1">
                <a:spLocks noChangeAspect="1" noChangeArrowheads="1"/>
              </p:cNvSpPr>
              <p:nvPr/>
            </p:nvSpPr>
            <p:spPr bwMode="auto">
              <a:xfrm>
                <a:off x="4091423" y="6362703"/>
                <a:ext cx="700060" cy="41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60</a:t>
                </a:r>
              </a:p>
            </p:txBody>
          </p:sp>
          <p:sp>
            <p:nvSpPr>
              <p:cNvPr id="117" name="Text Box 60">
                <a:extLst>
                  <a:ext uri="{FF2B5EF4-FFF2-40B4-BE49-F238E27FC236}">
                    <a16:creationId xmlns:a16="http://schemas.microsoft.com/office/drawing/2014/main" id="{2F27B653-07FB-8D4C-4492-D6E42BA67734}"/>
                  </a:ext>
                </a:extLst>
              </p:cNvPr>
              <p:cNvSpPr txBox="1">
                <a:spLocks noChangeAspect="1" noChangeArrowheads="1"/>
              </p:cNvSpPr>
              <p:nvPr/>
            </p:nvSpPr>
            <p:spPr bwMode="auto">
              <a:xfrm>
                <a:off x="5319188" y="6364292"/>
                <a:ext cx="700060" cy="41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80</a:t>
                </a:r>
              </a:p>
            </p:txBody>
          </p:sp>
          <p:sp>
            <p:nvSpPr>
              <p:cNvPr id="118" name="Text Box 61">
                <a:extLst>
                  <a:ext uri="{FF2B5EF4-FFF2-40B4-BE49-F238E27FC236}">
                    <a16:creationId xmlns:a16="http://schemas.microsoft.com/office/drawing/2014/main" id="{FD2D27D9-0153-06DB-530D-C3C078F0C24C}"/>
                  </a:ext>
                </a:extLst>
              </p:cNvPr>
              <p:cNvSpPr txBox="1">
                <a:spLocks noChangeAspect="1" noChangeArrowheads="1"/>
              </p:cNvSpPr>
              <p:nvPr/>
            </p:nvSpPr>
            <p:spPr bwMode="auto">
              <a:xfrm>
                <a:off x="6469354" y="6362703"/>
                <a:ext cx="851648" cy="41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100</a:t>
                </a:r>
              </a:p>
            </p:txBody>
          </p:sp>
          <p:sp>
            <p:nvSpPr>
              <p:cNvPr id="119" name="Line 65">
                <a:extLst>
                  <a:ext uri="{FF2B5EF4-FFF2-40B4-BE49-F238E27FC236}">
                    <a16:creationId xmlns:a16="http://schemas.microsoft.com/office/drawing/2014/main" id="{8FC6807D-9FDD-DDCD-8EEA-DBE17C0D973B}"/>
                  </a:ext>
                </a:extLst>
              </p:cNvPr>
              <p:cNvSpPr>
                <a:spLocks noChangeAspect="1" noChangeShapeType="1"/>
              </p:cNvSpPr>
              <p:nvPr/>
            </p:nvSpPr>
            <p:spPr bwMode="auto">
              <a:xfrm>
                <a:off x="6726515" y="6269042"/>
                <a:ext cx="0" cy="809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25" name="Text Box 66">
                <a:extLst>
                  <a:ext uri="{FF2B5EF4-FFF2-40B4-BE49-F238E27FC236}">
                    <a16:creationId xmlns:a16="http://schemas.microsoft.com/office/drawing/2014/main" id="{D34F1B79-5F75-360A-7099-7FA2E9BE57E1}"/>
                  </a:ext>
                </a:extLst>
              </p:cNvPr>
              <p:cNvSpPr txBox="1">
                <a:spLocks noChangeAspect="1" noChangeArrowheads="1"/>
              </p:cNvSpPr>
              <p:nvPr/>
            </p:nvSpPr>
            <p:spPr bwMode="auto">
              <a:xfrm>
                <a:off x="319121" y="6167442"/>
                <a:ext cx="548473" cy="41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0</a:t>
                </a:r>
              </a:p>
            </p:txBody>
          </p:sp>
          <p:sp>
            <p:nvSpPr>
              <p:cNvPr id="129" name="Line 67">
                <a:extLst>
                  <a:ext uri="{FF2B5EF4-FFF2-40B4-BE49-F238E27FC236}">
                    <a16:creationId xmlns:a16="http://schemas.microsoft.com/office/drawing/2014/main" id="{CA1BA52D-912B-C62B-A41A-BDF6678D0A9C}"/>
                  </a:ext>
                </a:extLst>
              </p:cNvPr>
              <p:cNvSpPr>
                <a:spLocks noChangeShapeType="1"/>
              </p:cNvSpPr>
              <p:nvPr/>
            </p:nvSpPr>
            <p:spPr bwMode="auto">
              <a:xfrm flipH="1" flipV="1">
                <a:off x="3064552" y="3851295"/>
                <a:ext cx="0" cy="2481246"/>
              </a:xfrm>
              <a:prstGeom prst="line">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600">
                  <a:solidFill>
                    <a:srgbClr val="000000"/>
                  </a:solidFill>
                </a:endParaRPr>
              </a:p>
            </p:txBody>
          </p:sp>
          <p:sp>
            <p:nvSpPr>
              <p:cNvPr id="130" name="Line 68">
                <a:extLst>
                  <a:ext uri="{FF2B5EF4-FFF2-40B4-BE49-F238E27FC236}">
                    <a16:creationId xmlns:a16="http://schemas.microsoft.com/office/drawing/2014/main" id="{0BDC7BBE-F8B1-8DF8-B6A3-EB6D2358055F}"/>
                  </a:ext>
                </a:extLst>
              </p:cNvPr>
              <p:cNvSpPr>
                <a:spLocks noChangeAspect="1" noChangeShapeType="1"/>
              </p:cNvSpPr>
              <p:nvPr/>
            </p:nvSpPr>
            <p:spPr bwMode="auto">
              <a:xfrm>
                <a:off x="3076367" y="6269042"/>
                <a:ext cx="0" cy="809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31" name="Line 69">
                <a:extLst>
                  <a:ext uri="{FF2B5EF4-FFF2-40B4-BE49-F238E27FC236}">
                    <a16:creationId xmlns:a16="http://schemas.microsoft.com/office/drawing/2014/main" id="{088A5472-3D6D-AE3A-130C-9B52522E16CE}"/>
                  </a:ext>
                </a:extLst>
              </p:cNvPr>
              <p:cNvSpPr>
                <a:spLocks noChangeShapeType="1"/>
              </p:cNvSpPr>
              <p:nvPr/>
            </p:nvSpPr>
            <p:spPr bwMode="auto">
              <a:xfrm flipH="1" flipV="1">
                <a:off x="4289144" y="4986350"/>
                <a:ext cx="0" cy="1346192"/>
              </a:xfrm>
              <a:prstGeom prst="line">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600">
                  <a:solidFill>
                    <a:srgbClr val="000000"/>
                  </a:solidFill>
                </a:endParaRPr>
              </a:p>
            </p:txBody>
          </p:sp>
          <p:sp>
            <p:nvSpPr>
              <p:cNvPr id="132" name="Line 70">
                <a:extLst>
                  <a:ext uri="{FF2B5EF4-FFF2-40B4-BE49-F238E27FC236}">
                    <a16:creationId xmlns:a16="http://schemas.microsoft.com/office/drawing/2014/main" id="{126108BF-B8C4-29DB-3A63-34121A6F37BA}"/>
                  </a:ext>
                </a:extLst>
              </p:cNvPr>
              <p:cNvSpPr>
                <a:spLocks noChangeAspect="1" noChangeShapeType="1"/>
              </p:cNvSpPr>
              <p:nvPr/>
            </p:nvSpPr>
            <p:spPr bwMode="auto">
              <a:xfrm>
                <a:off x="4304134" y="6269042"/>
                <a:ext cx="0" cy="809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33" name="Line 71">
                <a:extLst>
                  <a:ext uri="{FF2B5EF4-FFF2-40B4-BE49-F238E27FC236}">
                    <a16:creationId xmlns:a16="http://schemas.microsoft.com/office/drawing/2014/main" id="{902E253E-CC96-2C21-44E4-9B568F521BC5}"/>
                  </a:ext>
                </a:extLst>
              </p:cNvPr>
              <p:cNvSpPr>
                <a:spLocks noChangeShapeType="1"/>
              </p:cNvSpPr>
              <p:nvPr/>
            </p:nvSpPr>
            <p:spPr bwMode="auto">
              <a:xfrm flipH="1" flipV="1">
                <a:off x="5513737" y="5718184"/>
                <a:ext cx="0" cy="623883"/>
              </a:xfrm>
              <a:prstGeom prst="line">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600">
                  <a:solidFill>
                    <a:srgbClr val="000000"/>
                  </a:solidFill>
                </a:endParaRPr>
              </a:p>
            </p:txBody>
          </p:sp>
          <p:sp>
            <p:nvSpPr>
              <p:cNvPr id="134" name="Line 72">
                <a:extLst>
                  <a:ext uri="{FF2B5EF4-FFF2-40B4-BE49-F238E27FC236}">
                    <a16:creationId xmlns:a16="http://schemas.microsoft.com/office/drawing/2014/main" id="{273918A5-2AD7-B352-517B-5B58DCB6DF04}"/>
                  </a:ext>
                </a:extLst>
              </p:cNvPr>
              <p:cNvSpPr>
                <a:spLocks noChangeAspect="1" noChangeShapeType="1"/>
              </p:cNvSpPr>
              <p:nvPr/>
            </p:nvSpPr>
            <p:spPr bwMode="auto">
              <a:xfrm>
                <a:off x="5528727" y="6269042"/>
                <a:ext cx="0" cy="809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35" name="Text Box 73">
                <a:extLst>
                  <a:ext uri="{FF2B5EF4-FFF2-40B4-BE49-F238E27FC236}">
                    <a16:creationId xmlns:a16="http://schemas.microsoft.com/office/drawing/2014/main" id="{3BA17D35-F5A5-9F85-B8EF-6E0402178A00}"/>
                  </a:ext>
                </a:extLst>
              </p:cNvPr>
              <p:cNvSpPr txBox="1">
                <a:spLocks noChangeArrowheads="1"/>
              </p:cNvSpPr>
              <p:nvPr/>
            </p:nvSpPr>
            <p:spPr bwMode="auto">
              <a:xfrm rot="16200000">
                <a:off x="-1529737" y="4619495"/>
                <a:ext cx="3157362" cy="45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900">
                    <a:solidFill>
                      <a:srgbClr val="000000"/>
                    </a:solidFill>
                  </a:rPr>
                  <a:t>Total Recordable Rate</a:t>
                </a:r>
              </a:p>
            </p:txBody>
          </p:sp>
          <p:sp>
            <p:nvSpPr>
              <p:cNvPr id="136" name="Text Box 74">
                <a:extLst>
                  <a:ext uri="{FF2B5EF4-FFF2-40B4-BE49-F238E27FC236}">
                    <a16:creationId xmlns:a16="http://schemas.microsoft.com/office/drawing/2014/main" id="{1B3C54B9-C6CE-09AB-7D83-14E16381A736}"/>
                  </a:ext>
                </a:extLst>
              </p:cNvPr>
              <p:cNvSpPr txBox="1">
                <a:spLocks noChangeArrowheads="1"/>
              </p:cNvSpPr>
              <p:nvPr/>
            </p:nvSpPr>
            <p:spPr bwMode="auto">
              <a:xfrm>
                <a:off x="1486209" y="6745932"/>
                <a:ext cx="4882881" cy="39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900">
                    <a:solidFill>
                      <a:srgbClr val="000000"/>
                    </a:solidFill>
                  </a:rPr>
                  <a:t>Relative Culture Strength</a:t>
                </a:r>
              </a:p>
            </p:txBody>
          </p:sp>
          <p:sp>
            <p:nvSpPr>
              <p:cNvPr id="137" name="Text Box 75">
                <a:extLst>
                  <a:ext uri="{FF2B5EF4-FFF2-40B4-BE49-F238E27FC236}">
                    <a16:creationId xmlns:a16="http://schemas.microsoft.com/office/drawing/2014/main" id="{0C9A08AF-F2A4-3623-9C71-9474CAD53CBF}"/>
                  </a:ext>
                </a:extLst>
              </p:cNvPr>
              <p:cNvSpPr txBox="1">
                <a:spLocks noChangeArrowheads="1"/>
              </p:cNvSpPr>
              <p:nvPr/>
            </p:nvSpPr>
            <p:spPr bwMode="auto">
              <a:xfrm rot="3078710">
                <a:off x="2342806" y="2883874"/>
                <a:ext cx="1072996" cy="49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900">
                    <a:solidFill>
                      <a:srgbClr val="000000"/>
                    </a:solidFill>
                  </a:rPr>
                  <a:t>Reactive</a:t>
                </a:r>
              </a:p>
            </p:txBody>
          </p:sp>
          <p:sp>
            <p:nvSpPr>
              <p:cNvPr id="138" name="Text Box 76">
                <a:extLst>
                  <a:ext uri="{FF2B5EF4-FFF2-40B4-BE49-F238E27FC236}">
                    <a16:creationId xmlns:a16="http://schemas.microsoft.com/office/drawing/2014/main" id="{C099FC52-DEF1-FB70-3738-D4FC40F1C4F3}"/>
                  </a:ext>
                </a:extLst>
              </p:cNvPr>
              <p:cNvSpPr txBox="1">
                <a:spLocks noChangeArrowheads="1"/>
              </p:cNvSpPr>
              <p:nvPr/>
            </p:nvSpPr>
            <p:spPr bwMode="auto">
              <a:xfrm rot="2296684">
                <a:off x="3121157" y="3969116"/>
                <a:ext cx="1609590" cy="39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900">
                    <a:solidFill>
                      <a:srgbClr val="000000"/>
                    </a:solidFill>
                  </a:rPr>
                  <a:t>Dependent</a:t>
                </a:r>
              </a:p>
            </p:txBody>
          </p:sp>
          <p:sp>
            <p:nvSpPr>
              <p:cNvPr id="139" name="Text Box 77">
                <a:extLst>
                  <a:ext uri="{FF2B5EF4-FFF2-40B4-BE49-F238E27FC236}">
                    <a16:creationId xmlns:a16="http://schemas.microsoft.com/office/drawing/2014/main" id="{F760A40D-B87D-ECF4-51C3-1BAB5DF91EB5}"/>
                  </a:ext>
                </a:extLst>
              </p:cNvPr>
              <p:cNvSpPr txBox="1">
                <a:spLocks noChangeArrowheads="1"/>
              </p:cNvSpPr>
              <p:nvPr/>
            </p:nvSpPr>
            <p:spPr bwMode="auto">
              <a:xfrm rot="1744951">
                <a:off x="4209011" y="4841158"/>
                <a:ext cx="1774956" cy="39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900">
                    <a:solidFill>
                      <a:srgbClr val="000000"/>
                    </a:solidFill>
                  </a:rPr>
                  <a:t>Independent</a:t>
                </a:r>
              </a:p>
            </p:txBody>
          </p:sp>
          <p:sp>
            <p:nvSpPr>
              <p:cNvPr id="140" name="Text Box 78">
                <a:extLst>
                  <a:ext uri="{FF2B5EF4-FFF2-40B4-BE49-F238E27FC236}">
                    <a16:creationId xmlns:a16="http://schemas.microsoft.com/office/drawing/2014/main" id="{52D5CBC1-6627-4315-3186-BD4388E6A9A0}"/>
                  </a:ext>
                </a:extLst>
              </p:cNvPr>
              <p:cNvSpPr txBox="1">
                <a:spLocks noChangeArrowheads="1"/>
              </p:cNvSpPr>
              <p:nvPr/>
            </p:nvSpPr>
            <p:spPr bwMode="auto">
              <a:xfrm rot="940886">
                <a:off x="5521580" y="5483132"/>
                <a:ext cx="2064354" cy="39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900">
                    <a:solidFill>
                      <a:srgbClr val="000000"/>
                    </a:solidFill>
                  </a:rPr>
                  <a:t>Interdependent</a:t>
                </a:r>
              </a:p>
            </p:txBody>
          </p:sp>
          <p:sp>
            <p:nvSpPr>
              <p:cNvPr id="141" name="Oval 101">
                <a:extLst>
                  <a:ext uri="{FF2B5EF4-FFF2-40B4-BE49-F238E27FC236}">
                    <a16:creationId xmlns:a16="http://schemas.microsoft.com/office/drawing/2014/main" id="{83F36848-47C1-C0B9-930F-76ACA21DD9E5}"/>
                  </a:ext>
                </a:extLst>
              </p:cNvPr>
              <p:cNvSpPr>
                <a:spLocks noChangeArrowheads="1"/>
              </p:cNvSpPr>
              <p:nvPr/>
            </p:nvSpPr>
            <p:spPr bwMode="auto">
              <a:xfrm>
                <a:off x="6951928" y="6175381"/>
                <a:ext cx="120643" cy="119061"/>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100">
                  <a:solidFill>
                    <a:srgbClr val="000000"/>
                  </a:solidFill>
                </a:endParaRPr>
              </a:p>
            </p:txBody>
          </p:sp>
          <p:sp>
            <p:nvSpPr>
              <p:cNvPr id="142" name="Text Box 102">
                <a:extLst>
                  <a:ext uri="{FF2B5EF4-FFF2-40B4-BE49-F238E27FC236}">
                    <a16:creationId xmlns:a16="http://schemas.microsoft.com/office/drawing/2014/main" id="{32D3967F-55A2-0A34-EFA8-5990EA0000D7}"/>
                  </a:ext>
                </a:extLst>
              </p:cNvPr>
              <p:cNvSpPr txBox="1">
                <a:spLocks noChangeArrowheads="1"/>
              </p:cNvSpPr>
              <p:nvPr/>
            </p:nvSpPr>
            <p:spPr bwMode="auto">
              <a:xfrm>
                <a:off x="6264025" y="5831596"/>
                <a:ext cx="2045020" cy="48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850" b="1" i="1">
                    <a:solidFill>
                      <a:srgbClr val="00B050"/>
                    </a:solidFill>
                  </a:rPr>
                  <a:t>Benchmark Best</a:t>
                </a:r>
              </a:p>
            </p:txBody>
          </p:sp>
          <p:grpSp>
            <p:nvGrpSpPr>
              <p:cNvPr id="143" name="Group 47">
                <a:extLst>
                  <a:ext uri="{FF2B5EF4-FFF2-40B4-BE49-F238E27FC236}">
                    <a16:creationId xmlns:a16="http://schemas.microsoft.com/office/drawing/2014/main" id="{103F015C-E1EB-E65A-C017-266A411DFF6B}"/>
                  </a:ext>
                </a:extLst>
              </p:cNvPr>
              <p:cNvGrpSpPr>
                <a:grpSpLocks/>
              </p:cNvGrpSpPr>
              <p:nvPr/>
            </p:nvGrpSpPr>
            <p:grpSpPr bwMode="auto">
              <a:xfrm>
                <a:off x="195755" y="4885118"/>
                <a:ext cx="548469" cy="417037"/>
                <a:chOff x="1039252" y="5032558"/>
                <a:chExt cx="548502" cy="417037"/>
              </a:xfrm>
            </p:grpSpPr>
            <p:sp>
              <p:nvSpPr>
                <p:cNvPr id="153" name="Line 53">
                  <a:extLst>
                    <a:ext uri="{FF2B5EF4-FFF2-40B4-BE49-F238E27FC236}">
                      <a16:creationId xmlns:a16="http://schemas.microsoft.com/office/drawing/2014/main" id="{0FDAFB67-FA56-94B7-84C8-2D3E6D459390}"/>
                    </a:ext>
                  </a:extLst>
                </p:cNvPr>
                <p:cNvSpPr>
                  <a:spLocks noChangeAspect="1" noChangeShapeType="1"/>
                </p:cNvSpPr>
                <p:nvPr/>
              </p:nvSpPr>
              <p:spPr bwMode="auto">
                <a:xfrm>
                  <a:off x="1457325" y="5208068"/>
                  <a:ext cx="8255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54" name="Text Box 54">
                  <a:extLst>
                    <a:ext uri="{FF2B5EF4-FFF2-40B4-BE49-F238E27FC236}">
                      <a16:creationId xmlns:a16="http://schemas.microsoft.com/office/drawing/2014/main" id="{E920DCBC-97FF-F9EB-EA03-486887661073}"/>
                    </a:ext>
                  </a:extLst>
                </p:cNvPr>
                <p:cNvSpPr txBox="1">
                  <a:spLocks noChangeAspect="1" noChangeArrowheads="1"/>
                </p:cNvSpPr>
                <p:nvPr/>
              </p:nvSpPr>
              <p:spPr bwMode="auto">
                <a:xfrm>
                  <a:off x="1039252" y="5032558"/>
                  <a:ext cx="548502" cy="41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4</a:t>
                  </a:r>
                </a:p>
              </p:txBody>
            </p:sp>
          </p:grpSp>
          <p:grpSp>
            <p:nvGrpSpPr>
              <p:cNvPr id="144" name="Group 50">
                <a:extLst>
                  <a:ext uri="{FF2B5EF4-FFF2-40B4-BE49-F238E27FC236}">
                    <a16:creationId xmlns:a16="http://schemas.microsoft.com/office/drawing/2014/main" id="{0914D5B4-C56A-2E9E-C7EC-6DBEC79B4184}"/>
                  </a:ext>
                </a:extLst>
              </p:cNvPr>
              <p:cNvGrpSpPr>
                <a:grpSpLocks/>
              </p:cNvGrpSpPr>
              <p:nvPr/>
            </p:nvGrpSpPr>
            <p:grpSpPr bwMode="auto">
              <a:xfrm>
                <a:off x="195755" y="4243043"/>
                <a:ext cx="548469" cy="417037"/>
                <a:chOff x="1039252" y="5032558"/>
                <a:chExt cx="548502" cy="417037"/>
              </a:xfrm>
            </p:grpSpPr>
            <p:sp>
              <p:nvSpPr>
                <p:cNvPr id="151" name="Line 53">
                  <a:extLst>
                    <a:ext uri="{FF2B5EF4-FFF2-40B4-BE49-F238E27FC236}">
                      <a16:creationId xmlns:a16="http://schemas.microsoft.com/office/drawing/2014/main" id="{B8EA59DE-2269-A76F-9F55-9F41708DCF1D}"/>
                    </a:ext>
                  </a:extLst>
                </p:cNvPr>
                <p:cNvSpPr>
                  <a:spLocks noChangeAspect="1" noChangeShapeType="1"/>
                </p:cNvSpPr>
                <p:nvPr/>
              </p:nvSpPr>
              <p:spPr bwMode="auto">
                <a:xfrm>
                  <a:off x="1457325" y="5208068"/>
                  <a:ext cx="8255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52" name="Text Box 54">
                  <a:extLst>
                    <a:ext uri="{FF2B5EF4-FFF2-40B4-BE49-F238E27FC236}">
                      <a16:creationId xmlns:a16="http://schemas.microsoft.com/office/drawing/2014/main" id="{0106A383-7A8F-BA51-27A6-B0F9458E946E}"/>
                    </a:ext>
                  </a:extLst>
                </p:cNvPr>
                <p:cNvSpPr txBox="1">
                  <a:spLocks noChangeAspect="1" noChangeArrowheads="1"/>
                </p:cNvSpPr>
                <p:nvPr/>
              </p:nvSpPr>
              <p:spPr bwMode="auto">
                <a:xfrm>
                  <a:off x="1039252" y="5032558"/>
                  <a:ext cx="548502" cy="41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6</a:t>
                  </a:r>
                </a:p>
              </p:txBody>
            </p:sp>
          </p:grpSp>
          <p:grpSp>
            <p:nvGrpSpPr>
              <p:cNvPr id="145" name="Group 53">
                <a:extLst>
                  <a:ext uri="{FF2B5EF4-FFF2-40B4-BE49-F238E27FC236}">
                    <a16:creationId xmlns:a16="http://schemas.microsoft.com/office/drawing/2014/main" id="{8F5088C3-9744-0A8B-DEAA-3A41B5021078}"/>
                  </a:ext>
                </a:extLst>
              </p:cNvPr>
              <p:cNvGrpSpPr>
                <a:grpSpLocks/>
              </p:cNvGrpSpPr>
              <p:nvPr/>
            </p:nvGrpSpPr>
            <p:grpSpPr bwMode="auto">
              <a:xfrm>
                <a:off x="178667" y="3585979"/>
                <a:ext cx="548469" cy="417037"/>
                <a:chOff x="1022163" y="5032558"/>
                <a:chExt cx="548502" cy="417037"/>
              </a:xfrm>
            </p:grpSpPr>
            <p:sp>
              <p:nvSpPr>
                <p:cNvPr id="149" name="Line 53">
                  <a:extLst>
                    <a:ext uri="{FF2B5EF4-FFF2-40B4-BE49-F238E27FC236}">
                      <a16:creationId xmlns:a16="http://schemas.microsoft.com/office/drawing/2014/main" id="{0EA52630-D8C2-96E5-A650-FAB3F8969E05}"/>
                    </a:ext>
                  </a:extLst>
                </p:cNvPr>
                <p:cNvSpPr>
                  <a:spLocks noChangeAspect="1" noChangeShapeType="1"/>
                </p:cNvSpPr>
                <p:nvPr/>
              </p:nvSpPr>
              <p:spPr bwMode="auto">
                <a:xfrm>
                  <a:off x="1457325" y="5208068"/>
                  <a:ext cx="8255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sp>
              <p:nvSpPr>
                <p:cNvPr id="150" name="Text Box 54">
                  <a:extLst>
                    <a:ext uri="{FF2B5EF4-FFF2-40B4-BE49-F238E27FC236}">
                      <a16:creationId xmlns:a16="http://schemas.microsoft.com/office/drawing/2014/main" id="{E1BB424E-0A57-05F4-891C-106FE9624478}"/>
                    </a:ext>
                  </a:extLst>
                </p:cNvPr>
                <p:cNvSpPr txBox="1">
                  <a:spLocks noChangeAspect="1" noChangeArrowheads="1"/>
                </p:cNvSpPr>
                <p:nvPr/>
              </p:nvSpPr>
              <p:spPr bwMode="auto">
                <a:xfrm>
                  <a:off x="1022163" y="5032558"/>
                  <a:ext cx="548502" cy="41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8</a:t>
                  </a:r>
                </a:p>
              </p:txBody>
            </p:sp>
          </p:grpSp>
          <p:sp>
            <p:nvSpPr>
              <p:cNvPr id="146" name="Line 67">
                <a:extLst>
                  <a:ext uri="{FF2B5EF4-FFF2-40B4-BE49-F238E27FC236}">
                    <a16:creationId xmlns:a16="http://schemas.microsoft.com/office/drawing/2014/main" id="{BD1C9CFB-CE3F-0645-9011-9870C314970A}"/>
                  </a:ext>
                </a:extLst>
              </p:cNvPr>
              <p:cNvSpPr>
                <a:spLocks noChangeShapeType="1"/>
              </p:cNvSpPr>
              <p:nvPr/>
            </p:nvSpPr>
            <p:spPr bwMode="auto">
              <a:xfrm flipH="1" flipV="1">
                <a:off x="1837861" y="2954387"/>
                <a:ext cx="0" cy="3383280"/>
              </a:xfrm>
              <a:prstGeom prst="line">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600">
                  <a:solidFill>
                    <a:srgbClr val="000000"/>
                  </a:solidFill>
                </a:endParaRPr>
              </a:p>
            </p:txBody>
          </p:sp>
          <p:sp>
            <p:nvSpPr>
              <p:cNvPr id="147" name="Text Box 58">
                <a:extLst>
                  <a:ext uri="{FF2B5EF4-FFF2-40B4-BE49-F238E27FC236}">
                    <a16:creationId xmlns:a16="http://schemas.microsoft.com/office/drawing/2014/main" id="{7054B5C6-5106-BC59-A2AE-ED475C143C58}"/>
                  </a:ext>
                </a:extLst>
              </p:cNvPr>
              <p:cNvSpPr txBox="1">
                <a:spLocks noChangeAspect="1" noChangeArrowheads="1"/>
              </p:cNvSpPr>
              <p:nvPr/>
            </p:nvSpPr>
            <p:spPr bwMode="auto">
              <a:xfrm>
                <a:off x="1640137" y="6365207"/>
                <a:ext cx="700060" cy="41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defRPr>
                    <a:solidFill>
                      <a:schemeClr val="tx1"/>
                    </a:solidFill>
                    <a:latin typeface="Arial" panose="020B0604020202020204" pitchFamily="34" charset="0"/>
                  </a:defRPr>
                </a:lvl1pPr>
                <a:lvl2pPr marL="742950" indent="-285750" defTabSz="1019175">
                  <a:defRPr>
                    <a:solidFill>
                      <a:schemeClr val="tx1"/>
                    </a:solidFill>
                    <a:latin typeface="Arial" panose="020B0604020202020204" pitchFamily="34" charset="0"/>
                  </a:defRPr>
                </a:lvl2pPr>
                <a:lvl3pPr marL="1143000" indent="-228600" defTabSz="1019175">
                  <a:defRPr>
                    <a:solidFill>
                      <a:schemeClr val="tx1"/>
                    </a:solidFill>
                    <a:latin typeface="Arial" panose="020B0604020202020204" pitchFamily="34" charset="0"/>
                  </a:defRPr>
                </a:lvl3pPr>
                <a:lvl4pPr marL="1600200" indent="-228600" defTabSz="1019175">
                  <a:defRPr>
                    <a:solidFill>
                      <a:schemeClr val="tx1"/>
                    </a:solidFill>
                    <a:latin typeface="Arial" panose="020B0604020202020204" pitchFamily="34" charset="0"/>
                  </a:defRPr>
                </a:lvl4pPr>
                <a:lvl5pPr marL="2057400" indent="-228600" defTabSz="1019175">
                  <a:defRPr>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000">
                    <a:solidFill>
                      <a:srgbClr val="000000"/>
                    </a:solidFill>
                  </a:rPr>
                  <a:t>20</a:t>
                </a:r>
              </a:p>
            </p:txBody>
          </p:sp>
          <p:sp>
            <p:nvSpPr>
              <p:cNvPr id="148" name="Line 68">
                <a:extLst>
                  <a:ext uri="{FF2B5EF4-FFF2-40B4-BE49-F238E27FC236}">
                    <a16:creationId xmlns:a16="http://schemas.microsoft.com/office/drawing/2014/main" id="{FC2D920C-0D22-56E9-21C9-F9311D8B8793}"/>
                  </a:ext>
                </a:extLst>
              </p:cNvPr>
              <p:cNvSpPr>
                <a:spLocks noChangeAspect="1" noChangeShapeType="1"/>
              </p:cNvSpPr>
              <p:nvPr/>
            </p:nvSpPr>
            <p:spPr bwMode="auto">
              <a:xfrm>
                <a:off x="1849675" y="6271542"/>
                <a:ext cx="0" cy="8096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NZ" sz="1600">
                  <a:solidFill>
                    <a:srgbClr val="000000"/>
                  </a:solidFill>
                </a:endParaRPr>
              </a:p>
            </p:txBody>
          </p:sp>
        </p:grpSp>
        <p:sp>
          <p:nvSpPr>
            <p:cNvPr id="157" name="Oval 101">
              <a:extLst>
                <a:ext uri="{FF2B5EF4-FFF2-40B4-BE49-F238E27FC236}">
                  <a16:creationId xmlns:a16="http://schemas.microsoft.com/office/drawing/2014/main" id="{0AA5735A-A66E-CCC0-4153-F159567A0990}"/>
                </a:ext>
              </a:extLst>
            </p:cNvPr>
            <p:cNvSpPr>
              <a:spLocks noChangeArrowheads="1"/>
            </p:cNvSpPr>
            <p:nvPr/>
          </p:nvSpPr>
          <p:spPr bwMode="auto">
            <a:xfrm>
              <a:off x="2379827" y="10823351"/>
              <a:ext cx="56134" cy="70295"/>
            </a:xfrm>
            <a:prstGeom prst="ellipse">
              <a:avLst/>
            </a:prstGeom>
            <a:solidFill>
              <a:schemeClr val="bg2">
                <a:lumMod val="50000"/>
              </a:schemeClr>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100">
                <a:solidFill>
                  <a:srgbClr val="000000"/>
                </a:solidFill>
              </a:endParaRPr>
            </a:p>
          </p:txBody>
        </p:sp>
        <p:sp>
          <p:nvSpPr>
            <p:cNvPr id="158" name="Oval 101">
              <a:extLst>
                <a:ext uri="{FF2B5EF4-FFF2-40B4-BE49-F238E27FC236}">
                  <a16:creationId xmlns:a16="http://schemas.microsoft.com/office/drawing/2014/main" id="{7AE37876-E2A4-1730-4706-26F4CC165CD0}"/>
                </a:ext>
              </a:extLst>
            </p:cNvPr>
            <p:cNvSpPr>
              <a:spLocks noChangeArrowheads="1"/>
            </p:cNvSpPr>
            <p:nvPr/>
          </p:nvSpPr>
          <p:spPr bwMode="auto">
            <a:xfrm>
              <a:off x="2463153" y="11222709"/>
              <a:ext cx="56134" cy="70295"/>
            </a:xfrm>
            <a:prstGeom prst="ellipse">
              <a:avLst/>
            </a:prstGeom>
            <a:solidFill>
              <a:schemeClr val="accent4">
                <a:lumMod val="75000"/>
              </a:schemeClr>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100">
                <a:solidFill>
                  <a:srgbClr val="000000"/>
                </a:solidFill>
              </a:endParaRPr>
            </a:p>
          </p:txBody>
        </p:sp>
        <p:sp>
          <p:nvSpPr>
            <p:cNvPr id="105" name="TextBox 104">
              <a:extLst>
                <a:ext uri="{FF2B5EF4-FFF2-40B4-BE49-F238E27FC236}">
                  <a16:creationId xmlns:a16="http://schemas.microsoft.com/office/drawing/2014/main" id="{C38681DA-3B64-DFAB-6931-13815E2BF415}"/>
                </a:ext>
              </a:extLst>
            </p:cNvPr>
            <p:cNvSpPr txBox="1"/>
            <p:nvPr/>
          </p:nvSpPr>
          <p:spPr>
            <a:xfrm>
              <a:off x="3932336" y="9813648"/>
              <a:ext cx="933539" cy="230833"/>
            </a:xfrm>
            <a:prstGeom prst="rect">
              <a:avLst/>
            </a:prstGeom>
            <a:noFill/>
          </p:spPr>
          <p:txBody>
            <a:bodyPr wrap="square" rtlCol="0">
              <a:spAutoFit/>
            </a:bodyPr>
            <a:lstStyle/>
            <a:p>
              <a:r>
                <a:rPr lang="en-US" sz="900"/>
                <a:t>2021 Position</a:t>
              </a:r>
              <a:endParaRPr lang="en-AU" sz="900"/>
            </a:p>
          </p:txBody>
        </p:sp>
        <p:sp>
          <p:nvSpPr>
            <p:cNvPr id="159" name="Oval 101">
              <a:extLst>
                <a:ext uri="{FF2B5EF4-FFF2-40B4-BE49-F238E27FC236}">
                  <a16:creationId xmlns:a16="http://schemas.microsoft.com/office/drawing/2014/main" id="{00797C11-4FCF-6EE7-5A1B-03177D2F7F00}"/>
                </a:ext>
              </a:extLst>
            </p:cNvPr>
            <p:cNvSpPr>
              <a:spLocks noChangeArrowheads="1"/>
            </p:cNvSpPr>
            <p:nvPr/>
          </p:nvSpPr>
          <p:spPr bwMode="auto">
            <a:xfrm>
              <a:off x="3923505" y="9890267"/>
              <a:ext cx="56134" cy="70295"/>
            </a:xfrm>
            <a:prstGeom prst="ellipse">
              <a:avLst/>
            </a:prstGeom>
            <a:solidFill>
              <a:schemeClr val="bg2">
                <a:lumMod val="50000"/>
              </a:schemeClr>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100">
                <a:solidFill>
                  <a:srgbClr val="000000"/>
                </a:solidFill>
              </a:endParaRPr>
            </a:p>
          </p:txBody>
        </p:sp>
        <p:sp>
          <p:nvSpPr>
            <p:cNvPr id="164" name="TextBox 163">
              <a:extLst>
                <a:ext uri="{FF2B5EF4-FFF2-40B4-BE49-F238E27FC236}">
                  <a16:creationId xmlns:a16="http://schemas.microsoft.com/office/drawing/2014/main" id="{AE631F27-3E38-5B24-D928-E72878F752ED}"/>
                </a:ext>
              </a:extLst>
            </p:cNvPr>
            <p:cNvSpPr txBox="1"/>
            <p:nvPr/>
          </p:nvSpPr>
          <p:spPr>
            <a:xfrm>
              <a:off x="3941164" y="9979308"/>
              <a:ext cx="933539" cy="230833"/>
            </a:xfrm>
            <a:prstGeom prst="rect">
              <a:avLst/>
            </a:prstGeom>
            <a:noFill/>
          </p:spPr>
          <p:txBody>
            <a:bodyPr wrap="square" rtlCol="0">
              <a:spAutoFit/>
            </a:bodyPr>
            <a:lstStyle/>
            <a:p>
              <a:r>
                <a:rPr lang="en-US" sz="900"/>
                <a:t>2023 Position</a:t>
              </a:r>
              <a:endParaRPr lang="en-AU" sz="900"/>
            </a:p>
          </p:txBody>
        </p:sp>
        <p:sp>
          <p:nvSpPr>
            <p:cNvPr id="165" name="Oval 101">
              <a:extLst>
                <a:ext uri="{FF2B5EF4-FFF2-40B4-BE49-F238E27FC236}">
                  <a16:creationId xmlns:a16="http://schemas.microsoft.com/office/drawing/2014/main" id="{769BE1C8-D55D-02B8-BC32-3F409347A98E}"/>
                </a:ext>
              </a:extLst>
            </p:cNvPr>
            <p:cNvSpPr>
              <a:spLocks noChangeArrowheads="1"/>
            </p:cNvSpPr>
            <p:nvPr/>
          </p:nvSpPr>
          <p:spPr bwMode="auto">
            <a:xfrm>
              <a:off x="3929582" y="10062394"/>
              <a:ext cx="56134" cy="70295"/>
            </a:xfrm>
            <a:prstGeom prst="ellipse">
              <a:avLst/>
            </a:prstGeom>
            <a:solidFill>
              <a:schemeClr val="accent4">
                <a:lumMod val="75000"/>
              </a:schemeClr>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100">
                <a:solidFill>
                  <a:srgbClr val="000000"/>
                </a:solidFill>
              </a:endParaRPr>
            </a:p>
          </p:txBody>
        </p:sp>
      </p:grpSp>
      <p:sp>
        <p:nvSpPr>
          <p:cNvPr id="17" name="AutoShape 18">
            <a:extLst>
              <a:ext uri="{FF2B5EF4-FFF2-40B4-BE49-F238E27FC236}">
                <a16:creationId xmlns:a16="http://schemas.microsoft.com/office/drawing/2014/main" id="{0B7DE258-70BE-A4E4-F324-B4F19534F0CC}"/>
              </a:ext>
            </a:extLst>
          </p:cNvPr>
          <p:cNvSpPr/>
          <p:nvPr/>
        </p:nvSpPr>
        <p:spPr>
          <a:xfrm>
            <a:off x="588159" y="1432272"/>
            <a:ext cx="10366781" cy="4562645"/>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20" name="Rectangle: Rounded Corners 19">
            <a:extLst>
              <a:ext uri="{FF2B5EF4-FFF2-40B4-BE49-F238E27FC236}">
                <a16:creationId xmlns:a16="http://schemas.microsoft.com/office/drawing/2014/main" id="{C8BC2BC0-19FB-7AAA-353E-1471FB27A3A2}"/>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Leadership</a:t>
            </a:r>
          </a:p>
        </p:txBody>
      </p:sp>
      <p:sp>
        <p:nvSpPr>
          <p:cNvPr id="22" name="AutoShape 18">
            <a:extLst>
              <a:ext uri="{FF2B5EF4-FFF2-40B4-BE49-F238E27FC236}">
                <a16:creationId xmlns:a16="http://schemas.microsoft.com/office/drawing/2014/main" id="{58BCDEF1-17CF-C685-56FF-01BE8C4D6EA9}"/>
              </a:ext>
            </a:extLst>
          </p:cNvPr>
          <p:cNvSpPr/>
          <p:nvPr/>
        </p:nvSpPr>
        <p:spPr>
          <a:xfrm>
            <a:off x="11261558" y="1432272"/>
            <a:ext cx="10485035" cy="5981547"/>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26" name="Rectangle: Rounded Corners 25">
            <a:extLst>
              <a:ext uri="{FF2B5EF4-FFF2-40B4-BE49-F238E27FC236}">
                <a16:creationId xmlns:a16="http://schemas.microsoft.com/office/drawing/2014/main" id="{956E8E45-67C7-6431-38A0-FD351D326CDC}"/>
              </a:ext>
            </a:extLst>
          </p:cNvPr>
          <p:cNvSpPr/>
          <p:nvPr/>
        </p:nvSpPr>
        <p:spPr>
          <a:xfrm>
            <a:off x="11430202" y="1275092"/>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Safe Systems</a:t>
            </a:r>
          </a:p>
        </p:txBody>
      </p:sp>
      <p:graphicFrame>
        <p:nvGraphicFramePr>
          <p:cNvPr id="6" name="Table 5">
            <a:extLst>
              <a:ext uri="{FF2B5EF4-FFF2-40B4-BE49-F238E27FC236}">
                <a16:creationId xmlns:a16="http://schemas.microsoft.com/office/drawing/2014/main" id="{C200C81C-159E-B25D-7B0B-C69A87E5E7F5}"/>
              </a:ext>
            </a:extLst>
          </p:cNvPr>
          <p:cNvGraphicFramePr>
            <a:graphicFrameLocks noGrp="1"/>
          </p:cNvGraphicFramePr>
          <p:nvPr>
            <p:extLst>
              <p:ext uri="{D42A27DB-BD31-4B8C-83A1-F6EECF244321}">
                <p14:modId xmlns:p14="http://schemas.microsoft.com/office/powerpoint/2010/main" val="1590328776"/>
              </p:ext>
            </p:extLst>
          </p:nvPr>
        </p:nvGraphicFramePr>
        <p:xfrm>
          <a:off x="5522102" y="6673592"/>
          <a:ext cx="5189253" cy="5155551"/>
        </p:xfrm>
        <a:graphic>
          <a:graphicData uri="http://schemas.openxmlformats.org/drawingml/2006/table">
            <a:tbl>
              <a:tblPr firstRow="1" bandRow="1">
                <a:tableStyleId>{5940675A-B579-460E-94D1-54222C63F5DA}</a:tableStyleId>
              </a:tblPr>
              <a:tblGrid>
                <a:gridCol w="5189253">
                  <a:extLst>
                    <a:ext uri="{9D8B030D-6E8A-4147-A177-3AD203B41FA5}">
                      <a16:colId xmlns:a16="http://schemas.microsoft.com/office/drawing/2014/main" val="3216561876"/>
                    </a:ext>
                  </a:extLst>
                </a:gridCol>
              </a:tblGrid>
              <a:tr h="310576">
                <a:tc>
                  <a:txBody>
                    <a:bodyPr/>
                    <a:lstStyle/>
                    <a:p>
                      <a:pPr marL="0" marR="0" lvl="0" indent="0" algn="l" defTabSz="412891" rtl="0" eaLnBrk="1" fontAlgn="auto" latinLnBrk="0" hangingPunct="1">
                        <a:lnSpc>
                          <a:spcPct val="100000"/>
                        </a:lnSpc>
                        <a:spcBef>
                          <a:spcPts val="0"/>
                        </a:spcBef>
                        <a:spcAft>
                          <a:spcPts val="0"/>
                        </a:spcAft>
                        <a:buClrTx/>
                        <a:buSzTx/>
                        <a:buFont typeface="+mj-lt"/>
                        <a:buNone/>
                        <a:tabLst/>
                        <a:defRPr/>
                      </a:pPr>
                      <a:r>
                        <a:rPr lang="en-NZ" sz="1400" b="1" i="0" u="none" strike="noStrike" kern="1200" noProof="0">
                          <a:solidFill>
                            <a:schemeClr val="accent6"/>
                          </a:solidFill>
                          <a:latin typeface="+mn-lt"/>
                        </a:rPr>
                        <a:t>Safety culture update</a:t>
                      </a:r>
                    </a:p>
                  </a:txBody>
                  <a:tcPr marL="90000" marR="90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8968529"/>
                  </a:ext>
                </a:extLst>
              </a:tr>
              <a:tr h="2049797">
                <a:tc>
                  <a:txBody>
                    <a:bodyPr/>
                    <a:lstStyle/>
                    <a:p>
                      <a:pPr marL="285750" marR="0" lvl="0"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noProof="0">
                          <a:solidFill>
                            <a:schemeClr val="accent6"/>
                          </a:solidFill>
                          <a:latin typeface="+mn-lt"/>
                        </a:rPr>
                        <a:t>Participation rates for the latest Dupont Safety Culture survey nearly doubled from 30% in 2021 to 58% in 2023.</a:t>
                      </a:r>
                    </a:p>
                    <a:p>
                      <a:pPr marL="285750" marR="0" lvl="0"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noProof="0">
                          <a:solidFill>
                            <a:schemeClr val="accent6"/>
                          </a:solidFill>
                          <a:latin typeface="+mn-lt"/>
                        </a:rPr>
                        <a:t>Increases in the relative culture strength were observed within Customer Experience, Service Delivery and Safety business units, and the AT Relative Culture Score (RCS) of 32 rose five basis points from 27 in 2021. Rail organisations in the international Dupont database average an RCS of 47.</a:t>
                      </a:r>
                    </a:p>
                    <a:p>
                      <a:pPr marL="285750" marR="0" lvl="0"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noProof="0">
                          <a:solidFill>
                            <a:schemeClr val="accent6"/>
                          </a:solidFill>
                          <a:latin typeface="+mn-lt"/>
                        </a:rPr>
                        <a:t>Leadership, recognition and belief in preventing injuries provide opportunity for improvement.  </a:t>
                      </a:r>
                    </a:p>
                  </a:txBody>
                  <a:tcPr marL="90000" marR="90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036551"/>
                  </a:ext>
                </a:extLst>
              </a:tr>
              <a:tr h="310576">
                <a:tc>
                  <a:txBody>
                    <a:bodyPr/>
                    <a:lstStyle/>
                    <a:p>
                      <a:pPr marL="0" marR="0" lvl="0" indent="0" algn="l" rtl="0" eaLnBrk="1" fontAlgn="auto" latinLnBrk="0" hangingPunct="1">
                        <a:lnSpc>
                          <a:spcPct val="100000"/>
                        </a:lnSpc>
                        <a:spcBef>
                          <a:spcPts val="0"/>
                        </a:spcBef>
                        <a:spcAft>
                          <a:spcPts val="0"/>
                        </a:spcAft>
                        <a:buClrTx/>
                        <a:buSzTx/>
                        <a:buFont typeface="+mj-lt"/>
                        <a:buNone/>
                      </a:pPr>
                      <a:r>
                        <a:rPr lang="en-NZ" sz="1400" b="1" i="0" u="none" strike="noStrike" kern="1200" noProof="0">
                          <a:solidFill>
                            <a:schemeClr val="accent6"/>
                          </a:solidFill>
                          <a:latin typeface="+mn-lt"/>
                        </a:rPr>
                        <a:t>AT people upskilling update</a:t>
                      </a:r>
                    </a:p>
                  </a:txBody>
                  <a:tcPr marL="90000" marR="90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07281971"/>
                  </a:ext>
                </a:extLst>
              </a:tr>
              <a:tr h="2484602">
                <a:tc>
                  <a:txBody>
                    <a:bodyPr/>
                    <a:lstStyle/>
                    <a:p>
                      <a:pPr marL="285750" marR="0" lvl="0"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b="0" i="0" u="none" strike="noStrike" kern="1200" noProof="0">
                          <a:solidFill>
                            <a:schemeClr val="accent6"/>
                          </a:solidFill>
                          <a:latin typeface="+mn-lt"/>
                        </a:rPr>
                        <a:t>Weekly upskilling drop-in sessions have been organised for learning reviews and </a:t>
                      </a:r>
                      <a:r>
                        <a:rPr lang="en-NZ" sz="1400" b="0" i="0" u="none" strike="noStrike" kern="1200" noProof="0" err="1">
                          <a:solidFill>
                            <a:schemeClr val="accent6"/>
                          </a:solidFill>
                          <a:latin typeface="+mn-lt"/>
                        </a:rPr>
                        <a:t>Synergi</a:t>
                      </a:r>
                      <a:r>
                        <a:rPr lang="en-NZ" sz="1400" b="0" i="0" u="none" strike="noStrike" kern="1200" noProof="0">
                          <a:solidFill>
                            <a:schemeClr val="accent6"/>
                          </a:solidFill>
                          <a:latin typeface="+mn-lt"/>
                        </a:rPr>
                        <a:t> operational dashboards. Invites for these drop-in sessions have been sent to the Safety Leader Council (SLC) members and Safety, Health and Wellbeing reps. They also are available through the Safety Hub for all employees. </a:t>
                      </a:r>
                      <a:r>
                        <a:rPr lang="en-NZ" sz="1400" b="0" i="0" u="none" strike="noStrike" kern="1200" baseline="0" noProof="0">
                          <a:solidFill>
                            <a:srgbClr val="000000"/>
                          </a:solidFill>
                          <a:latin typeface="+mn-lt"/>
                        </a:rPr>
                        <a:t>By attending a drop-in sessions and upskilling all employees we believe this will in turn improve our Safety Culture.</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NZ" sz="1400" b="0" i="0" u="none" strike="noStrike" kern="1200" noProof="0">
                          <a:solidFill>
                            <a:schemeClr val="accent6"/>
                          </a:solidFill>
                          <a:latin typeface="+mn-lt"/>
                        </a:rPr>
                        <a:t>The one-day Safety Leadership training course will recommence in October 2023 and will initially target members of the SLC.</a:t>
                      </a:r>
                      <a:endParaRPr lang="en-US" sz="1400"/>
                    </a:p>
                  </a:txBody>
                  <a:tcPr marL="90000" marR="90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5976078"/>
                  </a:ext>
                </a:extLst>
              </a:tr>
            </a:tbl>
          </a:graphicData>
        </a:graphic>
      </p:graphicFrame>
      <p:sp>
        <p:nvSpPr>
          <p:cNvPr id="9" name="AutoShape 18">
            <a:extLst>
              <a:ext uri="{FF2B5EF4-FFF2-40B4-BE49-F238E27FC236}">
                <a16:creationId xmlns:a16="http://schemas.microsoft.com/office/drawing/2014/main" id="{A6DC445A-D527-12BB-B298-4220BE2C854A}"/>
              </a:ext>
            </a:extLst>
          </p:cNvPr>
          <p:cNvSpPr/>
          <p:nvPr/>
        </p:nvSpPr>
        <p:spPr>
          <a:xfrm>
            <a:off x="590718" y="6349834"/>
            <a:ext cx="10366781" cy="5716920"/>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1" name="Rectangle: Rounded Corners 10">
            <a:extLst>
              <a:ext uri="{FF2B5EF4-FFF2-40B4-BE49-F238E27FC236}">
                <a16:creationId xmlns:a16="http://schemas.microsoft.com/office/drawing/2014/main" id="{71AD44C9-A610-4049-1E20-1CDECF01E8C5}"/>
              </a:ext>
            </a:extLst>
          </p:cNvPr>
          <p:cNvSpPr/>
          <p:nvPr/>
        </p:nvSpPr>
        <p:spPr>
          <a:xfrm>
            <a:off x="737749" y="6172286"/>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Engagement</a:t>
            </a:r>
          </a:p>
        </p:txBody>
      </p:sp>
      <p:graphicFrame>
        <p:nvGraphicFramePr>
          <p:cNvPr id="12" name="Table 11">
            <a:extLst>
              <a:ext uri="{FF2B5EF4-FFF2-40B4-BE49-F238E27FC236}">
                <a16:creationId xmlns:a16="http://schemas.microsoft.com/office/drawing/2014/main" id="{A0893097-D99C-9BF4-39B8-F589CD4C591E}"/>
              </a:ext>
            </a:extLst>
          </p:cNvPr>
          <p:cNvGraphicFramePr>
            <a:graphicFrameLocks noGrp="1"/>
          </p:cNvGraphicFramePr>
          <p:nvPr>
            <p:extLst>
              <p:ext uri="{D42A27DB-BD31-4B8C-83A1-F6EECF244321}">
                <p14:modId xmlns:p14="http://schemas.microsoft.com/office/powerpoint/2010/main" val="1612630573"/>
              </p:ext>
            </p:extLst>
          </p:nvPr>
        </p:nvGraphicFramePr>
        <p:xfrm>
          <a:off x="5507588" y="3188754"/>
          <a:ext cx="5228408" cy="2575560"/>
        </p:xfrm>
        <a:graphic>
          <a:graphicData uri="http://schemas.openxmlformats.org/drawingml/2006/table">
            <a:tbl>
              <a:tblPr firstRow="1" bandRow="1">
                <a:tableStyleId>{5940675A-B579-460E-94D1-54222C63F5DA}</a:tableStyleId>
              </a:tblPr>
              <a:tblGrid>
                <a:gridCol w="5228408">
                  <a:extLst>
                    <a:ext uri="{9D8B030D-6E8A-4147-A177-3AD203B41FA5}">
                      <a16:colId xmlns:a16="http://schemas.microsoft.com/office/drawing/2014/main" val="3216561876"/>
                    </a:ext>
                  </a:extLst>
                </a:gridCol>
              </a:tblGrid>
              <a:tr h="296286">
                <a:tc>
                  <a:txBody>
                    <a:bodyPr/>
                    <a:lstStyle/>
                    <a:p>
                      <a:pPr marL="0" marR="0" lvl="0" indent="0" algn="l">
                        <a:lnSpc>
                          <a:spcPct val="100000"/>
                        </a:lnSpc>
                        <a:spcBef>
                          <a:spcPts val="0"/>
                        </a:spcBef>
                        <a:spcAft>
                          <a:spcPts val="300"/>
                        </a:spcAft>
                        <a:buNone/>
                      </a:pPr>
                      <a:r>
                        <a:rPr lang="en-NZ" sz="1400" b="1" i="0" u="none" strike="noStrike" kern="1200" noProof="0">
                          <a:solidFill>
                            <a:schemeClr val="accent6"/>
                          </a:solidFill>
                          <a:latin typeface="+mn-lt"/>
                        </a:rPr>
                        <a:t>Leadership Safety Walks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3005582"/>
                  </a:ext>
                </a:extLst>
              </a:tr>
              <a:tr h="1602220">
                <a:tc>
                  <a:txBody>
                    <a:bodyPr/>
                    <a:lstStyle/>
                    <a:p>
                      <a:pPr marL="285750" marR="0" lvl="0" indent="-285750" algn="l" defTabSz="412891"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0" i="0" u="none" strike="noStrike" kern="1200" noProof="0">
                          <a:solidFill>
                            <a:schemeClr val="accent6"/>
                          </a:solidFill>
                          <a:latin typeface="+mn-lt"/>
                        </a:rPr>
                        <a:t>Auckland Transport Operation Centre (ATOC) and parking officer LSWs completed (conducted and recorded in Synergi) by board and/or EGMs in August. Public transport driver LSWs completed by EGMs in July. </a:t>
                      </a:r>
                    </a:p>
                    <a:p>
                      <a:pPr marL="285750" marR="0" lvl="0" indent="-285750" algn="l" defTabSz="412891"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0" i="0">
                          <a:solidFill>
                            <a:schemeClr val="accent6"/>
                          </a:solidFill>
                          <a:effectLst/>
                          <a:latin typeface="+mn-lt"/>
                        </a:rPr>
                        <a:t>We are supporting senior leadership teams in conducting and recording of leadership safety walks.</a:t>
                      </a:r>
                    </a:p>
                    <a:p>
                      <a:pPr marL="285750" marR="0" lvl="0" indent="-285750" algn="l" defTabSz="412891"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400" b="0" u="none" strike="noStrike" kern="1200" noProof="0">
                          <a:solidFill>
                            <a:schemeClr val="accent6"/>
                          </a:solidFill>
                        </a:rPr>
                        <a:t>Next EGM leadership safety walks scheduled for 20/09/2023</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6083206"/>
                  </a:ext>
                </a:extLst>
              </a:tr>
              <a:tr h="296286">
                <a:tc>
                  <a:txBody>
                    <a:bodyPr/>
                    <a:lstStyle/>
                    <a:p>
                      <a:pPr marL="0" marR="0" lvl="0" indent="0" algn="l">
                        <a:lnSpc>
                          <a:spcPct val="100000"/>
                        </a:lnSpc>
                        <a:spcBef>
                          <a:spcPts val="0"/>
                        </a:spcBef>
                        <a:spcAft>
                          <a:spcPts val="0"/>
                        </a:spcAft>
                        <a:buNone/>
                      </a:pPr>
                      <a:r>
                        <a:rPr lang="en-GB" sz="1400" b="1" u="none" strike="noStrike" kern="1200" noProof="0">
                          <a:solidFill>
                            <a:schemeClr val="accent6"/>
                          </a:solidFill>
                        </a:rPr>
                        <a:t>Role-specific capability framework update</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4465560"/>
                  </a:ext>
                </a:extLst>
              </a:tr>
              <a:tr h="296286">
                <a:tc>
                  <a:txBody>
                    <a:bodyPr/>
                    <a:lstStyle/>
                    <a:p>
                      <a:pPr marL="285750" marR="0" lvl="0" indent="-2857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b="0" i="0" u="none" strike="noStrike" kern="1200" noProof="0">
                          <a:solidFill>
                            <a:schemeClr val="accent6"/>
                          </a:solidFill>
                          <a:latin typeface="+mn-lt"/>
                        </a:rPr>
                        <a:t>Framework still underway.</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25000"/>
                          <a:lumOff val="75000"/>
                        </a:schemeClr>
                      </a:solidFill>
                      <a:prstDash val="solid"/>
                      <a:round/>
                      <a:headEnd type="none" w="med" len="med"/>
                      <a:tailEnd type="none" w="med" len="med"/>
                    </a:lnT>
                    <a:lnB w="952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4269688"/>
                  </a:ext>
                </a:extLst>
              </a:tr>
            </a:tbl>
          </a:graphicData>
        </a:graphic>
      </p:graphicFrame>
      <p:pic>
        <p:nvPicPr>
          <p:cNvPr id="14" name="Picture 13">
            <a:extLst>
              <a:ext uri="{FF2B5EF4-FFF2-40B4-BE49-F238E27FC236}">
                <a16:creationId xmlns:a16="http://schemas.microsoft.com/office/drawing/2014/main" id="{7213771B-4134-19BC-78B8-7069767B402C}"/>
              </a:ext>
            </a:extLst>
          </p:cNvPr>
          <p:cNvPicPr>
            <a:picLocks noChangeAspect="1"/>
          </p:cNvPicPr>
          <p:nvPr/>
        </p:nvPicPr>
        <p:blipFill>
          <a:blip r:embed="rId5"/>
          <a:stretch>
            <a:fillRect/>
          </a:stretch>
        </p:blipFill>
        <p:spPr>
          <a:xfrm>
            <a:off x="13662438" y="4997220"/>
            <a:ext cx="1982009" cy="1639162"/>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8225794B-C0CF-2C38-DF0B-7ED6493B72E2}"/>
              </a:ext>
            </a:extLst>
          </p:cNvPr>
          <p:cNvPicPr>
            <a:picLocks noChangeAspect="1"/>
          </p:cNvPicPr>
          <p:nvPr/>
        </p:nvPicPr>
        <p:blipFill>
          <a:blip r:embed="rId6"/>
          <a:stretch>
            <a:fillRect/>
          </a:stretch>
        </p:blipFill>
        <p:spPr>
          <a:xfrm>
            <a:off x="11612097" y="4984246"/>
            <a:ext cx="1950797" cy="1655503"/>
          </a:xfrm>
          <a:prstGeom prst="rect">
            <a:avLst/>
          </a:prstGeom>
          <a:ln>
            <a:solidFill>
              <a:schemeClr val="bg1">
                <a:lumMod val="50000"/>
              </a:schemeClr>
            </a:solidFill>
          </a:ln>
        </p:spPr>
      </p:pic>
      <p:sp>
        <p:nvSpPr>
          <p:cNvPr id="16" name="TextBox 15">
            <a:extLst>
              <a:ext uri="{FF2B5EF4-FFF2-40B4-BE49-F238E27FC236}">
                <a16:creationId xmlns:a16="http://schemas.microsoft.com/office/drawing/2014/main" id="{565D388E-B0FA-0D18-8915-962FDB1DFC33}"/>
              </a:ext>
            </a:extLst>
          </p:cNvPr>
          <p:cNvSpPr txBox="1"/>
          <p:nvPr/>
        </p:nvSpPr>
        <p:spPr>
          <a:xfrm>
            <a:off x="11521381" y="4720220"/>
            <a:ext cx="2421976" cy="276999"/>
          </a:xfrm>
          <a:prstGeom prst="rect">
            <a:avLst/>
          </a:prstGeom>
          <a:noFill/>
        </p:spPr>
        <p:txBody>
          <a:bodyPr wrap="square" rtlCol="0">
            <a:spAutoFit/>
          </a:bodyPr>
          <a:lstStyle/>
          <a:p>
            <a:r>
              <a:rPr lang="en-GB" sz="1200"/>
              <a:t>Safety Synergi dashboards</a:t>
            </a:r>
            <a:endParaRPr lang="en-NZ" sz="1200"/>
          </a:p>
        </p:txBody>
      </p:sp>
      <p:sp>
        <p:nvSpPr>
          <p:cNvPr id="19" name="TextBox 18">
            <a:extLst>
              <a:ext uri="{FF2B5EF4-FFF2-40B4-BE49-F238E27FC236}">
                <a16:creationId xmlns:a16="http://schemas.microsoft.com/office/drawing/2014/main" id="{1B30B8FE-6A92-315C-833A-089AC68C88ED}"/>
              </a:ext>
            </a:extLst>
          </p:cNvPr>
          <p:cNvSpPr txBox="1"/>
          <p:nvPr/>
        </p:nvSpPr>
        <p:spPr>
          <a:xfrm>
            <a:off x="13571609" y="4713733"/>
            <a:ext cx="2421976" cy="276999"/>
          </a:xfrm>
          <a:prstGeom prst="rect">
            <a:avLst/>
          </a:prstGeom>
          <a:noFill/>
        </p:spPr>
        <p:txBody>
          <a:bodyPr wrap="square" rtlCol="0">
            <a:spAutoFit/>
          </a:bodyPr>
          <a:lstStyle/>
          <a:p>
            <a:r>
              <a:rPr lang="en-GB" sz="1200"/>
              <a:t>Transport safety dashboards</a:t>
            </a:r>
            <a:endParaRPr lang="en-NZ" sz="1200"/>
          </a:p>
        </p:txBody>
      </p:sp>
      <p:pic>
        <p:nvPicPr>
          <p:cNvPr id="31" name="Graphic 30" descr="Chat with solid fill">
            <a:extLst>
              <a:ext uri="{FF2B5EF4-FFF2-40B4-BE49-F238E27FC236}">
                <a16:creationId xmlns:a16="http://schemas.microsoft.com/office/drawing/2014/main" id="{49DBFAE1-A73D-A372-61F2-D302983CE5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98954" y="10852983"/>
            <a:ext cx="914400" cy="914400"/>
          </a:xfrm>
          <a:prstGeom prst="rect">
            <a:avLst/>
          </a:prstGeom>
        </p:spPr>
      </p:pic>
      <p:graphicFrame>
        <p:nvGraphicFramePr>
          <p:cNvPr id="32" name="Table 31">
            <a:extLst>
              <a:ext uri="{FF2B5EF4-FFF2-40B4-BE49-F238E27FC236}">
                <a16:creationId xmlns:a16="http://schemas.microsoft.com/office/drawing/2014/main" id="{21A6533D-C17D-1BFB-9143-5E4B831BC495}"/>
              </a:ext>
            </a:extLst>
          </p:cNvPr>
          <p:cNvGraphicFramePr>
            <a:graphicFrameLocks noGrp="1"/>
          </p:cNvGraphicFramePr>
          <p:nvPr>
            <p:extLst>
              <p:ext uri="{D42A27DB-BD31-4B8C-83A1-F6EECF244321}">
                <p14:modId xmlns:p14="http://schemas.microsoft.com/office/powerpoint/2010/main" val="2464873262"/>
              </p:ext>
            </p:extLst>
          </p:nvPr>
        </p:nvGraphicFramePr>
        <p:xfrm>
          <a:off x="1197898" y="9166908"/>
          <a:ext cx="2868873" cy="291092"/>
        </p:xfrm>
        <a:graphic>
          <a:graphicData uri="http://schemas.openxmlformats.org/drawingml/2006/table">
            <a:tbl>
              <a:tblPr firstRow="1" bandRow="1">
                <a:tableStyleId>{2D5ABB26-0587-4C30-8999-92F81FD0307C}</a:tableStyleId>
              </a:tblPr>
              <a:tblGrid>
                <a:gridCol w="2868873">
                  <a:extLst>
                    <a:ext uri="{9D8B030D-6E8A-4147-A177-3AD203B41FA5}">
                      <a16:colId xmlns:a16="http://schemas.microsoft.com/office/drawing/2014/main" val="2932792180"/>
                    </a:ext>
                  </a:extLst>
                </a:gridCol>
              </a:tblGrid>
              <a:tr h="291092">
                <a:tc>
                  <a:txBody>
                    <a:bodyPr/>
                    <a:lstStyle/>
                    <a:p>
                      <a:pPr marL="0" marR="0" lvl="0" indent="0" algn="ctr">
                        <a:lnSpc>
                          <a:spcPct val="100000"/>
                        </a:lnSpc>
                        <a:spcBef>
                          <a:spcPts val="0"/>
                        </a:spcBef>
                        <a:spcAft>
                          <a:spcPts val="0"/>
                        </a:spcAft>
                        <a:buNone/>
                      </a:pPr>
                      <a:r>
                        <a:rPr lang="en-US" sz="1400" b="0" i="0" u="none" strike="noStrike" kern="1200" noProof="0">
                          <a:solidFill>
                            <a:schemeClr val="accent6"/>
                          </a:solidFill>
                          <a:latin typeface="+mn-lt"/>
                        </a:rPr>
                        <a:t>Bradley Curve</a:t>
                      </a:r>
                      <a:endParaRPr lang="en-NZ" sz="1400" b="0" i="0" u="none" strike="noStrike" kern="1200" noProof="0">
                        <a:solidFill>
                          <a:schemeClr val="accent6"/>
                        </a:solidFill>
                        <a:latin typeface="Arial"/>
                      </a:endParaRPr>
                    </a:p>
                  </a:txBody>
                  <a:tcPr marL="221264" marR="221264" marT="31609" marB="31609">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ysDash"/>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711277"/>
                  </a:ext>
                </a:extLst>
              </a:tr>
            </a:tbl>
          </a:graphicData>
        </a:graphic>
      </p:graphicFrame>
      <p:sp>
        <p:nvSpPr>
          <p:cNvPr id="21" name="Oval 20">
            <a:extLst>
              <a:ext uri="{FF2B5EF4-FFF2-40B4-BE49-F238E27FC236}">
                <a16:creationId xmlns:a16="http://schemas.microsoft.com/office/drawing/2014/main" id="{BE583ED5-8FFB-1DB3-BB1F-241AB2534B7E}"/>
              </a:ext>
            </a:extLst>
          </p:cNvPr>
          <p:cNvSpPr/>
          <p:nvPr/>
        </p:nvSpPr>
        <p:spPr>
          <a:xfrm>
            <a:off x="10325880" y="3215847"/>
            <a:ext cx="252000" cy="252000"/>
          </a:xfrm>
          <a:prstGeom prst="ellipse">
            <a:avLst/>
          </a:prstGeom>
          <a:solidFill>
            <a:schemeClr val="accent4"/>
          </a:solidFill>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25" name="Oval 24">
            <a:extLst>
              <a:ext uri="{FF2B5EF4-FFF2-40B4-BE49-F238E27FC236}">
                <a16:creationId xmlns:a16="http://schemas.microsoft.com/office/drawing/2014/main" id="{225DB697-735A-CF6D-D92F-3DC14B580985}"/>
              </a:ext>
            </a:extLst>
          </p:cNvPr>
          <p:cNvSpPr/>
          <p:nvPr/>
        </p:nvSpPr>
        <p:spPr>
          <a:xfrm>
            <a:off x="10325880" y="5188383"/>
            <a:ext cx="252000" cy="252000"/>
          </a:xfrm>
          <a:prstGeom prst="ellipse">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27" name="Oval 26">
            <a:extLst>
              <a:ext uri="{FF2B5EF4-FFF2-40B4-BE49-F238E27FC236}">
                <a16:creationId xmlns:a16="http://schemas.microsoft.com/office/drawing/2014/main" id="{C38BB946-9C4B-AEF6-534D-4433EB36A9B7}"/>
              </a:ext>
            </a:extLst>
          </p:cNvPr>
          <p:cNvSpPr/>
          <p:nvPr/>
        </p:nvSpPr>
        <p:spPr>
          <a:xfrm>
            <a:off x="21105133" y="4871219"/>
            <a:ext cx="252000" cy="252000"/>
          </a:xfrm>
          <a:prstGeom prst="ellipse">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sp>
        <p:nvSpPr>
          <p:cNvPr id="30" name="Oval 29">
            <a:extLst>
              <a:ext uri="{FF2B5EF4-FFF2-40B4-BE49-F238E27FC236}">
                <a16:creationId xmlns:a16="http://schemas.microsoft.com/office/drawing/2014/main" id="{ED637CFB-409A-AB02-CD30-E594B04F881F}"/>
              </a:ext>
            </a:extLst>
          </p:cNvPr>
          <p:cNvSpPr/>
          <p:nvPr/>
        </p:nvSpPr>
        <p:spPr>
          <a:xfrm>
            <a:off x="10325880" y="6687925"/>
            <a:ext cx="252000" cy="252000"/>
          </a:xfrm>
          <a:prstGeom prst="ellipse">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33" name="Oval 32">
            <a:extLst>
              <a:ext uri="{FF2B5EF4-FFF2-40B4-BE49-F238E27FC236}">
                <a16:creationId xmlns:a16="http://schemas.microsoft.com/office/drawing/2014/main" id="{DAD392DD-ADFD-BE01-BFA3-A95D78188B95}"/>
              </a:ext>
            </a:extLst>
          </p:cNvPr>
          <p:cNvSpPr/>
          <p:nvPr/>
        </p:nvSpPr>
        <p:spPr>
          <a:xfrm>
            <a:off x="10325880" y="9042788"/>
            <a:ext cx="252000" cy="252000"/>
          </a:xfrm>
          <a:prstGeom prst="ellipse">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endParaRPr lang="en-NZ" sz="1200"/>
          </a:p>
        </p:txBody>
      </p:sp>
      <p:sp>
        <p:nvSpPr>
          <p:cNvPr id="34" name="Oval 33">
            <a:extLst>
              <a:ext uri="{FF2B5EF4-FFF2-40B4-BE49-F238E27FC236}">
                <a16:creationId xmlns:a16="http://schemas.microsoft.com/office/drawing/2014/main" id="{48EADA79-6D3A-4D6D-AFA2-EA344FDA1008}"/>
              </a:ext>
            </a:extLst>
          </p:cNvPr>
          <p:cNvSpPr/>
          <p:nvPr/>
        </p:nvSpPr>
        <p:spPr>
          <a:xfrm>
            <a:off x="21125623" y="8256251"/>
            <a:ext cx="252000" cy="252000"/>
          </a:xfrm>
          <a:prstGeom prst="ellipse">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sp>
        <p:nvSpPr>
          <p:cNvPr id="35" name="Oval 34">
            <a:extLst>
              <a:ext uri="{FF2B5EF4-FFF2-40B4-BE49-F238E27FC236}">
                <a16:creationId xmlns:a16="http://schemas.microsoft.com/office/drawing/2014/main" id="{E20C9A10-65EF-DBE4-F154-15FD43772937}"/>
              </a:ext>
            </a:extLst>
          </p:cNvPr>
          <p:cNvSpPr/>
          <p:nvPr/>
        </p:nvSpPr>
        <p:spPr>
          <a:xfrm>
            <a:off x="21105133" y="4056510"/>
            <a:ext cx="252000" cy="252000"/>
          </a:xfrm>
          <a:prstGeom prst="ellipse">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sp>
        <p:nvSpPr>
          <p:cNvPr id="36" name="Oval 35">
            <a:extLst>
              <a:ext uri="{FF2B5EF4-FFF2-40B4-BE49-F238E27FC236}">
                <a16:creationId xmlns:a16="http://schemas.microsoft.com/office/drawing/2014/main" id="{11B448E5-7EAE-BE93-FEEE-230E066CD393}"/>
              </a:ext>
            </a:extLst>
          </p:cNvPr>
          <p:cNvSpPr/>
          <p:nvPr/>
        </p:nvSpPr>
        <p:spPr>
          <a:xfrm>
            <a:off x="21105133" y="1939753"/>
            <a:ext cx="252000" cy="252000"/>
          </a:xfrm>
          <a:prstGeom prst="ellipse">
            <a:avLst/>
          </a:prstGeom>
          <a:solidFill>
            <a:srgbClr val="FFC00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NZ" sz="1200"/>
          </a:p>
        </p:txBody>
      </p:sp>
    </p:spTree>
    <p:extLst>
      <p:ext uri="{BB962C8B-B14F-4D97-AF65-F5344CB8AC3E}">
        <p14:creationId xmlns:p14="http://schemas.microsoft.com/office/powerpoint/2010/main" val="3176066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AutoShape 18">
            <a:extLst>
              <a:ext uri="{FF2B5EF4-FFF2-40B4-BE49-F238E27FC236}">
                <a16:creationId xmlns:a16="http://schemas.microsoft.com/office/drawing/2014/main" id="{118A8CE7-4266-0004-9320-831C152A0C15}"/>
              </a:ext>
            </a:extLst>
          </p:cNvPr>
          <p:cNvSpPr/>
          <p:nvPr/>
        </p:nvSpPr>
        <p:spPr>
          <a:xfrm>
            <a:off x="7625301" y="1432271"/>
            <a:ext cx="14214539"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6" name="AutoShape 18">
            <a:extLst>
              <a:ext uri="{FF2B5EF4-FFF2-40B4-BE49-F238E27FC236}">
                <a16:creationId xmlns:a16="http://schemas.microsoft.com/office/drawing/2014/main" id="{A7521669-FCB8-E59C-C6F2-B0FB90A8FF34}"/>
              </a:ext>
            </a:extLst>
          </p:cNvPr>
          <p:cNvSpPr/>
          <p:nvPr/>
        </p:nvSpPr>
        <p:spPr>
          <a:xfrm>
            <a:off x="559785" y="1432273"/>
            <a:ext cx="6779269"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graphicFrame>
        <p:nvGraphicFramePr>
          <p:cNvPr id="2" name="Table 3">
            <a:extLst>
              <a:ext uri="{FF2B5EF4-FFF2-40B4-BE49-F238E27FC236}">
                <a16:creationId xmlns:a16="http://schemas.microsoft.com/office/drawing/2014/main" id="{08D5A77E-B2FF-B4B0-8EB7-BF6745ACE1D5}"/>
              </a:ext>
            </a:extLst>
          </p:cNvPr>
          <p:cNvGraphicFramePr>
            <a:graphicFrameLocks noGrp="1"/>
          </p:cNvGraphicFramePr>
          <p:nvPr>
            <p:extLst>
              <p:ext uri="{D42A27DB-BD31-4B8C-83A1-F6EECF244321}">
                <p14:modId xmlns:p14="http://schemas.microsoft.com/office/powerpoint/2010/main" val="2528175966"/>
              </p:ext>
            </p:extLst>
          </p:nvPr>
        </p:nvGraphicFramePr>
        <p:xfrm>
          <a:off x="7863961" y="1917749"/>
          <a:ext cx="13563040" cy="8987674"/>
        </p:xfrm>
        <a:graphic>
          <a:graphicData uri="http://schemas.openxmlformats.org/drawingml/2006/table">
            <a:tbl>
              <a:tblPr firstRow="1" bandRow="1">
                <a:tableStyleId>{2D5ABB26-0587-4C30-8999-92F81FD0307C}</a:tableStyleId>
              </a:tblPr>
              <a:tblGrid>
                <a:gridCol w="1915306">
                  <a:extLst>
                    <a:ext uri="{9D8B030D-6E8A-4147-A177-3AD203B41FA5}">
                      <a16:colId xmlns:a16="http://schemas.microsoft.com/office/drawing/2014/main" val="2571237677"/>
                    </a:ext>
                  </a:extLst>
                </a:gridCol>
                <a:gridCol w="2184935">
                  <a:extLst>
                    <a:ext uri="{9D8B030D-6E8A-4147-A177-3AD203B41FA5}">
                      <a16:colId xmlns:a16="http://schemas.microsoft.com/office/drawing/2014/main" val="1819298257"/>
                    </a:ext>
                  </a:extLst>
                </a:gridCol>
                <a:gridCol w="1655545">
                  <a:extLst>
                    <a:ext uri="{9D8B030D-6E8A-4147-A177-3AD203B41FA5}">
                      <a16:colId xmlns:a16="http://schemas.microsoft.com/office/drawing/2014/main" val="2864821458"/>
                    </a:ext>
                  </a:extLst>
                </a:gridCol>
                <a:gridCol w="4943442">
                  <a:extLst>
                    <a:ext uri="{9D8B030D-6E8A-4147-A177-3AD203B41FA5}">
                      <a16:colId xmlns:a16="http://schemas.microsoft.com/office/drawing/2014/main" val="1849665637"/>
                    </a:ext>
                  </a:extLst>
                </a:gridCol>
                <a:gridCol w="2863812">
                  <a:extLst>
                    <a:ext uri="{9D8B030D-6E8A-4147-A177-3AD203B41FA5}">
                      <a16:colId xmlns:a16="http://schemas.microsoft.com/office/drawing/2014/main" val="1732053712"/>
                    </a:ext>
                  </a:extLst>
                </a:gridCol>
              </a:tblGrid>
              <a:tr h="374209">
                <a:tc>
                  <a:txBody>
                    <a:bodyPr/>
                    <a:lstStyle/>
                    <a:p>
                      <a:r>
                        <a:rPr lang="en-NZ" sz="1400" b="1">
                          <a:solidFill>
                            <a:schemeClr val="tx1"/>
                          </a:solidFill>
                          <a:latin typeface="Arial"/>
                        </a:rPr>
                        <a:t>Initiatives</a:t>
                      </a:r>
                    </a:p>
                  </a:txBody>
                  <a:tcPr marL="144000" marR="144000" marT="63219" marB="63219">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Goal</a:t>
                      </a:r>
                    </a:p>
                  </a:txBody>
                  <a:tcPr marL="144000" marR="144000" marT="63219" marB="63219">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Stage</a:t>
                      </a:r>
                    </a:p>
                  </a:txBody>
                  <a:tcPr marL="144000" marR="144000" marT="63219" marB="63219">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Progress and insights</a:t>
                      </a:r>
                    </a:p>
                  </a:txBody>
                  <a:tcPr marL="144000" marR="144000" marT="63219" marB="63219">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400" b="1">
                          <a:solidFill>
                            <a:schemeClr val="tx1"/>
                          </a:solidFill>
                          <a:latin typeface="Arial"/>
                        </a:rPr>
                        <a:t>Risks</a:t>
                      </a:r>
                    </a:p>
                  </a:txBody>
                  <a:tcPr marL="144000" marR="144000" marT="63219" marB="63219">
                    <a:lnL>
                      <a:noFill/>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0215607"/>
                  </a:ext>
                </a:extLst>
              </a:tr>
              <a:tr h="1426954">
                <a:tc>
                  <a:txBody>
                    <a:bodyPr/>
                    <a:lstStyle/>
                    <a:p>
                      <a:r>
                        <a:rPr lang="en-NZ" sz="1400" b="1">
                          <a:solidFill>
                            <a:schemeClr val="tx1"/>
                          </a:solidFill>
                          <a:latin typeface="Arial"/>
                        </a:rPr>
                        <a:t>Critical risk</a:t>
                      </a:r>
                    </a:p>
                    <a:p>
                      <a:endParaRPr lang="en-NZ" sz="1400" b="1">
                        <a:solidFill>
                          <a:schemeClr val="tx1"/>
                        </a:solidFill>
                        <a:highlight>
                          <a:srgbClr val="FFFF00"/>
                        </a:highlight>
                        <a:latin typeface="Arial"/>
                      </a:endParaRPr>
                    </a:p>
                  </a:txBody>
                  <a:tcPr marL="144000" marR="144000" marT="63219" marB="63219">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a:solidFill>
                            <a:srgbClr val="262626"/>
                          </a:solidFill>
                          <a:effectLst/>
                          <a:latin typeface="Arial"/>
                        </a:rPr>
                        <a:t>Development of framework to manage critical health and safety risks across AT and networks.</a:t>
                      </a:r>
                    </a:p>
                  </a:txBody>
                  <a:tcPr marL="144000" marR="144000">
                    <a:lnL>
                      <a:noFill/>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1400" b="0" i="0">
                          <a:solidFill>
                            <a:srgbClr val="262626"/>
                          </a:solidFill>
                          <a:effectLst/>
                          <a:latin typeface="Arial"/>
                        </a:rPr>
                        <a:t>Development​</a:t>
                      </a:r>
                    </a:p>
                  </a:txBody>
                  <a:tcPr marL="144000" marR="144000">
                    <a:lnL>
                      <a:noFill/>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a:solidFill>
                            <a:srgbClr val="262626"/>
                          </a:solidFill>
                          <a:effectLst/>
                          <a:latin typeface="Arial"/>
                        </a:rPr>
                        <a:t>AT Critical Risk Procedure is being developed based on international best practice. The first draft will be ready for review by an external expert mid-September 2023. Progress on the existing Critical Risk Implementation and Verification Plan is on hold while a decision is made on how to progress this work.</a:t>
                      </a:r>
                    </a:p>
                  </a:txBody>
                  <a:tcPr marL="144000" marR="144000">
                    <a:lnL>
                      <a:noFill/>
                    </a:lnL>
                    <a:lnR>
                      <a:noFill/>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a:solidFill>
                            <a:srgbClr val="262626"/>
                          </a:solidFill>
                          <a:effectLst/>
                          <a:latin typeface="Arial"/>
                        </a:rPr>
                        <a:t>Significant volume of work and further resource may be required. Two-year timeframe, noting that critical risks will be reviewed on an ongoing basis.</a:t>
                      </a:r>
                    </a:p>
                  </a:txBody>
                  <a:tcPr marL="144000" marR="144000">
                    <a:lnL>
                      <a:noFill/>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303694"/>
                  </a:ext>
                </a:extLst>
              </a:tr>
              <a:tr h="1314077">
                <a:tc>
                  <a:txBody>
                    <a:bodyPr/>
                    <a:lstStyle/>
                    <a:p>
                      <a:pPr marL="0" marR="0" lvl="0" indent="0" algn="l" rtl="0" eaLnBrk="1" fontAlgn="auto" latinLnBrk="0" hangingPunct="1">
                        <a:lnSpc>
                          <a:spcPct val="100000"/>
                        </a:lnSpc>
                        <a:spcBef>
                          <a:spcPts val="0"/>
                        </a:spcBef>
                        <a:spcAft>
                          <a:spcPts val="0"/>
                        </a:spcAft>
                        <a:buClrTx/>
                        <a:buSzTx/>
                        <a:buFontTx/>
                        <a:buNone/>
                      </a:pPr>
                      <a:r>
                        <a:rPr lang="en-NZ" sz="1400" b="1">
                          <a:solidFill>
                            <a:schemeClr val="tx1"/>
                          </a:solidFill>
                          <a:latin typeface="Arial"/>
                        </a:rPr>
                        <a:t>Health and safety risk framework programme</a:t>
                      </a:r>
                    </a:p>
                    <a:p>
                      <a:pPr marL="0" marR="0" lvl="0" indent="0" algn="l" defTabSz="470268" rtl="0" eaLnBrk="1" fontAlgn="auto" latinLnBrk="0" hangingPunct="1">
                        <a:lnSpc>
                          <a:spcPct val="100000"/>
                        </a:lnSpc>
                        <a:spcBef>
                          <a:spcPts val="0"/>
                        </a:spcBef>
                        <a:spcAft>
                          <a:spcPts val="0"/>
                        </a:spcAft>
                        <a:buClrTx/>
                        <a:buSzTx/>
                        <a:buFontTx/>
                        <a:buNone/>
                        <a:tabLst/>
                        <a:defRPr/>
                      </a:pPr>
                      <a:endParaRPr lang="en-NZ" sz="1400" b="1">
                        <a:solidFill>
                          <a:schemeClr val="tx1"/>
                        </a:solidFill>
                        <a:latin typeface="Arial"/>
                      </a:endParaRPr>
                    </a:p>
                    <a:p>
                      <a:pPr marL="0" marR="0" lvl="0" indent="0" algn="l" defTabSz="470268" rtl="0" eaLnBrk="1" fontAlgn="auto" latinLnBrk="0" hangingPunct="1">
                        <a:lnSpc>
                          <a:spcPct val="100000"/>
                        </a:lnSpc>
                        <a:spcBef>
                          <a:spcPts val="0"/>
                        </a:spcBef>
                        <a:spcAft>
                          <a:spcPts val="0"/>
                        </a:spcAft>
                        <a:buClrTx/>
                        <a:buSzTx/>
                        <a:buFontTx/>
                        <a:buNone/>
                        <a:tabLst/>
                        <a:defRPr/>
                      </a:pPr>
                      <a:endParaRPr lang="en-NZ" sz="1400" b="1">
                        <a:solidFill>
                          <a:schemeClr val="tx1"/>
                        </a:solidFill>
                        <a:latin typeface="Arial"/>
                      </a:endParaRP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a framework for health and safety risk management across AT.​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NZ" sz="1400" b="0" i="0">
                          <a:solidFill>
                            <a:srgbClr val="262626"/>
                          </a:solidFill>
                          <a:effectLst/>
                          <a:latin typeface="Arial"/>
                        </a:rPr>
                        <a:t>Development​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NZ" sz="1400" b="0" i="0">
                          <a:solidFill>
                            <a:srgbClr val="262626"/>
                          </a:solidFill>
                          <a:effectLst/>
                          <a:latin typeface="Arial"/>
                        </a:rPr>
                        <a:t>SHW Risk Capability module on track. Safety Hub pages under development. Suite of support documents developed.</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NZ" sz="1400">
                          <a:solidFill>
                            <a:schemeClr val="tx1"/>
                          </a:solidFill>
                          <a:latin typeface="Arial"/>
                        </a:rPr>
                        <a:t>Engagement with business units on content of risk register.</a:t>
                      </a:r>
                    </a:p>
                  </a:txBody>
                  <a:tcPr marL="144000" marR="144000" marT="63219" marB="63219">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0311471"/>
                  </a:ext>
                </a:extLst>
              </a:tr>
              <a:tr h="1314077">
                <a:tc>
                  <a:txBody>
                    <a:bodyPr/>
                    <a:lstStyle/>
                    <a:p>
                      <a:r>
                        <a:rPr lang="en-NZ" sz="1400" b="1">
                          <a:solidFill>
                            <a:schemeClr val="tx1"/>
                          </a:solidFill>
                          <a:latin typeface="Arial"/>
                        </a:rPr>
                        <a:t>Safety in procurement</a:t>
                      </a:r>
                    </a:p>
                    <a:p>
                      <a:endParaRPr lang="en-NZ" sz="1400" b="1">
                        <a:solidFill>
                          <a:schemeClr val="tx1"/>
                        </a:solidFill>
                        <a:latin typeface="Arial"/>
                      </a:endParaRPr>
                    </a:p>
                    <a:p>
                      <a:endParaRPr lang="en-NZ" sz="1400" b="1">
                        <a:solidFill>
                          <a:schemeClr val="tx1"/>
                        </a:solidFill>
                        <a:latin typeface="Arial"/>
                      </a:endParaRPr>
                    </a:p>
                    <a:p>
                      <a:endParaRPr lang="en-NZ" sz="1400" b="1">
                        <a:solidFill>
                          <a:schemeClr val="tx1"/>
                        </a:solidFill>
                        <a:latin typeface="Arial"/>
                      </a:endParaRP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a Health and Safety Risk Management Standard for contract management.​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NZ" sz="1400" b="0" i="0">
                          <a:solidFill>
                            <a:srgbClr val="262626"/>
                          </a:solidFill>
                          <a:effectLst/>
                          <a:latin typeface="Arial"/>
                        </a:rPr>
                        <a:t>Development​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kern="1200">
                          <a:solidFill>
                            <a:srgbClr val="262626"/>
                          </a:solidFill>
                          <a:effectLst/>
                          <a:latin typeface="Arial"/>
                          <a:ea typeface="+mn-ea"/>
                          <a:cs typeface="+mn-cs"/>
                        </a:rPr>
                        <a:t>Waiting on feedback from internal teams.</a:t>
                      </a:r>
                    </a:p>
                    <a:p>
                      <a:pPr marL="285750" indent="-285750" algn="l" rtl="0" fontAlgn="base">
                        <a:buFont typeface="Arial" panose="020B0604020202020204" pitchFamily="34" charset="0"/>
                        <a:buChar char="•"/>
                      </a:pPr>
                      <a:r>
                        <a:rPr lang="en-GB" sz="1400" b="0" i="0" kern="1200">
                          <a:solidFill>
                            <a:srgbClr val="262626"/>
                          </a:solidFill>
                          <a:effectLst/>
                          <a:latin typeface="Arial"/>
                          <a:ea typeface="+mn-ea"/>
                          <a:cs typeface="+mn-cs"/>
                        </a:rPr>
                        <a:t>Content workshops have been completed between the Safety and Procurement teams. Session organised to progress to final stage.</a:t>
                      </a:r>
                      <a:endParaRPr lang="en-NZ" sz="1400" b="0" i="0">
                        <a:solidFill>
                          <a:srgbClr val="262626"/>
                        </a:solidFill>
                        <a:effectLst/>
                        <a:latin typeface="Arial"/>
                      </a:endParaRP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400">
                          <a:solidFill>
                            <a:schemeClr val="tx1"/>
                          </a:solidFill>
                          <a:latin typeface="Arial"/>
                        </a:rPr>
                        <a:t>Operational processes impacting delivery.</a:t>
                      </a:r>
                      <a:endParaRPr lang="en-NZ" sz="1400">
                        <a:solidFill>
                          <a:schemeClr val="tx1"/>
                        </a:solidFill>
                        <a:latin typeface="Arial"/>
                      </a:endParaRPr>
                    </a:p>
                  </a:txBody>
                  <a:tcPr marL="144000" marR="144000" marT="63219" marB="63219">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4726536"/>
                  </a:ext>
                </a:extLst>
              </a:tr>
              <a:tr h="1260507">
                <a:tc>
                  <a:txBody>
                    <a:bodyPr/>
                    <a:lstStyle/>
                    <a:p>
                      <a:r>
                        <a:rPr lang="en-US" sz="1400" b="1">
                          <a:solidFill>
                            <a:schemeClr val="tx1"/>
                          </a:solidFill>
                          <a:latin typeface="Arial"/>
                        </a:rPr>
                        <a:t>Person</a:t>
                      </a:r>
                      <a:r>
                        <a:rPr lang="en-NZ" sz="1400" b="1">
                          <a:solidFill>
                            <a:schemeClr val="tx1"/>
                          </a:solidFill>
                          <a:latin typeface="Arial"/>
                        </a:rPr>
                        <a:t> conducting a business or undertaking (PCBU)</a:t>
                      </a: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Contractor Health and Safety Management </a:t>
                      </a:r>
                    </a:p>
                    <a:p>
                      <a:pPr algn="l" rtl="0" fontAlgn="base"/>
                      <a:r>
                        <a:rPr lang="en-GB" sz="1400" b="0" i="0" kern="1200">
                          <a:solidFill>
                            <a:srgbClr val="262626"/>
                          </a:solidFill>
                          <a:effectLst/>
                          <a:latin typeface="Arial"/>
                          <a:ea typeface="+mn-ea"/>
                          <a:cs typeface="+mn-cs"/>
                        </a:rPr>
                        <a:t>Framework.​</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1400" b="0" i="0">
                          <a:solidFill>
                            <a:srgbClr val="262626"/>
                          </a:solidFill>
                          <a:effectLst/>
                          <a:latin typeface="Arial"/>
                        </a:rPr>
                        <a:t>Implementation​</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a:lnSpc>
                          <a:spcPct val="100000"/>
                        </a:lnSpc>
                        <a:spcBef>
                          <a:spcPts val="0"/>
                        </a:spcBef>
                        <a:spcAft>
                          <a:spcPts val="0"/>
                        </a:spcAft>
                        <a:buFont typeface="Arial" panose="020B0604020202020204" pitchFamily="34" charset="0"/>
                        <a:buChar char="•"/>
                      </a:pPr>
                      <a:r>
                        <a:rPr lang="en-GB" sz="1400" b="0" i="0" u="none" strike="noStrike" baseline="0" noProof="0">
                          <a:solidFill>
                            <a:srgbClr val="262626"/>
                          </a:solidFill>
                          <a:effectLst/>
                          <a:latin typeface="Arial"/>
                        </a:rPr>
                        <a:t>The PCBU implementation plan is currently being developed and will commence in 2024. New e-learning tools are readily available and are being mandated for all roles that manage or interact with PCBU’s.</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a:solidFill>
                            <a:srgbClr val="262626"/>
                          </a:solidFill>
                          <a:effectLst/>
                          <a:latin typeface="Arial"/>
                        </a:rPr>
                        <a:t>Risk of legislative non-compliance.</a:t>
                      </a:r>
                    </a:p>
                  </a:txBody>
                  <a:tcPr marL="144000" marR="144000">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697227"/>
                  </a:ext>
                </a:extLst>
              </a:tr>
              <a:tr h="1870896">
                <a:tc>
                  <a:txBody>
                    <a:bodyPr/>
                    <a:lstStyle/>
                    <a:p>
                      <a:r>
                        <a:rPr lang="en-NZ" sz="1400" b="1">
                          <a:solidFill>
                            <a:schemeClr val="tx1"/>
                          </a:solidFill>
                          <a:latin typeface="Arial"/>
                        </a:rPr>
                        <a:t>MPOWER (worker engagement and representation in occupational health &amp; safety)</a:t>
                      </a:r>
                    </a:p>
                    <a:p>
                      <a:endParaRPr lang="en-NZ" sz="1400" b="1">
                        <a:solidFill>
                          <a:schemeClr val="tx1"/>
                        </a:solidFill>
                        <a:latin typeface="Arial"/>
                      </a:endParaRP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Worker Engagement, Participation and  Representation </a:t>
                      </a:r>
                    </a:p>
                    <a:p>
                      <a:pPr algn="l" rtl="0" fontAlgn="base"/>
                      <a:r>
                        <a:rPr lang="en-GB" sz="1400" b="0" i="0" kern="1200">
                          <a:solidFill>
                            <a:srgbClr val="262626"/>
                          </a:solidFill>
                          <a:effectLst/>
                          <a:latin typeface="Arial"/>
                          <a:ea typeface="+mn-ea"/>
                          <a:cs typeface="+mn-cs"/>
                        </a:rPr>
                        <a:t>Framework.​</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1400" b="0" i="0">
                          <a:solidFill>
                            <a:srgbClr val="262626"/>
                          </a:solidFill>
                          <a:effectLst/>
                          <a:latin typeface="Arial"/>
                        </a:rPr>
                        <a:t>Implementation​</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NZ" sz="1400" b="0" i="0" u="none" strike="noStrike" noProof="0">
                          <a:solidFill>
                            <a:schemeClr val="tx1"/>
                          </a:solidFill>
                          <a:effectLst/>
                          <a:latin typeface="Arial"/>
                        </a:rPr>
                        <a:t>The new MPOWER Lead has now onboarded. </a:t>
                      </a:r>
                      <a:endParaRPr lang="en-US"/>
                    </a:p>
                    <a:p>
                      <a:pPr marL="285750" lvl="0" indent="-285750" algn="l">
                        <a:buFont typeface="Arial" panose="020B0604020202020204" pitchFamily="34" charset="0"/>
                        <a:buChar char="•"/>
                      </a:pPr>
                      <a:r>
                        <a:rPr lang="en-NZ" sz="1400" b="0" i="0" u="none" strike="noStrike" noProof="0">
                          <a:solidFill>
                            <a:schemeClr val="tx1"/>
                          </a:solidFill>
                          <a:effectLst/>
                          <a:latin typeface="Arial"/>
                        </a:rPr>
                        <a:t>Focus for August was reviewing effectiveness of the MPOWER program. MPOWER Lead is meeting the Safety, Health and Wellbeing (SHW) representatives in their work setting to establish rapport, getting to know the different working environments. Focus is on engagement, coaching and mentoring and developing confidence within the MPOWER Program.</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a:solidFill>
                            <a:srgbClr val="262626"/>
                          </a:solidFill>
                          <a:effectLst/>
                          <a:latin typeface="Arial"/>
                        </a:rPr>
                        <a:t>SHW reps  engagement in the MPOWER Program</a:t>
                      </a:r>
                    </a:p>
                  </a:txBody>
                  <a:tcPr marL="144000" marR="144000">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199960"/>
                  </a:ext>
                </a:extLst>
              </a:tr>
              <a:tr h="1426954">
                <a:tc>
                  <a:txBody>
                    <a:bodyPr/>
                    <a:lstStyle/>
                    <a:p>
                      <a:r>
                        <a:rPr lang="en-NZ" sz="1400" b="1">
                          <a:solidFill>
                            <a:schemeClr val="tx1"/>
                          </a:solidFill>
                          <a:latin typeface="Arial"/>
                        </a:rPr>
                        <a:t>Safety Capability</a:t>
                      </a:r>
                    </a:p>
                    <a:p>
                      <a:endParaRPr lang="en-NZ" sz="1400" b="1">
                        <a:solidFill>
                          <a:schemeClr val="tx1"/>
                        </a:solidFill>
                        <a:latin typeface="Arial"/>
                      </a:endParaRPr>
                    </a:p>
                  </a:txBody>
                  <a:tcPr marL="144000" marR="144000" marT="63219" marB="63219">
                    <a:lnL w="12700" cap="flat" cmpd="sng" algn="ctr">
                      <a:noFill/>
                      <a:prstDash val="solid"/>
                      <a:round/>
                      <a:headEnd type="none" w="med" len="med"/>
                      <a:tailEnd type="none" w="med" len="med"/>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GB" sz="1400" b="0" i="0" kern="1200">
                          <a:solidFill>
                            <a:srgbClr val="262626"/>
                          </a:solidFill>
                          <a:effectLst/>
                          <a:latin typeface="Arial"/>
                          <a:ea typeface="+mn-ea"/>
                          <a:cs typeface="+mn-cs"/>
                        </a:rPr>
                        <a:t>Development of safety resources to increase knowledge and capability across AT.​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r>
                        <a:rPr lang="en-US" sz="1400" b="0" i="0">
                          <a:solidFill>
                            <a:srgbClr val="262626"/>
                          </a:solidFill>
                          <a:effectLst/>
                          <a:latin typeface="Arial"/>
                        </a:rPr>
                        <a:t>Development​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kern="1200">
                          <a:solidFill>
                            <a:srgbClr val="262626"/>
                          </a:solidFill>
                          <a:effectLst/>
                          <a:latin typeface="Arial"/>
                          <a:ea typeface="+mn-ea"/>
                          <a:cs typeface="+mn-cs"/>
                        </a:rPr>
                        <a:t>The Health and Safety Risk eLearning module build is underway, with the wireframe confirmed with the external designer. On track to launch this module in November 2023. </a:t>
                      </a:r>
                    </a:p>
                    <a:p>
                      <a:pPr marL="285750" indent="-285750" algn="l" rtl="0" fontAlgn="base">
                        <a:buFont typeface="Arial" panose="020B0604020202020204" pitchFamily="34" charset="0"/>
                        <a:buChar char="•"/>
                      </a:pPr>
                      <a:r>
                        <a:rPr lang="en-GB" sz="1400" b="0" i="0" kern="1200">
                          <a:solidFill>
                            <a:srgbClr val="262626"/>
                          </a:solidFill>
                          <a:effectLst/>
                          <a:latin typeface="Arial"/>
                          <a:ea typeface="+mn-ea"/>
                          <a:cs typeface="+mn-cs"/>
                        </a:rPr>
                        <a:t>Consideration is being given to potential topics for further modules (funding dependent).</a:t>
                      </a:r>
                    </a:p>
                  </a:txBody>
                  <a:tcPr marL="144000" marR="144000">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fontAlgn="base">
                        <a:buFont typeface="Arial" panose="020B0604020202020204" pitchFamily="34" charset="0"/>
                        <a:buChar char="•"/>
                      </a:pPr>
                      <a:r>
                        <a:rPr lang="en-GB" sz="1400" b="0" i="0">
                          <a:solidFill>
                            <a:srgbClr val="262626"/>
                          </a:solidFill>
                          <a:effectLst/>
                          <a:latin typeface="Arial"/>
                        </a:rPr>
                        <a:t>Funding may impact the delivery of further work streams beyond the Safety, Health and Wellbeing Risk module.​</a:t>
                      </a:r>
                    </a:p>
                  </a:txBody>
                  <a:tcPr marL="144000" marR="144000">
                    <a:lnL>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9910964"/>
                  </a:ext>
                </a:extLst>
              </a:tr>
            </a:tbl>
          </a:graphicData>
        </a:graphic>
      </p:graphicFrame>
      <p:sp>
        <p:nvSpPr>
          <p:cNvPr id="22" name="TextBox 21">
            <a:extLst>
              <a:ext uri="{FF2B5EF4-FFF2-40B4-BE49-F238E27FC236}">
                <a16:creationId xmlns:a16="http://schemas.microsoft.com/office/drawing/2014/main" id="{D57AECF3-F569-DB3A-383A-AAD8AE995B8A}"/>
              </a:ext>
            </a:extLst>
          </p:cNvPr>
          <p:cNvSpPr txBox="1"/>
          <p:nvPr/>
        </p:nvSpPr>
        <p:spPr>
          <a:xfrm>
            <a:off x="737750" y="1847622"/>
            <a:ext cx="6363743" cy="4820831"/>
          </a:xfrm>
          <a:prstGeom prst="rect">
            <a:avLst/>
          </a:prstGeom>
          <a:noFill/>
        </p:spPr>
        <p:txBody>
          <a:bodyPr wrap="square" lIns="80287" tIns="40144" rIns="80287" bIns="40144" anchor="t">
            <a:spAutoFit/>
          </a:bodyPr>
          <a:lstStyle/>
          <a:p>
            <a:pPr>
              <a:spcAft>
                <a:spcPts val="1200"/>
              </a:spcAft>
            </a:pPr>
            <a:r>
              <a:rPr lang="en-US" sz="1400" b="1">
                <a:solidFill>
                  <a:schemeClr val="accent6"/>
                </a:solidFill>
                <a:cs typeface="Calibri"/>
              </a:rPr>
              <a:t>Context</a:t>
            </a:r>
          </a:p>
          <a:p>
            <a:pPr>
              <a:spcAft>
                <a:spcPts val="1200"/>
              </a:spcAft>
            </a:pPr>
            <a:r>
              <a:rPr lang="en-US" sz="1400">
                <a:solidFill>
                  <a:schemeClr val="accent6"/>
                </a:solidFill>
                <a:ea typeface="+mn-lt"/>
                <a:cs typeface="+mn-lt"/>
              </a:rPr>
              <a:t>The SMS framework is the foundation of AT’s health and safety system. It aligns with ISO 45001 and is essential to ensure professional management and innovation with safety across Auckland Transport. </a:t>
            </a:r>
          </a:p>
          <a:p>
            <a:pPr>
              <a:spcAft>
                <a:spcPts val="1200"/>
              </a:spcAft>
            </a:pPr>
            <a:r>
              <a:rPr lang="en-US" sz="1400">
                <a:solidFill>
                  <a:schemeClr val="accent6"/>
                </a:solidFill>
                <a:ea typeface="+mn-lt"/>
                <a:cs typeface="+mn-lt"/>
              </a:rPr>
              <a:t>There is significant work to be completed to ensure the SMS meets the required standard. Please note that the SMS activities listed on this slide are only part of the overall framework (under development).</a:t>
            </a:r>
          </a:p>
          <a:p>
            <a:pPr>
              <a:spcAft>
                <a:spcPts val="1200"/>
              </a:spcAft>
            </a:pPr>
            <a:r>
              <a:rPr lang="en-US" sz="1400" b="1">
                <a:solidFill>
                  <a:schemeClr val="accent6"/>
                </a:solidFill>
                <a:cs typeface="Calibri"/>
              </a:rPr>
              <a:t>Key progress and insights</a:t>
            </a:r>
            <a:endParaRPr lang="en-US" sz="1400">
              <a:solidFill>
                <a:schemeClr val="accent6"/>
              </a:solidFill>
              <a:ea typeface="+mn-lt"/>
              <a:cs typeface="+mn-lt"/>
            </a:endParaRPr>
          </a:p>
          <a:p>
            <a:pPr marL="250825" indent="-250825">
              <a:spcAft>
                <a:spcPts val="1200"/>
              </a:spcAft>
              <a:buFont typeface="Arial" panose="020B0604020202020204" pitchFamily="34" charset="0"/>
              <a:buChar char="•"/>
            </a:pPr>
            <a:r>
              <a:rPr lang="en-GB" sz="1400">
                <a:solidFill>
                  <a:schemeClr val="accent6"/>
                </a:solidFill>
                <a:ea typeface="+mn-lt"/>
                <a:cs typeface="+mn-lt"/>
              </a:rPr>
              <a:t>The FY24 Work Programme is underway.</a:t>
            </a:r>
          </a:p>
          <a:p>
            <a:pPr marL="250825" indent="-250825">
              <a:spcAft>
                <a:spcPts val="1200"/>
              </a:spcAft>
              <a:buFont typeface="Arial" panose="020B0604020202020204" pitchFamily="34" charset="0"/>
              <a:buChar char="•"/>
            </a:pPr>
            <a:r>
              <a:rPr lang="en-GB" sz="1400">
                <a:solidFill>
                  <a:schemeClr val="accent6"/>
                </a:solidFill>
                <a:ea typeface="+mn-lt"/>
                <a:cs typeface="+mn-lt"/>
              </a:rPr>
              <a:t>The core focus for this half of the financial year is health and safety risk management, including the development of risk and critical frameworks and learning module resources.</a:t>
            </a:r>
          </a:p>
          <a:p>
            <a:pPr>
              <a:spcAft>
                <a:spcPts val="1200"/>
              </a:spcAft>
            </a:pPr>
            <a:r>
              <a:rPr lang="en-US" sz="1400" b="1">
                <a:solidFill>
                  <a:schemeClr val="accent6"/>
                </a:solidFill>
                <a:ea typeface="+mn-lt"/>
                <a:cs typeface="+mn-lt"/>
              </a:rPr>
              <a:t>Key risks</a:t>
            </a:r>
          </a:p>
          <a:p>
            <a:pPr marL="250825" indent="-250825">
              <a:spcAft>
                <a:spcPts val="1200"/>
              </a:spcAft>
              <a:buFont typeface="Arial" panose="020B0604020202020204" pitchFamily="34" charset="0"/>
              <a:buChar char="•"/>
              <a:defRPr/>
            </a:pPr>
            <a:r>
              <a:rPr lang="en-NZ" sz="1400">
                <a:solidFill>
                  <a:schemeClr val="accent6"/>
                </a:solidFill>
                <a:ea typeface="+mn-lt"/>
                <a:cs typeface="+mn-lt"/>
              </a:rPr>
              <a:t>The key risk for the AT SMS Framework is resource availability for development and implementation activities within the Safety team and across the organisation, especially in the context of the recent restructure. This is mitigated by </a:t>
            </a:r>
            <a:r>
              <a:rPr lang="en-NZ" sz="1400">
                <a:solidFill>
                  <a:schemeClr val="accent6"/>
                </a:solidFill>
                <a:cs typeface="Arial"/>
              </a:rPr>
              <a:t>effective prioritisation of the SMS activities.</a:t>
            </a:r>
          </a:p>
        </p:txBody>
      </p:sp>
      <p:graphicFrame>
        <p:nvGraphicFramePr>
          <p:cNvPr id="17" name="Diagram 16">
            <a:extLst>
              <a:ext uri="{FF2B5EF4-FFF2-40B4-BE49-F238E27FC236}">
                <a16:creationId xmlns:a16="http://schemas.microsoft.com/office/drawing/2014/main" id="{F812E46F-8596-A2E9-EBBB-505572A35FDD}"/>
              </a:ext>
            </a:extLst>
          </p:cNvPr>
          <p:cNvGraphicFramePr/>
          <p:nvPr>
            <p:extLst>
              <p:ext uri="{D42A27DB-BD31-4B8C-83A1-F6EECF244321}">
                <p14:modId xmlns:p14="http://schemas.microsoft.com/office/powerpoint/2010/main" val="3913361045"/>
              </p:ext>
            </p:extLst>
          </p:nvPr>
        </p:nvGraphicFramePr>
        <p:xfrm>
          <a:off x="1517446" y="7273561"/>
          <a:ext cx="4368175" cy="4077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34">
            <a:extLst>
              <a:ext uri="{FF2B5EF4-FFF2-40B4-BE49-F238E27FC236}">
                <a16:creationId xmlns:a16="http://schemas.microsoft.com/office/drawing/2014/main" id="{47096CB9-1F06-8655-C0A2-A926CCB62E71}"/>
              </a:ext>
            </a:extLst>
          </p:cNvPr>
          <p:cNvSpPr txBox="1"/>
          <p:nvPr/>
        </p:nvSpPr>
        <p:spPr>
          <a:xfrm>
            <a:off x="544555" y="600698"/>
            <a:ext cx="11212016" cy="410369"/>
          </a:xfrm>
          <a:prstGeom prst="rect">
            <a:avLst/>
          </a:prstGeom>
        </p:spPr>
        <p:txBody>
          <a:bodyPr wrap="square" lIns="0" tIns="0" rIns="0" bIns="0" rtlCol="0" anchor="t">
            <a:spAutoFit/>
          </a:bodyPr>
          <a:lstStyle/>
          <a:p>
            <a:pPr>
              <a:lnSpc>
                <a:spcPts val="3195"/>
              </a:lnSpc>
            </a:pPr>
            <a:r>
              <a:rPr lang="en-US" sz="2800" b="1">
                <a:solidFill>
                  <a:schemeClr val="accent6"/>
                </a:solidFill>
              </a:rPr>
              <a:t>1.2 Safety management system (SMS) - </a:t>
            </a:r>
            <a:r>
              <a:rPr lang="en-US" sz="2800">
                <a:solidFill>
                  <a:schemeClr val="accent6"/>
                </a:solidFill>
                <a:latin typeface="+mj-lt"/>
              </a:rPr>
              <a:t>Auckland Transport </a:t>
            </a:r>
          </a:p>
        </p:txBody>
      </p:sp>
      <p:pic>
        <p:nvPicPr>
          <p:cNvPr id="44" name="Picture 4" descr="Logo, company name&#10;&#10;Description automatically generated">
            <a:extLst>
              <a:ext uri="{FF2B5EF4-FFF2-40B4-BE49-F238E27FC236}">
                <a16:creationId xmlns:a16="http://schemas.microsoft.com/office/drawing/2014/main" id="{6B4B1BC3-5180-D0BD-DABA-C5EBE82757F0}"/>
              </a:ext>
            </a:extLst>
          </p:cNvPr>
          <p:cNvPicPr>
            <a:picLocks noChangeAspect="1"/>
          </p:cNvPicPr>
          <p:nvPr/>
        </p:nvPicPr>
        <p:blipFill>
          <a:blip r:embed="rId8"/>
          <a:stretch>
            <a:fillRect/>
          </a:stretch>
        </p:blipFill>
        <p:spPr>
          <a:xfrm>
            <a:off x="21430109" y="11649522"/>
            <a:ext cx="933539" cy="796559"/>
          </a:xfrm>
          <a:prstGeom prst="rect">
            <a:avLst/>
          </a:prstGeom>
        </p:spPr>
      </p:pic>
      <p:sp>
        <p:nvSpPr>
          <p:cNvPr id="50" name="Rectangle: Rounded Corners 49">
            <a:extLst>
              <a:ext uri="{FF2B5EF4-FFF2-40B4-BE49-F238E27FC236}">
                <a16:creationId xmlns:a16="http://schemas.microsoft.com/office/drawing/2014/main" id="{BCB746FA-2335-CDB1-A510-179313718EEA}"/>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AT SMS framework progress </a:t>
            </a:r>
          </a:p>
        </p:txBody>
      </p:sp>
      <p:sp>
        <p:nvSpPr>
          <p:cNvPr id="52" name="Rectangle: Rounded Corners 51">
            <a:extLst>
              <a:ext uri="{FF2B5EF4-FFF2-40B4-BE49-F238E27FC236}">
                <a16:creationId xmlns:a16="http://schemas.microsoft.com/office/drawing/2014/main" id="{DCF91C18-1E2A-3D4A-DA42-CEDD337A6DA9}"/>
              </a:ext>
            </a:extLst>
          </p:cNvPr>
          <p:cNvSpPr/>
          <p:nvPr/>
        </p:nvSpPr>
        <p:spPr>
          <a:xfrm>
            <a:off x="7863962" y="1248509"/>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Key initiatives</a:t>
            </a:r>
          </a:p>
        </p:txBody>
      </p:sp>
      <p:sp>
        <p:nvSpPr>
          <p:cNvPr id="3" name="TextBox 34">
            <a:extLst>
              <a:ext uri="{FF2B5EF4-FFF2-40B4-BE49-F238E27FC236}">
                <a16:creationId xmlns:a16="http://schemas.microsoft.com/office/drawing/2014/main" id="{5EA34BA6-D19F-763A-F922-C18BE40D64B3}"/>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spTree>
    <p:extLst>
      <p:ext uri="{BB962C8B-B14F-4D97-AF65-F5344CB8AC3E}">
        <p14:creationId xmlns:p14="http://schemas.microsoft.com/office/powerpoint/2010/main" val="10366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8">
            <a:extLst>
              <a:ext uri="{FF2B5EF4-FFF2-40B4-BE49-F238E27FC236}">
                <a16:creationId xmlns:a16="http://schemas.microsoft.com/office/drawing/2014/main" id="{528B40CD-A6B9-A497-E2E4-17BEAEE262E0}"/>
              </a:ext>
            </a:extLst>
          </p:cNvPr>
          <p:cNvSpPr/>
          <p:nvPr/>
        </p:nvSpPr>
        <p:spPr>
          <a:xfrm>
            <a:off x="544557" y="1429912"/>
            <a:ext cx="12543662" cy="10624231"/>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5" name="TextBox 14">
            <a:extLst>
              <a:ext uri="{FF2B5EF4-FFF2-40B4-BE49-F238E27FC236}">
                <a16:creationId xmlns:a16="http://schemas.microsoft.com/office/drawing/2014/main" id="{3BAADE04-8C29-7D31-56CA-278C31A22FF9}"/>
              </a:ext>
            </a:extLst>
          </p:cNvPr>
          <p:cNvSpPr txBox="1"/>
          <p:nvPr/>
        </p:nvSpPr>
        <p:spPr>
          <a:xfrm>
            <a:off x="737749" y="1855186"/>
            <a:ext cx="4377818" cy="8547492"/>
          </a:xfrm>
          <a:prstGeom prst="rect">
            <a:avLst/>
          </a:prstGeom>
          <a:noFill/>
        </p:spPr>
        <p:txBody>
          <a:bodyPr wrap="square" lIns="79200" tIns="40144" rIns="79200" bIns="40144" anchor="t">
            <a:spAutoFit/>
          </a:bodyPr>
          <a:lstStyle/>
          <a:p>
            <a:pPr>
              <a:spcBef>
                <a:spcPts val="527"/>
              </a:spcBef>
              <a:spcAft>
                <a:spcPts val="1200"/>
              </a:spcAft>
            </a:pPr>
            <a:r>
              <a:rPr lang="en-US" sz="1400" b="1">
                <a:solidFill>
                  <a:schemeClr val="accent6"/>
                </a:solidFill>
                <a:latin typeface="+mj-lt"/>
              </a:rPr>
              <a:t>Context</a:t>
            </a:r>
            <a:r>
              <a:rPr lang="en-US" sz="1400" b="1">
                <a:solidFill>
                  <a:schemeClr val="accent6"/>
                </a:solidFill>
                <a:latin typeface="+mj-lt"/>
                <a:cs typeface="Calibri"/>
              </a:rPr>
              <a:t> </a:t>
            </a:r>
          </a:p>
          <a:p>
            <a:pPr>
              <a:spcBef>
                <a:spcPts val="527"/>
              </a:spcBef>
              <a:spcAft>
                <a:spcPts val="1200"/>
              </a:spcAft>
            </a:pPr>
            <a:r>
              <a:rPr lang="en-US" sz="1400">
                <a:solidFill>
                  <a:schemeClr val="accent6"/>
                </a:solidFill>
                <a:latin typeface="+mj-lt"/>
                <a:cs typeface="Calibri"/>
              </a:rPr>
              <a:t>Safety assurance activities are conducted by safety subject matter experts. Safety assurance audits are currently carried out against the international best practice standard ISO 45001 Occupational Health and Safety, while our safety management system (SMS) continues to be developed and grows in maturity. The safety assurance process is currently an indication of the base line for future reference with flexibility to shift focus to key areas throughout the year. We are also identifying, designing and implementing solutions for areas we assess.</a:t>
            </a:r>
          </a:p>
          <a:p>
            <a:pPr>
              <a:spcAft>
                <a:spcPts val="1200"/>
              </a:spcAft>
            </a:pPr>
            <a:r>
              <a:rPr lang="en-US" sz="1400" b="1">
                <a:solidFill>
                  <a:schemeClr val="accent6"/>
                </a:solidFill>
                <a:latin typeface="+mj-lt"/>
                <a:cs typeface="Calibri"/>
              </a:rPr>
              <a:t>Key progress and insights</a:t>
            </a:r>
          </a:p>
          <a:p>
            <a:pPr marL="285750" indent="-285750">
              <a:spcAft>
                <a:spcPts val="1200"/>
              </a:spcAft>
              <a:buFont typeface="Arial" panose="020B0604020202020204" pitchFamily="34" charset="0"/>
              <a:buChar char="•"/>
            </a:pPr>
            <a:r>
              <a:rPr lang="en-US" sz="1400">
                <a:solidFill>
                  <a:schemeClr val="accent6"/>
                </a:solidFill>
                <a:latin typeface="+mj-lt"/>
                <a:cs typeface="Arial"/>
              </a:rPr>
              <a:t>Figure 1 </a:t>
            </a:r>
            <a:r>
              <a:rPr lang="en-US" sz="1400" err="1">
                <a:solidFill>
                  <a:schemeClr val="accent6"/>
                </a:solidFill>
                <a:latin typeface="+mj-lt"/>
                <a:cs typeface="Arial"/>
              </a:rPr>
              <a:t>summarises</a:t>
            </a:r>
            <a:r>
              <a:rPr lang="en-US" sz="1400">
                <a:solidFill>
                  <a:schemeClr val="accent6"/>
                </a:solidFill>
                <a:latin typeface="+mj-lt"/>
                <a:cs typeface="Arial"/>
              </a:rPr>
              <a:t> the key findings and action types based on the relevant ISO45001 clauses.</a:t>
            </a:r>
          </a:p>
          <a:p>
            <a:pPr marL="268288" indent="-268288" fontAlgn="base">
              <a:spcAft>
                <a:spcPts val="1200"/>
              </a:spcAft>
              <a:buFont typeface="Arial" panose="020B0604020202020204" pitchFamily="34" charset="0"/>
              <a:buChar char="•"/>
            </a:pPr>
            <a:r>
              <a:rPr lang="en-GB" sz="1400">
                <a:solidFill>
                  <a:schemeClr val="accent6"/>
                </a:solidFill>
                <a:latin typeface="+mj-lt"/>
                <a:cs typeface="Calibri"/>
              </a:rPr>
              <a:t>The predominant area of concern is Clause 7 which covers resources, competence, awareness, communication and documented information. </a:t>
            </a:r>
          </a:p>
          <a:p>
            <a:pPr marL="268288" indent="-268288" fontAlgn="base">
              <a:spcAft>
                <a:spcPts val="1200"/>
              </a:spcAft>
              <a:buFont typeface="Arial" panose="020B0604020202020204" pitchFamily="34" charset="0"/>
              <a:buChar char="•"/>
            </a:pPr>
            <a:r>
              <a:rPr lang="en-GB" sz="1400">
                <a:solidFill>
                  <a:schemeClr val="accent6"/>
                </a:solidFill>
                <a:latin typeface="+mj-lt"/>
                <a:cs typeface="Arial"/>
              </a:rPr>
              <a:t>Synergi tools for assurance activities are still in the developing stages, </a:t>
            </a:r>
            <a:r>
              <a:rPr lang="en-US" sz="1400" kern="1200">
                <a:solidFill>
                  <a:schemeClr val="accent6"/>
                </a:solidFill>
                <a:latin typeface="+mj-lt"/>
                <a:ea typeface="+mn-ea"/>
                <a:cs typeface="Arial"/>
              </a:rPr>
              <a:t>which includes s</a:t>
            </a:r>
            <a:r>
              <a:rPr lang="en-US" sz="1400" b="0" i="0">
                <a:solidFill>
                  <a:schemeClr val="accent6"/>
                </a:solidFill>
                <a:effectLst/>
                <a:latin typeface="+mj-lt"/>
              </a:rPr>
              <a:t>afety conversations, ISO 45001 report form, facility inspection forms and project management assurance.</a:t>
            </a:r>
            <a:endParaRPr lang="en-US" sz="1400" kern="1200">
              <a:solidFill>
                <a:schemeClr val="accent6"/>
              </a:solidFill>
              <a:latin typeface="+mj-lt"/>
              <a:ea typeface="+mn-ea"/>
              <a:cs typeface="Arial"/>
            </a:endParaRPr>
          </a:p>
          <a:p>
            <a:pPr fontAlgn="base">
              <a:spcAft>
                <a:spcPts val="1200"/>
              </a:spcAft>
            </a:pPr>
            <a:r>
              <a:rPr lang="en-NZ" sz="1400" b="1">
                <a:solidFill>
                  <a:schemeClr val="accent6"/>
                </a:solidFill>
                <a:cs typeface="Calibri"/>
              </a:rPr>
              <a:t>Key risks</a:t>
            </a:r>
          </a:p>
          <a:p>
            <a:pPr marL="285750" indent="-285750">
              <a:spcAft>
                <a:spcPts val="1200"/>
              </a:spcAft>
              <a:buFont typeface="Arial" panose="020B0604020202020204" pitchFamily="34" charset="0"/>
              <a:buChar char="•"/>
              <a:defRPr/>
            </a:pPr>
            <a:r>
              <a:rPr lang="en-GB" sz="1400">
                <a:solidFill>
                  <a:schemeClr val="accent6"/>
                </a:solidFill>
                <a:cs typeface="Arial"/>
              </a:rPr>
              <a:t>A key part of the Leadership safety walks (LSWs)  is recording the walks in Synergi. This assists in “closing the loop” with workers, and ensures actions are recorded and progressed. If LSWs are not recorded, a key piece of evidence is lost to demonstrate that officers and leaders are doing their due diligence, and abiding by the commitments made in the Safety, Health and Wellbeing Policy.</a:t>
            </a:r>
          </a:p>
        </p:txBody>
      </p:sp>
      <p:sp>
        <p:nvSpPr>
          <p:cNvPr id="18" name="TextBox 17">
            <a:extLst>
              <a:ext uri="{FF2B5EF4-FFF2-40B4-BE49-F238E27FC236}">
                <a16:creationId xmlns:a16="http://schemas.microsoft.com/office/drawing/2014/main" id="{0858926B-4B6E-945E-7BA4-29E9C9D99A06}"/>
              </a:ext>
            </a:extLst>
          </p:cNvPr>
          <p:cNvSpPr txBox="1"/>
          <p:nvPr/>
        </p:nvSpPr>
        <p:spPr>
          <a:xfrm>
            <a:off x="13395951" y="1861433"/>
            <a:ext cx="8034158" cy="9913435"/>
          </a:xfrm>
          <a:prstGeom prst="rect">
            <a:avLst/>
          </a:prstGeom>
          <a:noFill/>
        </p:spPr>
        <p:txBody>
          <a:bodyPr wrap="square" lIns="79200" tIns="39600" rIns="79200" bIns="39600" anchor="t">
            <a:spAutoFit/>
          </a:bodyPr>
          <a:lstStyle/>
          <a:p>
            <a:pPr marL="285750">
              <a:spcAft>
                <a:spcPts val="600"/>
              </a:spcAft>
            </a:pPr>
            <a:r>
              <a:rPr lang="en-US" sz="1400" b="1">
                <a:solidFill>
                  <a:schemeClr val="accent6"/>
                </a:solidFill>
                <a:cs typeface="Calibri"/>
              </a:rPr>
              <a:t>Context</a:t>
            </a:r>
            <a:endParaRPr lang="en-US" sz="1400">
              <a:solidFill>
                <a:schemeClr val="accent6"/>
              </a:solidFill>
              <a:cs typeface="Arial"/>
            </a:endParaRPr>
          </a:p>
          <a:p>
            <a:pPr marL="285750">
              <a:spcAft>
                <a:spcPts val="600"/>
              </a:spcAft>
            </a:pPr>
            <a:r>
              <a:rPr lang="en-US" sz="1400">
                <a:solidFill>
                  <a:schemeClr val="accent6"/>
                </a:solidFill>
                <a:cs typeface="Calibri"/>
              </a:rPr>
              <a:t>Update on recent legal cases and other regulatory activity that may impact AT, including recommended actions where applicable. </a:t>
            </a:r>
          </a:p>
          <a:p>
            <a:pPr marL="285750">
              <a:spcAft>
                <a:spcPts val="600"/>
              </a:spcAft>
            </a:pPr>
            <a:r>
              <a:rPr lang="en-US" sz="1400" b="1">
                <a:solidFill>
                  <a:schemeClr val="accent6"/>
                </a:solidFill>
                <a:cs typeface="Arial"/>
              </a:rPr>
              <a:t>Regulatory activity: WorkSafe NZ signaling greater focus on mentally healthy work</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NZ" sz="1800" kern="100">
              <a:latin typeface="Calibri" panose="020F0502020204030204" pitchFamily="34" charset="0"/>
              <a:ea typeface="Calibri" panose="020F0502020204030204" pitchFamily="34" charset="0"/>
              <a:cs typeface="Times New Roman" panose="02020603050405020304" pitchFamily="18" charset="0"/>
            </a:endParaRPr>
          </a:p>
          <a:p>
            <a:pPr marL="285750">
              <a:spcAft>
                <a:spcPts val="600"/>
              </a:spcAft>
            </a:pPr>
            <a:r>
              <a:rPr lang="en-US" sz="1400" kern="100">
                <a:effectLst/>
                <a:ea typeface="Calibri" panose="020F0502020204030204" pitchFamily="34" charset="0"/>
                <a:cs typeface="Times New Roman" panose="02020603050405020304" pitchFamily="18" charset="0"/>
              </a:rPr>
              <a:t>Each year, WorkSafe NZ releases a Te Kawa </a:t>
            </a:r>
            <a:r>
              <a:rPr lang="en-US" sz="1400" kern="100" err="1">
                <a:effectLst/>
                <a:ea typeface="Calibri" panose="020F0502020204030204" pitchFamily="34" charset="0"/>
                <a:cs typeface="Times New Roman" panose="02020603050405020304" pitchFamily="18" charset="0"/>
              </a:rPr>
              <a:t>T</a:t>
            </a:r>
            <a:r>
              <a:rPr lang="en-US" sz="1400" kern="100" err="1">
                <a:effectLst/>
                <a:ea typeface="Calibri" panose="020F0502020204030204" pitchFamily="34" charset="0"/>
                <a:cs typeface="Calibri" panose="020F0502020204030204" pitchFamily="34" charset="0"/>
              </a:rPr>
              <a:t>ā</a:t>
            </a:r>
            <a:r>
              <a:rPr lang="en-US" sz="1400" kern="100" err="1">
                <a:effectLst/>
                <a:ea typeface="Calibri" panose="020F0502020204030204" pitchFamily="34" charset="0"/>
                <a:cs typeface="Times New Roman" panose="02020603050405020304" pitchFamily="18" charset="0"/>
              </a:rPr>
              <a:t>tai</a:t>
            </a:r>
            <a:r>
              <a:rPr lang="en-US" sz="1400" kern="100">
                <a:effectLst/>
                <a:ea typeface="Calibri" panose="020F0502020204030204" pitchFamily="34" charset="0"/>
                <a:cs typeface="Times New Roman" panose="02020603050405020304" pitchFamily="18" charset="0"/>
              </a:rPr>
              <a:t> Mahi/Statement of Performance Expectations document. In the 2023/2024 release, WorkSafe signals the intention to spotlight work-related mental ill-health through the following activities: </a:t>
            </a:r>
            <a:endParaRPr lang="en-NZ" sz="1400" kern="100">
              <a:ea typeface="Calibri" panose="020F0502020204030204" pitchFamily="34" charset="0"/>
              <a:cs typeface="Times New Roman" panose="02020603050405020304" pitchFamily="18" charset="0"/>
            </a:endParaRPr>
          </a:p>
          <a:p>
            <a:pPr marL="571500" indent="-285750">
              <a:spcAft>
                <a:spcPts val="600"/>
              </a:spcAft>
              <a:buFont typeface="Arial" panose="020B0604020202020204" pitchFamily="34" charset="0"/>
              <a:buChar char="•"/>
            </a:pPr>
            <a:r>
              <a:rPr lang="en-US" sz="1400" kern="100">
                <a:effectLst/>
                <a:ea typeface="Calibri" panose="020F0502020204030204" pitchFamily="34" charset="0"/>
                <a:cs typeface="Times New Roman" panose="02020603050405020304" pitchFamily="18" charset="0"/>
              </a:rPr>
              <a:t>taking firmer enforcement activity regarding mentally healthy work.</a:t>
            </a:r>
            <a:endParaRPr lang="en-NZ" sz="1400" kern="100">
              <a:ea typeface="Calibri" panose="020F0502020204030204" pitchFamily="34" charset="0"/>
              <a:cs typeface="Times New Roman" panose="02020603050405020304" pitchFamily="18" charset="0"/>
            </a:endParaRPr>
          </a:p>
          <a:p>
            <a:pPr marL="571500" indent="-285750">
              <a:spcAft>
                <a:spcPts val="600"/>
              </a:spcAft>
              <a:buFont typeface="Arial" panose="020B0604020202020204" pitchFamily="34" charset="0"/>
              <a:buChar char="•"/>
            </a:pPr>
            <a:r>
              <a:rPr lang="en-US" sz="1400" kern="100">
                <a:effectLst/>
                <a:ea typeface="Calibri" panose="020F0502020204030204" pitchFamily="34" charset="0"/>
                <a:cs typeface="Times New Roman" panose="02020603050405020304" pitchFamily="18" charset="0"/>
              </a:rPr>
              <a:t>creating a specialist team focused on mentally healthy work and another team focused on investigating concerns related to mental health at work.</a:t>
            </a:r>
            <a:endParaRPr lang="en-NZ" sz="1400" kern="100">
              <a:ea typeface="Calibri" panose="020F0502020204030204" pitchFamily="34" charset="0"/>
              <a:cs typeface="Times New Roman" panose="02020603050405020304" pitchFamily="18" charset="0"/>
            </a:endParaRPr>
          </a:p>
          <a:p>
            <a:pPr marL="571500" indent="-285750">
              <a:spcAft>
                <a:spcPts val="600"/>
              </a:spcAft>
              <a:buFont typeface="Arial" panose="020B0604020202020204" pitchFamily="34" charset="0"/>
              <a:buChar char="•"/>
            </a:pPr>
            <a:r>
              <a:rPr lang="en-US" sz="1400" kern="100">
                <a:effectLst/>
                <a:ea typeface="Calibri" panose="020F0502020204030204" pitchFamily="34" charset="0"/>
                <a:cs typeface="Times New Roman" panose="02020603050405020304" pitchFamily="18" charset="0"/>
              </a:rPr>
              <a:t>creating a dedicated notification form on its website for raising concerns about mentally unhealthy work.</a:t>
            </a:r>
            <a:endParaRPr lang="en-NZ" sz="1400" kern="100">
              <a:ea typeface="Calibri" panose="020F0502020204030204" pitchFamily="34" charset="0"/>
              <a:cs typeface="Times New Roman" panose="02020603050405020304" pitchFamily="18" charset="0"/>
            </a:endParaRPr>
          </a:p>
          <a:p>
            <a:pPr marL="571500" indent="-285750">
              <a:spcAft>
                <a:spcPts val="600"/>
              </a:spcAft>
              <a:buFont typeface="Arial" panose="020B0604020202020204" pitchFamily="34" charset="0"/>
              <a:buChar char="•"/>
            </a:pPr>
            <a:r>
              <a:rPr lang="en-US" sz="1400" kern="100">
                <a:effectLst/>
                <a:ea typeface="Calibri" panose="020F0502020204030204" pitchFamily="34" charset="0"/>
                <a:cs typeface="Times New Roman" panose="02020603050405020304" pitchFamily="18" charset="0"/>
              </a:rPr>
              <a:t>collecting baseline data about adverse psychosocial factors at work in New Zealand.</a:t>
            </a:r>
          </a:p>
          <a:p>
            <a:pPr marL="285750">
              <a:spcAft>
                <a:spcPts val="600"/>
              </a:spcAft>
            </a:pPr>
            <a:r>
              <a:rPr lang="en-US" sz="1400" kern="100">
                <a:effectLst/>
                <a:ea typeface="Calibri" panose="020F0502020204030204" pitchFamily="34" charset="0"/>
                <a:cs typeface="Times New Roman" panose="02020603050405020304" pitchFamily="18" charset="0"/>
              </a:rPr>
              <a:t>WorkSafe is increasing their focus on mentally healthy work as mental ill-health accounts for 17% of all work-related harm in New Zealand (WorkSafe, 2023). Mental ill-health at work occurs as a result of uncontrolled psychosocial hazards such as bullying, harassment, violence and fatigue. If no intervention occurs, these occupational hazards can degrade an individual’s psychological wellbeing which can result in health-related outcomes such as stress, hypertension, gastrointestinal disorders, depression, anxiety, sleep disorders and suicidal ideation.</a:t>
            </a:r>
            <a:r>
              <a:rPr lang="en-NZ" sz="1400" kern="100">
                <a:ea typeface="Calibri" panose="020F0502020204030204" pitchFamily="34" charset="0"/>
                <a:cs typeface="Times New Roman" panose="02020603050405020304" pitchFamily="18" charset="0"/>
              </a:rPr>
              <a:t> </a:t>
            </a:r>
          </a:p>
          <a:p>
            <a:pPr marL="285750">
              <a:spcAft>
                <a:spcPts val="600"/>
              </a:spcAft>
            </a:pPr>
            <a:r>
              <a:rPr lang="en-US" sz="1400" kern="100">
                <a:effectLst/>
                <a:ea typeface="Calibri" panose="020F0502020204030204" pitchFamily="34" charset="0"/>
                <a:cs typeface="Times New Roman" panose="02020603050405020304" pitchFamily="18" charset="0"/>
              </a:rPr>
              <a:t>A</a:t>
            </a:r>
            <a:r>
              <a:rPr lang="en-US" sz="1400" kern="100">
                <a:ea typeface="Calibri" panose="020F0502020204030204" pitchFamily="34" charset="0"/>
                <a:cs typeface="Times New Roman" panose="02020603050405020304" pitchFamily="18" charset="0"/>
              </a:rPr>
              <a:t>T</a:t>
            </a:r>
            <a:r>
              <a:rPr lang="en-US" sz="1400" kern="100">
                <a:effectLst/>
                <a:ea typeface="Calibri" panose="020F0502020204030204" pitchFamily="34" charset="0"/>
                <a:cs typeface="Times New Roman" panose="02020603050405020304" pitchFamily="18" charset="0"/>
              </a:rPr>
              <a:t> have identified psychological harm as a AT Critical Risk, supporting our focus and resourcing over the long-term to implement controls to prevent work-related harm occurring to our people.</a:t>
            </a:r>
          </a:p>
          <a:p>
            <a:pPr marL="285750">
              <a:spcAft>
                <a:spcPts val="600"/>
              </a:spcAft>
            </a:pPr>
            <a:endParaRPr lang="en-US" sz="1400">
              <a:solidFill>
                <a:schemeClr val="accent6"/>
              </a:solidFill>
              <a:highlight>
                <a:srgbClr val="FFFF00"/>
              </a:highlight>
              <a:cs typeface="Arial"/>
            </a:endParaRPr>
          </a:p>
          <a:p>
            <a:pPr marL="285750">
              <a:spcAft>
                <a:spcPts val="600"/>
              </a:spcAft>
            </a:pPr>
            <a:r>
              <a:rPr lang="en-US" sz="1400" b="1">
                <a:solidFill>
                  <a:schemeClr val="accent6"/>
                </a:solidFill>
                <a:cs typeface="Calibri"/>
              </a:rPr>
              <a:t>Case law and legislation: Ruapehu Alpine Lifts Ltd (RAL)</a:t>
            </a:r>
          </a:p>
          <a:p>
            <a:pPr marL="285750">
              <a:spcAft>
                <a:spcPts val="600"/>
              </a:spcAft>
            </a:pPr>
            <a:r>
              <a:rPr lang="en-US" sz="1400" kern="100">
                <a:effectLst/>
                <a:latin typeface="Arial" panose="020B0604020202020204" pitchFamily="34" charset="0"/>
                <a:ea typeface="Calibri" panose="020F0502020204030204" pitchFamily="34" charset="0"/>
                <a:cs typeface="Times New Roman" panose="02020603050405020304" pitchFamily="18" charset="0"/>
              </a:rPr>
              <a:t>RAL has been ordered to pay $433,094.82 in reparation to 17 victims involved in a RAL bus crash in 2018. One 11-year-old passenger was killed and many others were seriously injured. This case highlights the importance of regular vehicle maintenance and driver training – the bus brakes overheated and failed while descending the Ohakune Mountain Road and the driver made errors in response to the brakes failing. WorkSafe alleged that RAL knew the buses being used for this service were at the limit of their capability, and that drivers needed more in-depth training on the risk of brake failure in an alpine environment. RAL pleaded guilty to:</a:t>
            </a:r>
            <a:endParaRPr lang="en-NZ" sz="1400" kern="100">
              <a:latin typeface="Calibri" panose="020F0502020204030204" pitchFamily="34" charset="0"/>
              <a:ea typeface="Calibri" panose="020F0502020204030204" pitchFamily="34" charset="0"/>
              <a:cs typeface="Times New Roman" panose="02020603050405020304" pitchFamily="18" charset="0"/>
            </a:endParaRPr>
          </a:p>
          <a:p>
            <a:pPr marL="571500" indent="-285750">
              <a:spcAft>
                <a:spcPts val="600"/>
              </a:spcAft>
              <a:buFont typeface="Arial" panose="020B0604020202020204" pitchFamily="34" charset="0"/>
              <a:buChar char="•"/>
            </a:pPr>
            <a:r>
              <a:rPr lang="en-US" sz="1400" kern="100">
                <a:effectLst/>
                <a:latin typeface="Arial" panose="020B0604020202020204" pitchFamily="34" charset="0"/>
                <a:ea typeface="Calibri" panose="020F0502020204030204" pitchFamily="34" charset="0"/>
                <a:cs typeface="Times New Roman" panose="02020603050405020304" pitchFamily="18" charset="0"/>
              </a:rPr>
              <a:t>Failing to ensure so far as was reasonably practicable, the health and safety of other persons, namely passengers on its Mitsubishi Fuso buses were not put at risk from work (transport to and from the ski fields) carried out as part of the conduct of the business. This failure exposed passengers on the bus and other road users at the time to a risk of death or serious injury [HSWA s 36 (2); s 48(1)].</a:t>
            </a:r>
            <a:endParaRPr lang="en-NZ" sz="1400" kern="100">
              <a:latin typeface="Calibri" panose="020F0502020204030204" pitchFamily="34" charset="0"/>
              <a:ea typeface="Calibri" panose="020F0502020204030204" pitchFamily="34" charset="0"/>
              <a:cs typeface="Times New Roman" panose="02020603050405020304" pitchFamily="18" charset="0"/>
            </a:endParaRPr>
          </a:p>
          <a:p>
            <a:pPr marL="571500" indent="-285750">
              <a:spcAft>
                <a:spcPts val="600"/>
              </a:spcAft>
              <a:buFont typeface="Arial" panose="020B0604020202020204" pitchFamily="34" charset="0"/>
              <a:buChar char="•"/>
            </a:pPr>
            <a:r>
              <a:rPr lang="en-US" sz="1400" kern="100">
                <a:effectLst/>
                <a:latin typeface="Arial" panose="020B0604020202020204" pitchFamily="34" charset="0"/>
                <a:ea typeface="Calibri" panose="020F0502020204030204" pitchFamily="34" charset="0"/>
                <a:cs typeface="Times New Roman" panose="02020603050405020304" pitchFamily="18" charset="0"/>
              </a:rPr>
              <a:t>Failing to ensure so far as was reasonably practicable, the health and safety of workers who worked for RAL while they were driving the Mitsubishi Fuso buses. This failure exposed these workers to a risk a death or serious injury [HSWA s 36(1)(a); s 48(1); s 48 (2)(c)].</a:t>
            </a:r>
            <a:endParaRPr lang="en-NZ" sz="1400" kern="100">
              <a:latin typeface="Calibri" panose="020F0502020204030204" pitchFamily="34" charset="0"/>
              <a:ea typeface="Calibri" panose="020F0502020204030204" pitchFamily="34" charset="0"/>
              <a:cs typeface="Times New Roman" panose="02020603050405020304" pitchFamily="18" charset="0"/>
            </a:endParaRPr>
          </a:p>
          <a:p>
            <a:pPr marL="285750">
              <a:spcAft>
                <a:spcPts val="600"/>
              </a:spcAft>
            </a:pPr>
            <a:r>
              <a:rPr lang="en-US" sz="1400" kern="100">
                <a:effectLst/>
                <a:latin typeface="Arial" panose="020B0604020202020204" pitchFamily="34" charset="0"/>
                <a:ea typeface="Calibri" panose="020F0502020204030204" pitchFamily="34" charset="0"/>
                <a:cs typeface="Times New Roman" panose="02020603050405020304" pitchFamily="18" charset="0"/>
              </a:rPr>
              <a:t>No fine was imposed by the court as RAL is in liquidation.</a:t>
            </a:r>
          </a:p>
        </p:txBody>
      </p:sp>
      <p:sp>
        <p:nvSpPr>
          <p:cNvPr id="3" name="TextBox 34">
            <a:extLst>
              <a:ext uri="{FF2B5EF4-FFF2-40B4-BE49-F238E27FC236}">
                <a16:creationId xmlns:a16="http://schemas.microsoft.com/office/drawing/2014/main" id="{F1AA1976-863B-F15B-9E81-BB0232240D72}"/>
              </a:ext>
            </a:extLst>
          </p:cNvPr>
          <p:cNvSpPr txBox="1"/>
          <p:nvPr/>
        </p:nvSpPr>
        <p:spPr>
          <a:xfrm>
            <a:off x="544555" y="600698"/>
            <a:ext cx="11212016" cy="410369"/>
          </a:xfrm>
          <a:prstGeom prst="rect">
            <a:avLst/>
          </a:prstGeom>
        </p:spPr>
        <p:txBody>
          <a:bodyPr wrap="square" lIns="0" tIns="0" rIns="0" bIns="0" rtlCol="0" anchor="t">
            <a:spAutoFit/>
          </a:bodyPr>
          <a:lstStyle/>
          <a:p>
            <a:pPr>
              <a:lnSpc>
                <a:spcPts val="3195"/>
              </a:lnSpc>
            </a:pPr>
            <a:r>
              <a:rPr lang="en-US" sz="2800" b="1">
                <a:solidFill>
                  <a:schemeClr val="accent6"/>
                </a:solidFill>
              </a:rPr>
              <a:t>1.3 Safety assurance and legal environment -  </a:t>
            </a:r>
            <a:r>
              <a:rPr lang="en-US" sz="2800">
                <a:solidFill>
                  <a:schemeClr val="accent6"/>
                </a:solidFill>
              </a:rPr>
              <a:t>Auckland Transport</a:t>
            </a:r>
          </a:p>
        </p:txBody>
      </p:sp>
      <p:sp>
        <p:nvSpPr>
          <p:cNvPr id="7" name="AutoShape 18">
            <a:extLst>
              <a:ext uri="{FF2B5EF4-FFF2-40B4-BE49-F238E27FC236}">
                <a16:creationId xmlns:a16="http://schemas.microsoft.com/office/drawing/2014/main" id="{EC76915F-11AB-1E8B-13D6-77813705A4A3}"/>
              </a:ext>
            </a:extLst>
          </p:cNvPr>
          <p:cNvSpPr/>
          <p:nvPr/>
        </p:nvSpPr>
        <p:spPr>
          <a:xfrm>
            <a:off x="13439955" y="1429912"/>
            <a:ext cx="8399885" cy="10624231"/>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2" name="Rectangle: Rounded Corners 11">
            <a:extLst>
              <a:ext uri="{FF2B5EF4-FFF2-40B4-BE49-F238E27FC236}">
                <a16:creationId xmlns:a16="http://schemas.microsoft.com/office/drawing/2014/main" id="{E1235602-9A18-3DAD-2AD0-4FAD9887410B}"/>
              </a:ext>
            </a:extLst>
          </p:cNvPr>
          <p:cNvSpPr/>
          <p:nvPr/>
        </p:nvSpPr>
        <p:spPr>
          <a:xfrm>
            <a:off x="1372299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Safety legal environment</a:t>
            </a:r>
          </a:p>
        </p:txBody>
      </p:sp>
      <p:sp>
        <p:nvSpPr>
          <p:cNvPr id="14" name="Rectangle: Rounded Corners 13">
            <a:extLst>
              <a:ext uri="{FF2B5EF4-FFF2-40B4-BE49-F238E27FC236}">
                <a16:creationId xmlns:a16="http://schemas.microsoft.com/office/drawing/2014/main" id="{464DC32E-CFEB-FC76-D7E7-D5F8BDEC5B17}"/>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Safety assurance review progress</a:t>
            </a:r>
          </a:p>
        </p:txBody>
      </p:sp>
      <p:pic>
        <p:nvPicPr>
          <p:cNvPr id="19" name="Picture 4" descr="Logo, company name&#10;&#10;Description automatically generated">
            <a:extLst>
              <a:ext uri="{FF2B5EF4-FFF2-40B4-BE49-F238E27FC236}">
                <a16:creationId xmlns:a16="http://schemas.microsoft.com/office/drawing/2014/main" id="{A7710231-4F27-CE7D-AD60-62096C6C407D}"/>
              </a:ext>
            </a:extLst>
          </p:cNvPr>
          <p:cNvPicPr>
            <a:picLocks noChangeAspect="1"/>
          </p:cNvPicPr>
          <p:nvPr/>
        </p:nvPicPr>
        <p:blipFill>
          <a:blip r:embed="rId3"/>
          <a:stretch>
            <a:fillRect/>
          </a:stretch>
        </p:blipFill>
        <p:spPr>
          <a:xfrm>
            <a:off x="21430109" y="11649522"/>
            <a:ext cx="933539" cy="796559"/>
          </a:xfrm>
          <a:prstGeom prst="rect">
            <a:avLst/>
          </a:prstGeom>
        </p:spPr>
      </p:pic>
      <p:graphicFrame>
        <p:nvGraphicFramePr>
          <p:cNvPr id="5" name="Table 9">
            <a:extLst>
              <a:ext uri="{FF2B5EF4-FFF2-40B4-BE49-F238E27FC236}">
                <a16:creationId xmlns:a16="http://schemas.microsoft.com/office/drawing/2014/main" id="{539F15AA-3FA3-3693-B297-762E4FA11870}"/>
              </a:ext>
            </a:extLst>
          </p:cNvPr>
          <p:cNvGraphicFramePr>
            <a:graphicFrameLocks noGrp="1"/>
          </p:cNvGraphicFramePr>
          <p:nvPr>
            <p:extLst>
              <p:ext uri="{D42A27DB-BD31-4B8C-83A1-F6EECF244321}">
                <p14:modId xmlns:p14="http://schemas.microsoft.com/office/powerpoint/2010/main" val="1809011280"/>
              </p:ext>
            </p:extLst>
          </p:nvPr>
        </p:nvGraphicFramePr>
        <p:xfrm>
          <a:off x="10736790" y="9916844"/>
          <a:ext cx="1961789" cy="1521165"/>
        </p:xfrm>
        <a:graphic>
          <a:graphicData uri="http://schemas.openxmlformats.org/drawingml/2006/table">
            <a:tbl>
              <a:tblPr firstRow="1" bandRow="1">
                <a:tableStyleId>{5C22544A-7EE6-4342-B048-85BDC9FD1C3A}</a:tableStyleId>
              </a:tblPr>
              <a:tblGrid>
                <a:gridCol w="1961789">
                  <a:extLst>
                    <a:ext uri="{9D8B030D-6E8A-4147-A177-3AD203B41FA5}">
                      <a16:colId xmlns:a16="http://schemas.microsoft.com/office/drawing/2014/main" val="2805095487"/>
                    </a:ext>
                  </a:extLst>
                </a:gridCol>
              </a:tblGrid>
              <a:tr h="1521165">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GB" sz="900" b="0">
                          <a:solidFill>
                            <a:schemeClr val="accent6"/>
                          </a:solidFill>
                        </a:rPr>
                        <a:t>4 - Context of organisation   </a:t>
                      </a:r>
                    </a:p>
                    <a:p>
                      <a:pPr marL="0" marR="0" lvl="0" indent="0" algn="l" defTabSz="412891" rtl="0" eaLnBrk="1" fontAlgn="auto" latinLnBrk="0" hangingPunct="1">
                        <a:lnSpc>
                          <a:spcPct val="100000"/>
                        </a:lnSpc>
                        <a:spcBef>
                          <a:spcPts val="0"/>
                        </a:spcBef>
                        <a:spcAft>
                          <a:spcPts val="0"/>
                        </a:spcAft>
                        <a:buClrTx/>
                        <a:buSzTx/>
                        <a:buFontTx/>
                        <a:buNone/>
                        <a:tabLst/>
                        <a:defRPr/>
                      </a:pPr>
                      <a:r>
                        <a:rPr lang="en-GB" sz="900" b="0">
                          <a:solidFill>
                            <a:schemeClr val="accent6"/>
                          </a:solidFill>
                        </a:rPr>
                        <a:t>5 - Leadership and worker participation  </a:t>
                      </a:r>
                    </a:p>
                    <a:p>
                      <a:pPr marL="0" marR="0" lvl="0" indent="0" algn="l" defTabSz="412891" rtl="0" eaLnBrk="1" fontAlgn="auto" latinLnBrk="0" hangingPunct="1">
                        <a:lnSpc>
                          <a:spcPct val="100000"/>
                        </a:lnSpc>
                        <a:spcBef>
                          <a:spcPts val="0"/>
                        </a:spcBef>
                        <a:spcAft>
                          <a:spcPts val="0"/>
                        </a:spcAft>
                        <a:buClrTx/>
                        <a:buSzTx/>
                        <a:buFontTx/>
                        <a:buNone/>
                        <a:tabLst/>
                        <a:defRPr/>
                      </a:pPr>
                      <a:r>
                        <a:rPr lang="en-GB" sz="900" b="0">
                          <a:solidFill>
                            <a:schemeClr val="accent6"/>
                          </a:solidFill>
                        </a:rPr>
                        <a:t>6 - Planning                   </a:t>
                      </a:r>
                    </a:p>
                    <a:p>
                      <a:pPr marL="0" marR="0" lvl="0" indent="0" algn="l" defTabSz="412891" rtl="0" eaLnBrk="1" fontAlgn="auto" latinLnBrk="0" hangingPunct="1">
                        <a:lnSpc>
                          <a:spcPct val="100000"/>
                        </a:lnSpc>
                        <a:spcBef>
                          <a:spcPts val="0"/>
                        </a:spcBef>
                        <a:spcAft>
                          <a:spcPts val="0"/>
                        </a:spcAft>
                        <a:buClrTx/>
                        <a:buSzTx/>
                        <a:buFontTx/>
                        <a:buNone/>
                        <a:tabLst/>
                        <a:defRPr/>
                      </a:pPr>
                      <a:r>
                        <a:rPr lang="en-GB" sz="900" b="0">
                          <a:solidFill>
                            <a:schemeClr val="accent6"/>
                          </a:solidFill>
                        </a:rPr>
                        <a:t>7 - Support</a:t>
                      </a:r>
                    </a:p>
                    <a:p>
                      <a:pPr marL="0" marR="0" lvl="0" indent="0" algn="l" defTabSz="412891" rtl="0" eaLnBrk="1" fontAlgn="auto" latinLnBrk="0" hangingPunct="1">
                        <a:lnSpc>
                          <a:spcPct val="100000"/>
                        </a:lnSpc>
                        <a:spcBef>
                          <a:spcPts val="0"/>
                        </a:spcBef>
                        <a:spcAft>
                          <a:spcPts val="0"/>
                        </a:spcAft>
                        <a:buClrTx/>
                        <a:buSzTx/>
                        <a:buFontTx/>
                        <a:buNone/>
                        <a:tabLst/>
                        <a:defRPr/>
                      </a:pPr>
                      <a:r>
                        <a:rPr lang="en-US" sz="900" b="0">
                          <a:solidFill>
                            <a:schemeClr val="accent6"/>
                          </a:solidFill>
                        </a:rPr>
                        <a:t>8 - Operations</a:t>
                      </a:r>
                    </a:p>
                    <a:p>
                      <a:pPr marL="0" marR="0" lvl="0" indent="0" algn="l" defTabSz="412891" rtl="0" eaLnBrk="1" fontAlgn="auto" latinLnBrk="0" hangingPunct="1">
                        <a:lnSpc>
                          <a:spcPct val="100000"/>
                        </a:lnSpc>
                        <a:spcBef>
                          <a:spcPts val="0"/>
                        </a:spcBef>
                        <a:spcAft>
                          <a:spcPts val="0"/>
                        </a:spcAft>
                        <a:buClrTx/>
                        <a:buSzTx/>
                        <a:buFontTx/>
                        <a:buNone/>
                        <a:tabLst/>
                        <a:defRPr/>
                      </a:pPr>
                      <a:r>
                        <a:rPr lang="en-US" sz="900" b="0">
                          <a:solidFill>
                            <a:schemeClr val="accent6"/>
                          </a:solidFill>
                        </a:rPr>
                        <a:t>9 - Performance evaluation</a:t>
                      </a:r>
                    </a:p>
                    <a:p>
                      <a:pPr marL="0" marR="0" lvl="0" indent="0" algn="l" defTabSz="412891" rtl="0" eaLnBrk="1" fontAlgn="auto" latinLnBrk="0" hangingPunct="1">
                        <a:lnSpc>
                          <a:spcPct val="100000"/>
                        </a:lnSpc>
                        <a:spcBef>
                          <a:spcPts val="0"/>
                        </a:spcBef>
                        <a:spcAft>
                          <a:spcPts val="0"/>
                        </a:spcAft>
                        <a:buClrTx/>
                        <a:buSzTx/>
                        <a:buFontTx/>
                        <a:buNone/>
                        <a:tabLst/>
                        <a:defRPr/>
                      </a:pPr>
                      <a:r>
                        <a:rPr lang="en-US" sz="900" b="0">
                          <a:solidFill>
                            <a:schemeClr val="accent6"/>
                          </a:solidFill>
                        </a:rPr>
                        <a:t>10 - Improvement</a:t>
                      </a:r>
                      <a:endParaRPr lang="en-GB" sz="1000" b="0">
                        <a:solidFill>
                          <a:schemeClr val="accent6"/>
                        </a:solidFill>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4324997"/>
                  </a:ext>
                </a:extLst>
              </a:tr>
            </a:tbl>
          </a:graphicData>
        </a:graphic>
      </p:graphicFrame>
      <p:sp>
        <p:nvSpPr>
          <p:cNvPr id="9" name="Rectangle 8">
            <a:extLst>
              <a:ext uri="{FF2B5EF4-FFF2-40B4-BE49-F238E27FC236}">
                <a16:creationId xmlns:a16="http://schemas.microsoft.com/office/drawing/2014/main" id="{3232423B-ED3B-2BAB-03F6-B7A9389E0C67}"/>
              </a:ext>
            </a:extLst>
          </p:cNvPr>
          <p:cNvSpPr/>
          <p:nvPr/>
        </p:nvSpPr>
        <p:spPr>
          <a:xfrm>
            <a:off x="5505662" y="9186460"/>
            <a:ext cx="7192419" cy="2588408"/>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TextBox 12">
            <a:extLst>
              <a:ext uri="{FF2B5EF4-FFF2-40B4-BE49-F238E27FC236}">
                <a16:creationId xmlns:a16="http://schemas.microsoft.com/office/drawing/2014/main" id="{F7069F1D-9432-7ABC-CF14-1C9F9AC63E3B}"/>
              </a:ext>
            </a:extLst>
          </p:cNvPr>
          <p:cNvSpPr txBox="1"/>
          <p:nvPr/>
        </p:nvSpPr>
        <p:spPr>
          <a:xfrm>
            <a:off x="5423300" y="1855186"/>
            <a:ext cx="3866147" cy="307777"/>
          </a:xfrm>
          <a:prstGeom prst="rect">
            <a:avLst/>
          </a:prstGeom>
          <a:noFill/>
        </p:spPr>
        <p:txBody>
          <a:bodyPr wrap="square" rtlCol="0">
            <a:spAutoFit/>
          </a:bodyPr>
          <a:lstStyle/>
          <a:p>
            <a:r>
              <a:rPr lang="en-GB" sz="1400" b="1"/>
              <a:t>Key progress against Audit Plan</a:t>
            </a:r>
            <a:endParaRPr lang="en-NZ" sz="1400" b="1"/>
          </a:p>
        </p:txBody>
      </p:sp>
      <p:graphicFrame>
        <p:nvGraphicFramePr>
          <p:cNvPr id="16" name="Table 15">
            <a:extLst>
              <a:ext uri="{FF2B5EF4-FFF2-40B4-BE49-F238E27FC236}">
                <a16:creationId xmlns:a16="http://schemas.microsoft.com/office/drawing/2014/main" id="{1480D585-9901-64BE-CFAC-A412831C42C4}"/>
              </a:ext>
            </a:extLst>
          </p:cNvPr>
          <p:cNvGraphicFramePr>
            <a:graphicFrameLocks noGrp="1"/>
          </p:cNvGraphicFramePr>
          <p:nvPr>
            <p:extLst>
              <p:ext uri="{D42A27DB-BD31-4B8C-83A1-F6EECF244321}">
                <p14:modId xmlns:p14="http://schemas.microsoft.com/office/powerpoint/2010/main" val="486614460"/>
              </p:ext>
            </p:extLst>
          </p:nvPr>
        </p:nvGraphicFramePr>
        <p:xfrm>
          <a:off x="5505661" y="2351058"/>
          <a:ext cx="7192421" cy="6644640"/>
        </p:xfrm>
        <a:graphic>
          <a:graphicData uri="http://schemas.openxmlformats.org/drawingml/2006/table">
            <a:tbl>
              <a:tblPr firstRow="1" bandRow="1">
                <a:tableStyleId>{72833802-FEF1-4C79-8D5D-14CF1EAF98D9}</a:tableStyleId>
              </a:tblPr>
              <a:tblGrid>
                <a:gridCol w="931627">
                  <a:extLst>
                    <a:ext uri="{9D8B030D-6E8A-4147-A177-3AD203B41FA5}">
                      <a16:colId xmlns:a16="http://schemas.microsoft.com/office/drawing/2014/main" val="2024165797"/>
                    </a:ext>
                  </a:extLst>
                </a:gridCol>
                <a:gridCol w="1484103">
                  <a:extLst>
                    <a:ext uri="{9D8B030D-6E8A-4147-A177-3AD203B41FA5}">
                      <a16:colId xmlns:a16="http://schemas.microsoft.com/office/drawing/2014/main" val="1938326353"/>
                    </a:ext>
                  </a:extLst>
                </a:gridCol>
                <a:gridCol w="4776691">
                  <a:extLst>
                    <a:ext uri="{9D8B030D-6E8A-4147-A177-3AD203B41FA5}">
                      <a16:colId xmlns:a16="http://schemas.microsoft.com/office/drawing/2014/main" val="3226243412"/>
                    </a:ext>
                  </a:extLst>
                </a:gridCol>
              </a:tblGrid>
              <a:tr h="288624">
                <a:tc>
                  <a:txBody>
                    <a:bodyPr/>
                    <a:lstStyle/>
                    <a:p>
                      <a:r>
                        <a:rPr lang="en-GB" sz="1400">
                          <a:solidFill>
                            <a:schemeClr val="accent6"/>
                          </a:solidFill>
                        </a:rPr>
                        <a:t>Type</a:t>
                      </a:r>
                      <a:endParaRPr lang="en-NZ" sz="1400">
                        <a:solidFill>
                          <a:schemeClr val="accent6"/>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r>
                        <a:rPr lang="en-GB" sz="1400">
                          <a:solidFill>
                            <a:schemeClr val="accent6"/>
                          </a:solidFill>
                        </a:rPr>
                        <a:t>Name</a:t>
                      </a:r>
                      <a:endParaRPr lang="en-NZ" sz="1400">
                        <a:solidFill>
                          <a:schemeClr val="accent6"/>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r>
                        <a:rPr lang="en-GB" sz="1400">
                          <a:solidFill>
                            <a:schemeClr val="accent6"/>
                          </a:solidFill>
                        </a:rPr>
                        <a:t>Key information</a:t>
                      </a:r>
                      <a:endParaRPr lang="en-NZ" sz="1400">
                        <a:solidFill>
                          <a:schemeClr val="accent6"/>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95857407"/>
                  </a:ext>
                </a:extLst>
              </a:tr>
              <a:tr h="668501">
                <a:tc>
                  <a:txBody>
                    <a:bodyPr/>
                    <a:lstStyle/>
                    <a:p>
                      <a:r>
                        <a:rPr lang="en-US" sz="1400"/>
                        <a:t>Internal</a:t>
                      </a:r>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US" sz="1400" b="0">
                          <a:solidFill>
                            <a:schemeClr val="accent6"/>
                          </a:solidFill>
                          <a:latin typeface="+mn-lt"/>
                        </a:rPr>
                        <a:t>Authorisation to Work Process</a:t>
                      </a:r>
                      <a:endParaRPr lang="en-NZ" sz="1400" b="0">
                        <a:solidFill>
                          <a:schemeClr val="accent6"/>
                        </a:solidFill>
                        <a:latin typeface="+mn-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accent6"/>
                          </a:solidFill>
                          <a:latin typeface="+mn-lt"/>
                          <a:ea typeface="+mn-ea"/>
                          <a:cs typeface="Arial"/>
                        </a:rPr>
                        <a:t>Review conducted April 2023</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accent6"/>
                          </a:solidFill>
                          <a:latin typeface="+mn-lt"/>
                          <a:ea typeface="+mn-ea"/>
                          <a:cs typeface="Arial"/>
                        </a:rPr>
                        <a:t>Actions reviewed in August and further work to be done to close out.</a:t>
                      </a:r>
                      <a:endParaRPr lang="en-GB" sz="1400" kern="1200">
                        <a:solidFill>
                          <a:schemeClr val="accent6"/>
                        </a:solidFill>
                        <a:latin typeface="+mn-lt"/>
                        <a:ea typeface="+mn-ea"/>
                        <a:cs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44594218"/>
                  </a:ext>
                </a:extLst>
              </a:tr>
              <a:tr h="1650448">
                <a:tc>
                  <a:txBody>
                    <a:bodyPr/>
                    <a:lstStyle/>
                    <a:p>
                      <a:r>
                        <a:rPr lang="en-GB" sz="1400"/>
                        <a:t>Internal</a:t>
                      </a:r>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NZ" sz="1400"/>
                        <a:t>Leadership Safety Walks (LSW)</a:t>
                      </a:r>
                    </a:p>
                    <a:p>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accent6"/>
                          </a:solidFill>
                          <a:effectLst/>
                          <a:latin typeface="+mn-lt"/>
                        </a:rPr>
                        <a:t>ATOC and parking officer LSWs completed (conducted and recorded in Synergi) by board and/or EGMs in August. Public transport driver LSWs completed by EGMs in July. </a:t>
                      </a:r>
                      <a:r>
                        <a:rPr lang="en-NZ" sz="1400" b="0" i="0" u="none" strike="noStrike" kern="1200" noProof="0">
                          <a:solidFill>
                            <a:schemeClr val="accent6"/>
                          </a:solidFill>
                          <a:latin typeface="+mn-lt"/>
                        </a:rPr>
                        <a:t>Actual walks completed: Board July-0/August-2</a:t>
                      </a:r>
                      <a:r>
                        <a:rPr lang="en-GB" sz="1400" b="0" i="0" u="none" strike="noStrike" kern="1200" noProof="0">
                          <a:solidFill>
                            <a:schemeClr val="accent6"/>
                          </a:solidFill>
                          <a:latin typeface="+mn-lt"/>
                        </a:rPr>
                        <a:t> and EGM July-4/August-3</a:t>
                      </a:r>
                      <a:endParaRPr lang="en-US" sz="1400" b="0" i="0">
                        <a:solidFill>
                          <a:schemeClr val="accent6"/>
                        </a:solidFill>
                        <a:effectLst/>
                        <a:latin typeface="+mn-lt"/>
                      </a:endParaRP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accent6"/>
                          </a:solidFill>
                          <a:effectLst/>
                          <a:latin typeface="+mn-lt"/>
                        </a:rPr>
                        <a:t>Approximately 50% of walks are conducted or recorded in Synergi for assurance activities.</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accent6"/>
                          </a:solidFill>
                          <a:effectLst/>
                          <a:latin typeface="+mn-lt"/>
                        </a:rPr>
                        <a:t>We are supporting senior leadership teams in conducting and recording of leadership safety walks.</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u="none" strike="noStrike" kern="1200" noProof="0">
                          <a:solidFill>
                            <a:schemeClr val="accent6"/>
                          </a:solidFill>
                        </a:rPr>
                        <a:t>Next EGM LSWs scheduled for 20/09/2023</a:t>
                      </a:r>
                      <a:endParaRPr lang="en-US" sz="1400" b="0" i="0">
                        <a:solidFill>
                          <a:schemeClr val="accent6"/>
                        </a:solidFill>
                        <a:effectLst/>
                        <a:highlight>
                          <a:srgbClr val="FFFF00"/>
                        </a:highlight>
                        <a:latin typeface="+mn-lt"/>
                      </a:endParaRP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accent6"/>
                          </a:solidFill>
                          <a:latin typeface="+mn-lt"/>
                          <a:ea typeface="+mn-ea"/>
                          <a:cs typeface="Arial"/>
                        </a:rPr>
                        <a:t>Leadership Safety Conversations and Leadership Safety Walks procedures for tier three people leaders have been developed waiting for approval.</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45164043"/>
                  </a:ext>
                </a:extLst>
              </a:tr>
              <a:tr h="863481">
                <a:tc>
                  <a:txBody>
                    <a:bodyPr/>
                    <a:lstStyle/>
                    <a:p>
                      <a:r>
                        <a:rPr lang="en-GB" sz="1400"/>
                        <a:t>Internal</a:t>
                      </a:r>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NZ" sz="1400"/>
                        <a:t>Compliance Auditor Vehicle Review</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a:solidFill>
                            <a:schemeClr val="accent6"/>
                          </a:solidFill>
                          <a:latin typeface="+mn-lt"/>
                          <a:ea typeface="+mn-ea"/>
                          <a:cs typeface="Arial"/>
                        </a:rPr>
                        <a:t>Review undertaken in May 2023. Actions agreed and underway.</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a:solidFill>
                            <a:schemeClr val="accent6"/>
                          </a:solidFill>
                          <a:latin typeface="+mn-lt"/>
                          <a:ea typeface="+mn-ea"/>
                          <a:cs typeface="Arial"/>
                        </a:rPr>
                        <a:t>Additional information is being sought from Auckland Council to follow up on progress.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83235113"/>
                  </a:ext>
                </a:extLst>
              </a:tr>
              <a:tr h="1643399">
                <a:tc>
                  <a:txBody>
                    <a:bodyPr/>
                    <a:lstStyle/>
                    <a:p>
                      <a:r>
                        <a:rPr lang="en-GB" sz="1400"/>
                        <a:t>Internal</a:t>
                      </a:r>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412891" rtl="0" eaLnBrk="1" fontAlgn="auto" latinLnBrk="0" hangingPunct="1">
                        <a:lnSpc>
                          <a:spcPct val="100000"/>
                        </a:lnSpc>
                        <a:spcBef>
                          <a:spcPts val="0"/>
                        </a:spcBef>
                        <a:spcAft>
                          <a:spcPts val="0"/>
                        </a:spcAft>
                        <a:buClrTx/>
                        <a:buSzTx/>
                        <a:buFontTx/>
                        <a:buNone/>
                        <a:tabLst/>
                        <a:defRPr/>
                      </a:pPr>
                      <a:r>
                        <a:rPr lang="en-US" sz="1400" kern="1200">
                          <a:solidFill>
                            <a:schemeClr val="accent6"/>
                          </a:solidFill>
                          <a:latin typeface="+mn-lt"/>
                          <a:ea typeface="+mn-ea"/>
                          <a:cs typeface="Arial"/>
                        </a:rPr>
                        <a:t>Project Management Office (PMO) Review</a:t>
                      </a:r>
                    </a:p>
                    <a:p>
                      <a:endParaRPr lang="en-NZ"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GB" sz="1400" kern="1200">
                          <a:solidFill>
                            <a:schemeClr val="accent6"/>
                          </a:solidFill>
                          <a:latin typeface="+mn-lt"/>
                          <a:ea typeface="+mn-ea"/>
                          <a:cs typeface="Arial"/>
                        </a:rPr>
                        <a:t>Review conducted in November 2022. </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400" kern="1200">
                          <a:solidFill>
                            <a:schemeClr val="accent6"/>
                          </a:solidFill>
                          <a:latin typeface="+mn-lt"/>
                          <a:ea typeface="+mn-ea"/>
                          <a:cs typeface="Arial"/>
                        </a:rPr>
                        <a:t>Actions stalled due to organisational consultation.</a:t>
                      </a:r>
                      <a:endParaRPr lang="en-GB" sz="1400" kern="1200">
                        <a:solidFill>
                          <a:schemeClr val="accent6"/>
                        </a:solidFill>
                        <a:latin typeface="+mn-lt"/>
                        <a:ea typeface="+mn-ea"/>
                        <a:cs typeface="Arial"/>
                      </a:endParaRP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a:solidFill>
                            <a:schemeClr val="accent6"/>
                          </a:solidFill>
                          <a:latin typeface="+mn-lt"/>
                          <a:ea typeface="+mn-ea"/>
                          <a:cs typeface="Arial"/>
                        </a:rPr>
                        <a:t>Business Technology funding procured to implement filing system for organisational standardisation for safety record keeping.</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a:solidFill>
                            <a:schemeClr val="accent6"/>
                          </a:solidFill>
                          <a:latin typeface="+mn-lt"/>
                          <a:ea typeface="+mn-ea"/>
                          <a:cs typeface="Arial"/>
                        </a:rPr>
                        <a:t>First draft of the filing structure guideline out for consultation, which allows for enterprise solution.</a:t>
                      </a:r>
                    </a:p>
                    <a:p>
                      <a:pPr marL="171450" marR="0" lvl="0" indent="-171450" algn="l" defTabSz="412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1200">
                          <a:solidFill>
                            <a:schemeClr val="accent6"/>
                          </a:solidFill>
                          <a:latin typeface="+mn-lt"/>
                          <a:ea typeface="+mn-ea"/>
                          <a:cs typeface="Arial"/>
                        </a:rPr>
                        <a:t>Follow up actions planned for later this month.</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39277269"/>
                  </a:ext>
                </a:extLst>
              </a:tr>
            </a:tbl>
          </a:graphicData>
        </a:graphic>
      </p:graphicFrame>
      <p:sp>
        <p:nvSpPr>
          <p:cNvPr id="2" name="TextBox 34">
            <a:extLst>
              <a:ext uri="{FF2B5EF4-FFF2-40B4-BE49-F238E27FC236}">
                <a16:creationId xmlns:a16="http://schemas.microsoft.com/office/drawing/2014/main" id="{63351A66-A381-641D-6F6D-59A6E8767C32}"/>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graphicFrame>
        <p:nvGraphicFramePr>
          <p:cNvPr id="6" name="Chart 5">
            <a:extLst>
              <a:ext uri="{FF2B5EF4-FFF2-40B4-BE49-F238E27FC236}">
                <a16:creationId xmlns:a16="http://schemas.microsoft.com/office/drawing/2014/main" id="{D2FB4693-63EB-DFC6-C571-62E256614D88}"/>
              </a:ext>
            </a:extLst>
          </p:cNvPr>
          <p:cNvGraphicFramePr>
            <a:graphicFrameLocks/>
          </p:cNvGraphicFramePr>
          <p:nvPr>
            <p:extLst>
              <p:ext uri="{D42A27DB-BD31-4B8C-83A1-F6EECF244321}">
                <p14:modId xmlns:p14="http://schemas.microsoft.com/office/powerpoint/2010/main" val="1688228325"/>
              </p:ext>
            </p:extLst>
          </p:nvPr>
        </p:nvGraphicFramePr>
        <p:xfrm>
          <a:off x="5702532" y="9273233"/>
          <a:ext cx="4971010" cy="24768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593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18">
            <a:extLst>
              <a:ext uri="{FF2B5EF4-FFF2-40B4-BE49-F238E27FC236}">
                <a16:creationId xmlns:a16="http://schemas.microsoft.com/office/drawing/2014/main" id="{37CD35CA-4114-EF72-5F71-EBDF46C46619}"/>
              </a:ext>
            </a:extLst>
          </p:cNvPr>
          <p:cNvSpPr/>
          <p:nvPr/>
        </p:nvSpPr>
        <p:spPr>
          <a:xfrm>
            <a:off x="17672869" y="3280173"/>
            <a:ext cx="3987386" cy="3395975"/>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18" name="AutoShape 18">
            <a:extLst>
              <a:ext uri="{FF2B5EF4-FFF2-40B4-BE49-F238E27FC236}">
                <a16:creationId xmlns:a16="http://schemas.microsoft.com/office/drawing/2014/main" id="{9D391851-E692-ED63-B61F-F0FF7AA3184E}"/>
              </a:ext>
            </a:extLst>
          </p:cNvPr>
          <p:cNvSpPr/>
          <p:nvPr/>
        </p:nvSpPr>
        <p:spPr>
          <a:xfrm>
            <a:off x="17672869" y="6848765"/>
            <a:ext cx="3987386" cy="4513753"/>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9" name="AutoShape 18">
            <a:extLst>
              <a:ext uri="{FF2B5EF4-FFF2-40B4-BE49-F238E27FC236}">
                <a16:creationId xmlns:a16="http://schemas.microsoft.com/office/drawing/2014/main" id="{D09331B1-691E-BE80-7311-CA18439ACA3B}"/>
              </a:ext>
            </a:extLst>
          </p:cNvPr>
          <p:cNvSpPr/>
          <p:nvPr/>
        </p:nvSpPr>
        <p:spPr>
          <a:xfrm>
            <a:off x="13668508" y="3287518"/>
            <a:ext cx="3843934" cy="4758913"/>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25" name="AutoShape 18">
            <a:extLst>
              <a:ext uri="{FF2B5EF4-FFF2-40B4-BE49-F238E27FC236}">
                <a16:creationId xmlns:a16="http://schemas.microsoft.com/office/drawing/2014/main" id="{90270B11-CE1D-965E-102A-D56080C20241}"/>
              </a:ext>
            </a:extLst>
          </p:cNvPr>
          <p:cNvSpPr/>
          <p:nvPr/>
        </p:nvSpPr>
        <p:spPr>
          <a:xfrm>
            <a:off x="9619706" y="6849760"/>
            <a:ext cx="3883512" cy="4512758"/>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graphicFrame>
        <p:nvGraphicFramePr>
          <p:cNvPr id="113" name="Chart 112">
            <a:extLst>
              <a:ext uri="{FF2B5EF4-FFF2-40B4-BE49-F238E27FC236}">
                <a16:creationId xmlns:a16="http://schemas.microsoft.com/office/drawing/2014/main" id="{C4900745-B9F5-2C11-9534-2500BF02412B}"/>
              </a:ext>
              <a:ext uri="{147F2762-F138-4A5C-976F-8EAC2B608ADB}">
                <a16:predDERef xmlns:a16="http://schemas.microsoft.com/office/drawing/2014/main" pred="{10A190CB-78D9-4521-FF60-7468E7AB1F58}"/>
              </a:ext>
            </a:extLst>
          </p:cNvPr>
          <p:cNvGraphicFramePr>
            <a:graphicFrameLocks/>
          </p:cNvGraphicFramePr>
          <p:nvPr>
            <p:extLst>
              <p:ext uri="{D42A27DB-BD31-4B8C-83A1-F6EECF244321}">
                <p14:modId xmlns:p14="http://schemas.microsoft.com/office/powerpoint/2010/main" val="3573852065"/>
              </p:ext>
            </p:extLst>
          </p:nvPr>
        </p:nvGraphicFramePr>
        <p:xfrm>
          <a:off x="9811570" y="4312413"/>
          <a:ext cx="3345599" cy="1453158"/>
        </p:xfrm>
        <a:graphic>
          <a:graphicData uri="http://schemas.openxmlformats.org/drawingml/2006/chart">
            <c:chart xmlns:c="http://schemas.openxmlformats.org/drawingml/2006/chart" xmlns:r="http://schemas.openxmlformats.org/officeDocument/2006/relationships" r:id="rId3"/>
          </a:graphicData>
        </a:graphic>
      </p:graphicFrame>
      <p:sp>
        <p:nvSpPr>
          <p:cNvPr id="10" name="AutoShape 18">
            <a:extLst>
              <a:ext uri="{FF2B5EF4-FFF2-40B4-BE49-F238E27FC236}">
                <a16:creationId xmlns:a16="http://schemas.microsoft.com/office/drawing/2014/main" id="{7917DFA6-443F-0A3F-3D60-3AB8266A76A5}"/>
              </a:ext>
            </a:extLst>
          </p:cNvPr>
          <p:cNvSpPr/>
          <p:nvPr/>
        </p:nvSpPr>
        <p:spPr>
          <a:xfrm>
            <a:off x="13665217" y="8226585"/>
            <a:ext cx="3847226" cy="3135933"/>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110" name="AutoShape 18">
            <a:extLst>
              <a:ext uri="{FF2B5EF4-FFF2-40B4-BE49-F238E27FC236}">
                <a16:creationId xmlns:a16="http://schemas.microsoft.com/office/drawing/2014/main" id="{8E75448E-F83F-7829-8AAB-90185E6DC5F9}"/>
              </a:ext>
            </a:extLst>
          </p:cNvPr>
          <p:cNvSpPr/>
          <p:nvPr/>
        </p:nvSpPr>
        <p:spPr>
          <a:xfrm>
            <a:off x="9631424" y="3283765"/>
            <a:ext cx="3843934" cy="3395974"/>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16" name="TextBox 15">
            <a:extLst>
              <a:ext uri="{FF2B5EF4-FFF2-40B4-BE49-F238E27FC236}">
                <a16:creationId xmlns:a16="http://schemas.microsoft.com/office/drawing/2014/main" id="{FEC135C6-F8E4-AC77-40C6-FC5600FF37FD}"/>
              </a:ext>
            </a:extLst>
          </p:cNvPr>
          <p:cNvSpPr txBox="1"/>
          <p:nvPr/>
        </p:nvSpPr>
        <p:spPr>
          <a:xfrm>
            <a:off x="682190" y="1915555"/>
            <a:ext cx="8163427" cy="1299354"/>
          </a:xfrm>
          <a:prstGeom prst="rect">
            <a:avLst/>
          </a:prstGeom>
          <a:noFill/>
        </p:spPr>
        <p:txBody>
          <a:bodyPr wrap="square" lIns="80287" tIns="40144" rIns="80287" bIns="40144" anchor="t">
            <a:spAutoFit/>
          </a:bodyPr>
          <a:lstStyle/>
          <a:p>
            <a:pPr>
              <a:spcAft>
                <a:spcPts val="1054"/>
              </a:spcAft>
            </a:pPr>
            <a:r>
              <a:rPr lang="en-US" sz="1400" b="1">
                <a:solidFill>
                  <a:schemeClr val="accent6"/>
                </a:solidFill>
              </a:rPr>
              <a:t>Context</a:t>
            </a:r>
            <a:endParaRPr lang="en-US" sz="1400" b="1">
              <a:solidFill>
                <a:schemeClr val="accent6"/>
              </a:solidFill>
              <a:cs typeface="Arial"/>
            </a:endParaRPr>
          </a:p>
          <a:p>
            <a:pPr>
              <a:spcAft>
                <a:spcPts val="1054"/>
              </a:spcAft>
            </a:pPr>
            <a:r>
              <a:rPr lang="en-US" sz="1400">
                <a:solidFill>
                  <a:schemeClr val="accent6"/>
                </a:solidFill>
                <a:cs typeface="Arial"/>
              </a:rPr>
              <a:t>Event management reporting provides confidence that AT is on top of health and safety, highlights areas for improvements and training, and helps manage safety risks. Classification of risk consequences are commonly misunderstood. For the benefit of all system users, the definitions to the right have been implemented.</a:t>
            </a:r>
          </a:p>
        </p:txBody>
      </p:sp>
      <p:graphicFrame>
        <p:nvGraphicFramePr>
          <p:cNvPr id="17" name="Chart 16">
            <a:extLst>
              <a:ext uri="{FF2B5EF4-FFF2-40B4-BE49-F238E27FC236}">
                <a16:creationId xmlns:a16="http://schemas.microsoft.com/office/drawing/2014/main" id="{A79D8915-E061-4A65-8450-3CF27EDA9F0A}"/>
              </a:ext>
            </a:extLst>
          </p:cNvPr>
          <p:cNvGraphicFramePr>
            <a:graphicFrameLocks/>
          </p:cNvGraphicFramePr>
          <p:nvPr>
            <p:extLst>
              <p:ext uri="{D42A27DB-BD31-4B8C-83A1-F6EECF244321}">
                <p14:modId xmlns:p14="http://schemas.microsoft.com/office/powerpoint/2010/main" val="1723777346"/>
              </p:ext>
            </p:extLst>
          </p:nvPr>
        </p:nvGraphicFramePr>
        <p:xfrm>
          <a:off x="9654315" y="3468512"/>
          <a:ext cx="3750361" cy="29937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72C00C02-C6D4-4755-A456-64A2CDBE2E43}"/>
              </a:ext>
            </a:extLst>
          </p:cNvPr>
          <p:cNvGraphicFramePr>
            <a:graphicFrameLocks/>
          </p:cNvGraphicFramePr>
          <p:nvPr>
            <p:extLst>
              <p:ext uri="{D42A27DB-BD31-4B8C-83A1-F6EECF244321}">
                <p14:modId xmlns:p14="http://schemas.microsoft.com/office/powerpoint/2010/main" val="866683401"/>
              </p:ext>
            </p:extLst>
          </p:nvPr>
        </p:nvGraphicFramePr>
        <p:xfrm>
          <a:off x="9654316" y="6679741"/>
          <a:ext cx="3826010" cy="43432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a:extLst>
              <a:ext uri="{FF2B5EF4-FFF2-40B4-BE49-F238E27FC236}">
                <a16:creationId xmlns:a16="http://schemas.microsoft.com/office/drawing/2014/main" id="{054870F8-8EEF-7D43-9884-AE1D3F826334}"/>
              </a:ext>
            </a:extLst>
          </p:cNvPr>
          <p:cNvGraphicFramePr>
            <a:graphicFrameLocks/>
          </p:cNvGraphicFramePr>
          <p:nvPr>
            <p:extLst>
              <p:ext uri="{D42A27DB-BD31-4B8C-83A1-F6EECF244321}">
                <p14:modId xmlns:p14="http://schemas.microsoft.com/office/powerpoint/2010/main" val="278990319"/>
              </p:ext>
            </p:extLst>
          </p:nvPr>
        </p:nvGraphicFramePr>
        <p:xfrm>
          <a:off x="13668508" y="8289741"/>
          <a:ext cx="3843934" cy="29671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Table 5">
            <a:extLst>
              <a:ext uri="{FF2B5EF4-FFF2-40B4-BE49-F238E27FC236}">
                <a16:creationId xmlns:a16="http://schemas.microsoft.com/office/drawing/2014/main" id="{A049A52F-2A0B-3D0D-A588-AAE176E758FF}"/>
              </a:ext>
            </a:extLst>
          </p:cNvPr>
          <p:cNvGraphicFramePr>
            <a:graphicFrameLocks noGrp="1"/>
          </p:cNvGraphicFramePr>
          <p:nvPr>
            <p:extLst>
              <p:ext uri="{D42A27DB-BD31-4B8C-83A1-F6EECF244321}">
                <p14:modId xmlns:p14="http://schemas.microsoft.com/office/powerpoint/2010/main" val="3106655970"/>
              </p:ext>
            </p:extLst>
          </p:nvPr>
        </p:nvGraphicFramePr>
        <p:xfrm>
          <a:off x="826659" y="3373935"/>
          <a:ext cx="7826452" cy="2045640"/>
        </p:xfrm>
        <a:graphic>
          <a:graphicData uri="http://schemas.openxmlformats.org/drawingml/2006/table">
            <a:tbl>
              <a:tblPr firstRow="1" bandRow="1">
                <a:tableStyleId>{5C22544A-7EE6-4342-B048-85BDC9FD1C3A}</a:tableStyleId>
              </a:tblPr>
              <a:tblGrid>
                <a:gridCol w="777798">
                  <a:extLst>
                    <a:ext uri="{9D8B030D-6E8A-4147-A177-3AD203B41FA5}">
                      <a16:colId xmlns:a16="http://schemas.microsoft.com/office/drawing/2014/main" val="3600926329"/>
                    </a:ext>
                  </a:extLst>
                </a:gridCol>
                <a:gridCol w="3127073">
                  <a:extLst>
                    <a:ext uri="{9D8B030D-6E8A-4147-A177-3AD203B41FA5}">
                      <a16:colId xmlns:a16="http://schemas.microsoft.com/office/drawing/2014/main" val="200250848"/>
                    </a:ext>
                  </a:extLst>
                </a:gridCol>
                <a:gridCol w="3921581">
                  <a:extLst>
                    <a:ext uri="{9D8B030D-6E8A-4147-A177-3AD203B41FA5}">
                      <a16:colId xmlns:a16="http://schemas.microsoft.com/office/drawing/2014/main" val="3746836418"/>
                    </a:ext>
                  </a:extLst>
                </a:gridCol>
              </a:tblGrid>
              <a:tr h="165909">
                <a:tc>
                  <a:txBody>
                    <a:bodyPr/>
                    <a:lstStyle/>
                    <a:p>
                      <a:pPr marL="0" algn="ctr" rtl="0" eaLnBrk="1" fontAlgn="base" latinLnBrk="0" hangingPunct="1">
                        <a:spcBef>
                          <a:spcPts val="0"/>
                        </a:spcBef>
                        <a:spcAft>
                          <a:spcPts val="0"/>
                        </a:spcAft>
                      </a:pPr>
                      <a:endParaRPr lang="en-US" sz="1100" b="0">
                        <a:solidFill>
                          <a:schemeClr val="accent6"/>
                        </a:solidFill>
                        <a:effectLst/>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fontAlgn="base" latinLnBrk="0" hangingPunct="1">
                        <a:spcBef>
                          <a:spcPts val="0"/>
                        </a:spcBef>
                        <a:spcAft>
                          <a:spcPts val="0"/>
                        </a:spcAft>
                      </a:pPr>
                      <a:r>
                        <a:rPr lang="en-US" sz="1100" b="1" kern="1200">
                          <a:solidFill>
                            <a:schemeClr val="accent6"/>
                          </a:solidFill>
                          <a:effectLst/>
                        </a:rPr>
                        <a:t>Injury​</a:t>
                      </a:r>
                      <a:endParaRPr lang="en-US" sz="1100" b="1">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fontAlgn="base" latinLnBrk="0" hangingPunct="1">
                        <a:spcBef>
                          <a:spcPts val="0"/>
                        </a:spcBef>
                        <a:spcAft>
                          <a:spcPts val="0"/>
                        </a:spcAft>
                      </a:pPr>
                      <a:r>
                        <a:rPr lang="en-US" sz="1100" b="1" kern="1200">
                          <a:solidFill>
                            <a:schemeClr val="accent6"/>
                          </a:solidFill>
                          <a:effectLst/>
                        </a:rPr>
                        <a:t>Ill-Health​</a:t>
                      </a:r>
                      <a:endParaRPr lang="en-US" sz="1100" b="1">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9434497"/>
                  </a:ext>
                </a:extLst>
              </a:tr>
              <a:tr h="421027">
                <a:tc>
                  <a:txBody>
                    <a:bodyPr/>
                    <a:lstStyle/>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100" b="0" kern="1200">
                          <a:solidFill>
                            <a:schemeClr val="accent6"/>
                          </a:solidFill>
                          <a:effectLst/>
                        </a:rPr>
                        <a:t>Extreme</a:t>
                      </a:r>
                    </a:p>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100" b="0" kern="1200">
                          <a:solidFill>
                            <a:schemeClr val="accent6"/>
                          </a:solidFill>
                          <a:effectLst/>
                        </a:rPr>
                        <a:t>(21-25)​</a:t>
                      </a:r>
                      <a:endParaRPr lang="en-US" sz="1100" b="0">
                        <a:solidFill>
                          <a:schemeClr val="accent6"/>
                        </a:solidFill>
                        <a:effectLst/>
                      </a:endParaRPr>
                    </a:p>
                    <a:p>
                      <a:pPr marL="0" lvl="0" algn="ctr" defTabSz="470268" rtl="0" eaLnBrk="1" fontAlgn="base" latinLnBrk="0" hangingPunct="1">
                        <a:spcBef>
                          <a:spcPts val="0"/>
                        </a:spcBef>
                        <a:spcAft>
                          <a:spcPts val="0"/>
                        </a:spcAft>
                        <a:buClrTx/>
                        <a:buSzPts val="1000"/>
                        <a:buFont typeface="Arial" panose="020B0604020202020204" pitchFamily="34" charset="0"/>
                        <a:buNone/>
                      </a:pPr>
                      <a:endParaRPr lang="en-US" sz="1100" b="0" kern="1200">
                        <a:solidFill>
                          <a:schemeClr val="accent6"/>
                        </a:solidFill>
                        <a:effectLst/>
                        <a:latin typeface="+mn-lt"/>
                        <a:ea typeface="+mn-ea"/>
                        <a:cs typeface="+mn-cs"/>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alpha val="25000"/>
                      </a:schemeClr>
                    </a:solidFill>
                  </a:tcPr>
                </a:tc>
                <a:tc>
                  <a:txBody>
                    <a:bodyPr/>
                    <a:lstStyle/>
                    <a:p>
                      <a:pPr marL="0" lvl="0" algn="l" defTabSz="470268" rtl="0" eaLnBrk="1" fontAlgn="base" latinLnBrk="0" hangingPunct="1">
                        <a:spcBef>
                          <a:spcPts val="0"/>
                        </a:spcBef>
                        <a:spcAft>
                          <a:spcPts val="0"/>
                        </a:spcAft>
                        <a:buClrTx/>
                        <a:buSzPts val="1000"/>
                        <a:buFont typeface="Arial" panose="020B0604020202020204" pitchFamily="34" charset="0"/>
                        <a:buNone/>
                      </a:pPr>
                      <a:r>
                        <a:rPr lang="en-US" sz="1100" b="0" kern="1200">
                          <a:solidFill>
                            <a:schemeClr val="accent6"/>
                          </a:solidFill>
                          <a:effectLst/>
                          <a:latin typeface="+mn-lt"/>
                          <a:ea typeface="+mn-ea"/>
                          <a:cs typeface="+mn-cs"/>
                        </a:rPr>
                        <a:t>Multiple fatalities or long-term widespread health impacts. Includes notifiable incidents with potential for outcome​.</a:t>
                      </a: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100" b="0" kern="1200">
                          <a:solidFill>
                            <a:schemeClr val="accent6"/>
                          </a:solidFill>
                          <a:effectLst/>
                        </a:rPr>
                        <a:t>Multiple fatalities or long-term widespread health impacts​. Includes notifiable incidents with potential for outcome​.</a:t>
                      </a:r>
                      <a:endParaRPr lang="en-US" sz="11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954454"/>
                  </a:ext>
                </a:extLst>
              </a:tr>
              <a:tr h="548586">
                <a:tc>
                  <a:txBody>
                    <a:bodyPr/>
                    <a:lstStyle/>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100" b="0" kern="1200">
                          <a:solidFill>
                            <a:schemeClr val="accent6"/>
                          </a:solidFill>
                          <a:effectLst/>
                        </a:rPr>
                        <a:t>Major</a:t>
                      </a:r>
                    </a:p>
                    <a:p>
                      <a:pPr marL="0" marR="0" lvl="0" indent="0" algn="ctr" defTabSz="470268" rtl="0" eaLnBrk="1" fontAlgn="base" latinLnBrk="0" hangingPunct="1">
                        <a:lnSpc>
                          <a:spcPct val="100000"/>
                        </a:lnSpc>
                        <a:spcBef>
                          <a:spcPts val="0"/>
                        </a:spcBef>
                        <a:spcAft>
                          <a:spcPts val="0"/>
                        </a:spcAft>
                        <a:buClrTx/>
                        <a:buSzPts val="1000"/>
                        <a:buFont typeface="Arial" panose="020B0604020202020204" pitchFamily="34" charset="0"/>
                        <a:buNone/>
                        <a:tabLst/>
                        <a:defRPr/>
                      </a:pPr>
                      <a:r>
                        <a:rPr lang="en-US" sz="1100" b="0" kern="1200">
                          <a:solidFill>
                            <a:schemeClr val="accent6"/>
                          </a:solidFill>
                          <a:effectLst/>
                        </a:rPr>
                        <a:t>(16-21 )</a:t>
                      </a:r>
                    </a:p>
                    <a:p>
                      <a:pPr marL="0" lvl="0" algn="ctr" rtl="0" eaLnBrk="1" fontAlgn="base" latinLnBrk="0" hangingPunct="1">
                        <a:spcBef>
                          <a:spcPts val="0"/>
                        </a:spcBef>
                        <a:spcAft>
                          <a:spcPts val="0"/>
                        </a:spcAft>
                        <a:buClrTx/>
                        <a:buSzPts val="1000"/>
                        <a:buFont typeface="Arial" panose="020B0604020202020204" pitchFamily="34" charset="0"/>
                        <a:buNone/>
                      </a:pPr>
                      <a:endParaRPr lang="en-US" sz="1100" b="0">
                        <a:solidFill>
                          <a:schemeClr val="accent6"/>
                        </a:solidFill>
                        <a:effectLst/>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100" b="0" kern="1200">
                          <a:solidFill>
                            <a:schemeClr val="accent6"/>
                          </a:solidFill>
                          <a:effectLst/>
                        </a:rPr>
                        <a:t>LTI&gt;14 days or life-threatening consequences​ and notifiable deaths. </a:t>
                      </a:r>
                      <a:r>
                        <a:rPr lang="en-US" sz="1100" b="0" kern="1200">
                          <a:solidFill>
                            <a:schemeClr val="accent6"/>
                          </a:solidFill>
                          <a:effectLst/>
                          <a:latin typeface="+mn-lt"/>
                          <a:ea typeface="+mn-ea"/>
                          <a:cs typeface="+mn-cs"/>
                        </a:rPr>
                        <a:t>Includes notifiable incidents with potential for outcome.</a:t>
                      </a:r>
                      <a:endParaRPr lang="en-US" sz="11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100" b="0" kern="1200">
                          <a:solidFill>
                            <a:schemeClr val="accent6"/>
                          </a:solidFill>
                          <a:effectLst/>
                        </a:rPr>
                        <a:t>Permanent disability or irreversible health problems from injury and occupational illness​, unlikely to return to work with significant modifications​. Includes notifiable incident with potential for outcome​.</a:t>
                      </a:r>
                      <a:endParaRPr lang="en-US" sz="11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5394904"/>
                  </a:ext>
                </a:extLst>
              </a:tr>
              <a:tr h="421027">
                <a:tc>
                  <a:txBody>
                    <a:bodyPr/>
                    <a:lstStyle/>
                    <a:p>
                      <a:pPr marL="0" marR="0" lvl="0" indent="0" algn="ctr" defTabSz="470268" rtl="0" eaLnBrk="1" fontAlgn="base" latinLnBrk="0" hangingPunct="1">
                        <a:lnSpc>
                          <a:spcPct val="100000"/>
                        </a:lnSpc>
                        <a:spcBef>
                          <a:spcPts val="0"/>
                        </a:spcBef>
                        <a:spcAft>
                          <a:spcPts val="0"/>
                        </a:spcAft>
                        <a:buClrTx/>
                        <a:buSzTx/>
                        <a:buFontTx/>
                        <a:buNone/>
                        <a:tabLst/>
                        <a:defRPr/>
                      </a:pPr>
                      <a:r>
                        <a:rPr lang="en-US" sz="1100" b="0" kern="1200">
                          <a:solidFill>
                            <a:schemeClr val="accent6"/>
                          </a:solidFill>
                          <a:effectLst/>
                        </a:rPr>
                        <a:t>Moderate </a:t>
                      </a:r>
                    </a:p>
                    <a:p>
                      <a:pPr marL="0" marR="0" lvl="0" indent="0" algn="ctr" defTabSz="470268" rtl="0" eaLnBrk="1" fontAlgn="base" latinLnBrk="0" hangingPunct="1">
                        <a:lnSpc>
                          <a:spcPct val="100000"/>
                        </a:lnSpc>
                        <a:spcBef>
                          <a:spcPts val="0"/>
                        </a:spcBef>
                        <a:spcAft>
                          <a:spcPts val="0"/>
                        </a:spcAft>
                        <a:buClrTx/>
                        <a:buSzTx/>
                        <a:buFontTx/>
                        <a:buNone/>
                        <a:tabLst/>
                        <a:defRPr/>
                      </a:pPr>
                      <a:r>
                        <a:rPr lang="en-US" sz="1100" b="0" kern="1200">
                          <a:solidFill>
                            <a:schemeClr val="accent6"/>
                          </a:solidFill>
                          <a:effectLst/>
                        </a:rPr>
                        <a:t>(9 – 15)​</a:t>
                      </a:r>
                    </a:p>
                    <a:p>
                      <a:pPr marL="0" lvl="0" algn="ctr" rtl="0" eaLnBrk="1" fontAlgn="base" latinLnBrk="0" hangingPunct="1">
                        <a:spcBef>
                          <a:spcPts val="0"/>
                        </a:spcBef>
                        <a:spcAft>
                          <a:spcPts val="0"/>
                        </a:spcAft>
                      </a:pPr>
                      <a:endParaRPr lang="en-US" sz="1100" b="0">
                        <a:solidFill>
                          <a:schemeClr val="accent6"/>
                        </a:solidFill>
                        <a:effectLst/>
                      </a:endParaRPr>
                    </a:p>
                  </a:txBody>
                  <a:tcPr marL="72000" marR="72000" marT="25200" marB="25200">
                    <a:lnL w="12700" cap="flat" cmpd="sng" algn="ctr">
                      <a:noFill/>
                      <a:prstDash val="solid"/>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100" b="0" kern="1200">
                          <a:solidFill>
                            <a:schemeClr val="accent6"/>
                          </a:solidFill>
                          <a:effectLst/>
                        </a:rPr>
                        <a:t>LTI&gt; One day and up to 14 days​.</a:t>
                      </a:r>
                      <a:endParaRPr lang="en-US" sz="1100" b="0">
                        <a:solidFill>
                          <a:schemeClr val="accent6"/>
                        </a:solidFill>
                        <a:effectLst/>
                      </a:endParaRPr>
                    </a:p>
                    <a:p>
                      <a:pPr marL="0" lvl="0" algn="l" rtl="0" eaLnBrk="1" fontAlgn="base" latinLnBrk="0" hangingPunct="1">
                        <a:spcBef>
                          <a:spcPts val="0"/>
                        </a:spcBef>
                        <a:spcAft>
                          <a:spcPts val="0"/>
                        </a:spcAft>
                      </a:pPr>
                      <a:r>
                        <a:rPr lang="en-US" sz="1100" b="0" kern="1200">
                          <a:solidFill>
                            <a:schemeClr val="accent6"/>
                          </a:solidFill>
                          <a:effectLst/>
                        </a:rPr>
                        <a:t>​</a:t>
                      </a:r>
                      <a:endParaRPr lang="en-US" sz="11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rtl="0" eaLnBrk="1" fontAlgn="base" latinLnBrk="0" hangingPunct="1">
                        <a:spcBef>
                          <a:spcPts val="0"/>
                        </a:spcBef>
                        <a:spcAft>
                          <a:spcPts val="0"/>
                        </a:spcAft>
                        <a:buClrTx/>
                        <a:buSzPts val="1000"/>
                        <a:buFont typeface="Arial" panose="020B0604020202020204" pitchFamily="34" charset="0"/>
                        <a:buNone/>
                      </a:pPr>
                      <a:r>
                        <a:rPr lang="en-US" sz="1100" b="0" kern="1200">
                          <a:solidFill>
                            <a:schemeClr val="accent6"/>
                          </a:solidFill>
                          <a:effectLst/>
                        </a:rPr>
                        <a:t>A diagnosed occupational illness case​ and moderate, minimal, local, or non-invasive intervention indicated up to severe but not immediately life threatening​.</a:t>
                      </a:r>
                      <a:endParaRPr lang="en-US" sz="1100" b="0">
                        <a:solidFill>
                          <a:schemeClr val="accent6"/>
                        </a:solidFill>
                        <a:effectLst/>
                      </a:endParaRPr>
                    </a:p>
                  </a:txBody>
                  <a:tcPr marL="72000" marR="72000" marT="25200" marB="252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0281501"/>
                  </a:ext>
                </a:extLst>
              </a:tr>
            </a:tbl>
          </a:graphicData>
        </a:graphic>
      </p:graphicFrame>
      <p:sp>
        <p:nvSpPr>
          <p:cNvPr id="3" name="TextBox 34">
            <a:extLst>
              <a:ext uri="{FF2B5EF4-FFF2-40B4-BE49-F238E27FC236}">
                <a16:creationId xmlns:a16="http://schemas.microsoft.com/office/drawing/2014/main" id="{F1DFE35F-282F-F7F9-A588-84144D260A30}"/>
              </a:ext>
            </a:extLst>
          </p:cNvPr>
          <p:cNvSpPr txBox="1"/>
          <p:nvPr/>
        </p:nvSpPr>
        <p:spPr>
          <a:xfrm>
            <a:off x="544555" y="600698"/>
            <a:ext cx="11212016" cy="410369"/>
          </a:xfrm>
          <a:prstGeom prst="rect">
            <a:avLst/>
          </a:prstGeom>
        </p:spPr>
        <p:txBody>
          <a:bodyPr wrap="square" lIns="0" tIns="0" rIns="0" bIns="0" rtlCol="0" anchor="t">
            <a:spAutoFit/>
          </a:bodyPr>
          <a:lstStyle/>
          <a:p>
            <a:pPr>
              <a:lnSpc>
                <a:spcPts val="3195"/>
              </a:lnSpc>
            </a:pPr>
            <a:r>
              <a:rPr lang="en-US" sz="2800" b="1">
                <a:solidFill>
                  <a:srgbClr val="000000"/>
                </a:solidFill>
              </a:rPr>
              <a:t>1.4 Safety operational activity </a:t>
            </a:r>
            <a:r>
              <a:rPr lang="en-US" sz="2800">
                <a:solidFill>
                  <a:srgbClr val="000000"/>
                </a:solidFill>
              </a:rPr>
              <a:t>- Auckland Transport</a:t>
            </a:r>
          </a:p>
        </p:txBody>
      </p:sp>
      <p:sp>
        <p:nvSpPr>
          <p:cNvPr id="7" name="AutoShape 18">
            <a:extLst>
              <a:ext uri="{FF2B5EF4-FFF2-40B4-BE49-F238E27FC236}">
                <a16:creationId xmlns:a16="http://schemas.microsoft.com/office/drawing/2014/main" id="{17316B52-C60B-6B55-1326-00BCD1A4E504}"/>
              </a:ext>
            </a:extLst>
          </p:cNvPr>
          <p:cNvSpPr/>
          <p:nvPr/>
        </p:nvSpPr>
        <p:spPr>
          <a:xfrm>
            <a:off x="9407277" y="1432271"/>
            <a:ext cx="12432563"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8" name="AutoShape 18">
            <a:extLst>
              <a:ext uri="{FF2B5EF4-FFF2-40B4-BE49-F238E27FC236}">
                <a16:creationId xmlns:a16="http://schemas.microsoft.com/office/drawing/2014/main" id="{54994899-9C68-C1F7-D930-BE7F7DF1AEB5}"/>
              </a:ext>
            </a:extLst>
          </p:cNvPr>
          <p:cNvSpPr/>
          <p:nvPr/>
        </p:nvSpPr>
        <p:spPr>
          <a:xfrm>
            <a:off x="559785" y="1432273"/>
            <a:ext cx="8532910"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11" name="Rectangle: Rounded Corners 10">
            <a:extLst>
              <a:ext uri="{FF2B5EF4-FFF2-40B4-BE49-F238E27FC236}">
                <a16:creationId xmlns:a16="http://schemas.microsoft.com/office/drawing/2014/main" id="{27344AC6-E487-F882-EE33-79FCF1BD3884}"/>
              </a:ext>
            </a:extLst>
          </p:cNvPr>
          <p:cNvSpPr/>
          <p:nvPr/>
        </p:nvSpPr>
        <p:spPr>
          <a:xfrm>
            <a:off x="9627528" y="1277774"/>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12" name="Rectangle: Rounded Corners 11">
            <a:extLst>
              <a:ext uri="{FF2B5EF4-FFF2-40B4-BE49-F238E27FC236}">
                <a16:creationId xmlns:a16="http://schemas.microsoft.com/office/drawing/2014/main" id="{2FB76C2E-A9BD-D531-3128-8EC87281230F}"/>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Activity update</a:t>
            </a:r>
          </a:p>
        </p:txBody>
      </p:sp>
      <p:pic>
        <p:nvPicPr>
          <p:cNvPr id="13" name="Picture 4" descr="Logo, company name&#10;&#10;Description automatically generated">
            <a:extLst>
              <a:ext uri="{FF2B5EF4-FFF2-40B4-BE49-F238E27FC236}">
                <a16:creationId xmlns:a16="http://schemas.microsoft.com/office/drawing/2014/main" id="{3B8F68C9-A026-B1B3-3A68-BA831A203889}"/>
              </a:ext>
            </a:extLst>
          </p:cNvPr>
          <p:cNvPicPr>
            <a:picLocks noChangeAspect="1"/>
          </p:cNvPicPr>
          <p:nvPr/>
        </p:nvPicPr>
        <p:blipFill>
          <a:blip r:embed="rId7"/>
          <a:stretch>
            <a:fillRect/>
          </a:stretch>
        </p:blipFill>
        <p:spPr>
          <a:xfrm>
            <a:off x="21430109" y="11649522"/>
            <a:ext cx="933539" cy="796559"/>
          </a:xfrm>
          <a:prstGeom prst="rect">
            <a:avLst/>
          </a:prstGeom>
        </p:spPr>
      </p:pic>
      <p:sp>
        <p:nvSpPr>
          <p:cNvPr id="20" name="TextBox 19">
            <a:extLst>
              <a:ext uri="{FF2B5EF4-FFF2-40B4-BE49-F238E27FC236}">
                <a16:creationId xmlns:a16="http://schemas.microsoft.com/office/drawing/2014/main" id="{4F7273A9-E367-9331-4AE8-9DD9FA35EC9E}"/>
              </a:ext>
            </a:extLst>
          </p:cNvPr>
          <p:cNvSpPr txBox="1"/>
          <p:nvPr/>
        </p:nvSpPr>
        <p:spPr>
          <a:xfrm>
            <a:off x="682190" y="5735354"/>
            <a:ext cx="8087554" cy="5693866"/>
          </a:xfrm>
          <a:prstGeom prst="rect">
            <a:avLst/>
          </a:prstGeom>
          <a:noFill/>
        </p:spPr>
        <p:txBody>
          <a:bodyPr wrap="square" lIns="91440" tIns="45720" rIns="91440" bIns="45720" anchor="t">
            <a:spAutoFit/>
          </a:bodyPr>
          <a:lstStyle/>
          <a:p>
            <a:pPr defTabSz="412891">
              <a:spcAft>
                <a:spcPts val="1200"/>
              </a:spcAft>
              <a:defRPr/>
            </a:pPr>
            <a:r>
              <a:rPr lang="en-NZ" sz="1400" b="1">
                <a:solidFill>
                  <a:schemeClr val="accent6"/>
                </a:solidFill>
                <a:ea typeface="Calibri"/>
                <a:sym typeface="Wingdings" panose="05000000000000000000" pitchFamily="2" charset="2"/>
              </a:rPr>
              <a:t>Key progress and insights </a:t>
            </a:r>
            <a:endParaRPr lang="en-US">
              <a:solidFill>
                <a:schemeClr val="accent6"/>
              </a:solidFill>
            </a:endParaRPr>
          </a:p>
          <a:p>
            <a:pPr marL="250825" indent="-250825">
              <a:spcAft>
                <a:spcPts val="1200"/>
              </a:spcAft>
              <a:buFont typeface="Arial" panose="020B0604020202020204" pitchFamily="34" charset="0"/>
              <a:buChar char="•"/>
            </a:pPr>
            <a:r>
              <a:rPr lang="en-GB" sz="1400">
                <a:solidFill>
                  <a:schemeClr val="accent6"/>
                </a:solidFill>
                <a:cs typeface="Arial"/>
              </a:rPr>
              <a:t>There were no safety work events identified as high potential (major and extreme risk consequence) in August 2023.</a:t>
            </a:r>
          </a:p>
          <a:p>
            <a:pPr marL="250825" indent="-250825">
              <a:spcAft>
                <a:spcPts val="1200"/>
              </a:spcAft>
              <a:buFont typeface="Arial" panose="020B0604020202020204" pitchFamily="34" charset="0"/>
              <a:buChar char="•"/>
            </a:pPr>
            <a:r>
              <a:rPr lang="en-GB" sz="1400">
                <a:solidFill>
                  <a:schemeClr val="accent6"/>
                </a:solidFill>
                <a:cs typeface="Arial"/>
              </a:rPr>
              <a:t>Overall, </a:t>
            </a:r>
            <a:r>
              <a:rPr lang="en-GB" sz="1400" b="1">
                <a:solidFill>
                  <a:schemeClr val="accent6"/>
                </a:solidFill>
                <a:cs typeface="Arial"/>
              </a:rPr>
              <a:t>in August 2023 </a:t>
            </a:r>
            <a:r>
              <a:rPr lang="en-GB" sz="1400">
                <a:solidFill>
                  <a:schemeClr val="accent6"/>
                </a:solidFill>
                <a:cs typeface="Arial"/>
              </a:rPr>
              <a:t>over July 2023</a:t>
            </a:r>
          </a:p>
          <a:p>
            <a:pPr marL="539750" indent="-250825">
              <a:buFont typeface="Arial" panose="020B0604020202020204" pitchFamily="34" charset="0"/>
              <a:buChar char="•"/>
            </a:pPr>
            <a:r>
              <a:rPr lang="en-GB" sz="1400">
                <a:solidFill>
                  <a:schemeClr val="accent6"/>
                </a:solidFill>
                <a:cs typeface="Arial"/>
              </a:rPr>
              <a:t>Safety work events decreased 10% (Figure 1 and 4)</a:t>
            </a:r>
          </a:p>
          <a:p>
            <a:pPr marL="539750" indent="-250825">
              <a:buFont typeface="Arial" panose="020B0604020202020204" pitchFamily="34" charset="0"/>
              <a:buChar char="•"/>
            </a:pPr>
            <a:r>
              <a:rPr lang="en-GB" sz="1400">
                <a:solidFill>
                  <a:schemeClr val="accent6"/>
                </a:solidFill>
                <a:cs typeface="Arial"/>
              </a:rPr>
              <a:t>Hazards and work pain and discomfort increased 96% and 29% respectively (Figure 4)</a:t>
            </a:r>
          </a:p>
          <a:p>
            <a:pPr marL="539750" indent="-250825">
              <a:buFont typeface="Arial" panose="020B0604020202020204" pitchFamily="34" charset="0"/>
              <a:buChar char="•"/>
            </a:pPr>
            <a:r>
              <a:rPr lang="en-GB" sz="1400">
                <a:solidFill>
                  <a:schemeClr val="accent6"/>
                </a:solidFill>
                <a:cs typeface="Arial"/>
              </a:rPr>
              <a:t>Safety work events identified as critical risks decreased 42% (Figure 2)</a:t>
            </a:r>
          </a:p>
          <a:p>
            <a:pPr marL="539750" indent="-250825">
              <a:buFont typeface="Arial" panose="020B0604020202020204" pitchFamily="34" charset="0"/>
              <a:buChar char="•"/>
            </a:pPr>
            <a:r>
              <a:rPr lang="en-GB" sz="1400">
                <a:solidFill>
                  <a:schemeClr val="accent6"/>
                </a:solidFill>
                <a:cs typeface="Arial"/>
              </a:rPr>
              <a:t>Safety work events identified as critical risk in high-risk operational areas: Customer Experience (CX) down 33%, Service Delivery (SD) down 50% and Integrated Networks (IN) not up or down (Figure 5)</a:t>
            </a:r>
          </a:p>
          <a:p>
            <a:pPr marL="539750" indent="-250825">
              <a:spcAft>
                <a:spcPts val="1200"/>
              </a:spcAft>
              <a:buFont typeface="Arial" panose="020B0604020202020204" pitchFamily="34" charset="0"/>
              <a:buChar char="•"/>
            </a:pPr>
            <a:r>
              <a:rPr lang="en-GB" sz="1400">
                <a:solidFill>
                  <a:schemeClr val="accent6"/>
                </a:solidFill>
                <a:cs typeface="Arial"/>
              </a:rPr>
              <a:t>Total recordable injury frequency rate (TRIFR) and lost time injury frequency rate (LTIFR) increased 5% and 11% respectively due to an increase of 33% in the lost time injuries (4 to 3) and an increase of 13% in worked hours in August 2023 (Figure 6).</a:t>
            </a:r>
            <a:endParaRPr lang="en-GB">
              <a:solidFill>
                <a:schemeClr val="accent6"/>
              </a:solidFill>
            </a:endParaRPr>
          </a:p>
          <a:p>
            <a:pPr>
              <a:spcAft>
                <a:spcPts val="1200"/>
              </a:spcAft>
            </a:pPr>
            <a:r>
              <a:rPr lang="en-US" sz="1400" b="1">
                <a:solidFill>
                  <a:schemeClr val="accent6"/>
                </a:solidFill>
                <a:cs typeface="Calibri"/>
              </a:rPr>
              <a:t>Key risks</a:t>
            </a:r>
          </a:p>
          <a:p>
            <a:pPr marL="250825" indent="-250825">
              <a:spcAft>
                <a:spcPts val="1200"/>
              </a:spcAft>
              <a:buFont typeface="Arial" panose="020B0604020202020204" pitchFamily="34" charset="0"/>
              <a:buChar char="•"/>
            </a:pPr>
            <a:r>
              <a:rPr lang="en-NZ" sz="1400">
                <a:solidFill>
                  <a:schemeClr val="accent6"/>
                </a:solidFill>
                <a:cs typeface="Arial"/>
              </a:rPr>
              <a:t>Limited safety event reporting from all AT business units. We will continue to interact with these teams to better understand the factors that are preventing them from reporting and remediate.</a:t>
            </a:r>
            <a:endParaRPr lang="en-NZ">
              <a:solidFill>
                <a:schemeClr val="accent6"/>
              </a:solidFill>
            </a:endParaRPr>
          </a:p>
          <a:p>
            <a:pPr marL="250825" indent="-250825">
              <a:spcAft>
                <a:spcPts val="1200"/>
              </a:spcAft>
              <a:buFont typeface="Arial" panose="020B0604020202020204" pitchFamily="34" charset="0"/>
              <a:buChar char="•"/>
            </a:pPr>
            <a:r>
              <a:rPr lang="en-NZ" sz="1400">
                <a:solidFill>
                  <a:schemeClr val="accent6"/>
                </a:solidFill>
                <a:cs typeface="Arial"/>
              </a:rPr>
              <a:t>People leaders not understanding their role in event management. A training program has been developed and is available on the Safety Hub. </a:t>
            </a:r>
          </a:p>
          <a:p>
            <a:pPr marL="250825" indent="-250825">
              <a:spcAft>
                <a:spcPts val="1200"/>
              </a:spcAft>
              <a:buFont typeface="Arial" panose="020B0604020202020204" pitchFamily="34" charset="0"/>
              <a:buChar char="•"/>
            </a:pPr>
            <a:r>
              <a:rPr lang="en-NZ" sz="1400">
                <a:solidFill>
                  <a:schemeClr val="accent6"/>
                </a:solidFill>
                <a:cs typeface="Arial"/>
              </a:rPr>
              <a:t>People leaders not updating their teams Synergi cases within the agreed time period. The Safety team are working on an escalation process in Synergi to ensure people leaders update their cases within 48 hours as defined in the Event Management Procedure.  </a:t>
            </a:r>
            <a:endParaRPr lang="en-NZ">
              <a:solidFill>
                <a:schemeClr val="accent6"/>
              </a:solidFill>
            </a:endParaRPr>
          </a:p>
        </p:txBody>
      </p:sp>
      <p:grpSp>
        <p:nvGrpSpPr>
          <p:cNvPr id="24" name="Group 23">
            <a:extLst>
              <a:ext uri="{FF2B5EF4-FFF2-40B4-BE49-F238E27FC236}">
                <a16:creationId xmlns:a16="http://schemas.microsoft.com/office/drawing/2014/main" id="{4CB47D22-089B-04D4-0E1C-34B7FDEC260C}"/>
              </a:ext>
            </a:extLst>
          </p:cNvPr>
          <p:cNvGrpSpPr/>
          <p:nvPr/>
        </p:nvGrpSpPr>
        <p:grpSpPr>
          <a:xfrm>
            <a:off x="9627527" y="2096719"/>
            <a:ext cx="12026254" cy="1043859"/>
            <a:chOff x="9646778" y="2096719"/>
            <a:chExt cx="11910755" cy="1043859"/>
          </a:xfrm>
        </p:grpSpPr>
        <p:sp>
          <p:nvSpPr>
            <p:cNvPr id="134" name="AutoShape 27">
              <a:extLst>
                <a:ext uri="{FF2B5EF4-FFF2-40B4-BE49-F238E27FC236}">
                  <a16:creationId xmlns:a16="http://schemas.microsoft.com/office/drawing/2014/main" id="{B50FC5CE-4678-976F-D812-05D28785EB15}"/>
                </a:ext>
              </a:extLst>
            </p:cNvPr>
            <p:cNvSpPr/>
            <p:nvPr/>
          </p:nvSpPr>
          <p:spPr>
            <a:xfrm>
              <a:off x="16909873" y="2111998"/>
              <a:ext cx="2258725" cy="1028580"/>
            </a:xfrm>
            <a:prstGeom prst="rect">
              <a:avLst/>
            </a:prstGeom>
            <a:solidFill>
              <a:schemeClr val="bg1">
                <a:lumMod val="95000"/>
              </a:schemeClr>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05" name="AutoShape 27">
              <a:extLst>
                <a:ext uri="{FF2B5EF4-FFF2-40B4-BE49-F238E27FC236}">
                  <a16:creationId xmlns:a16="http://schemas.microsoft.com/office/drawing/2014/main" id="{A8270197-76D1-EDCD-1857-ACCE1DEA492A}"/>
                </a:ext>
              </a:extLst>
            </p:cNvPr>
            <p:cNvSpPr/>
            <p:nvPr/>
          </p:nvSpPr>
          <p:spPr>
            <a:xfrm>
              <a:off x="12090854" y="2101970"/>
              <a:ext cx="2258725" cy="1028580"/>
            </a:xfrm>
            <a:prstGeom prst="rect">
              <a:avLst/>
            </a:prstGeom>
            <a:solidFill>
              <a:schemeClr val="bg1">
                <a:lumMod val="95000"/>
              </a:schemeClr>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11" name="AutoShape 27">
              <a:extLst>
                <a:ext uri="{FF2B5EF4-FFF2-40B4-BE49-F238E27FC236}">
                  <a16:creationId xmlns:a16="http://schemas.microsoft.com/office/drawing/2014/main" id="{3BB05829-D904-2135-CBDB-7280E3FF591E}"/>
                </a:ext>
              </a:extLst>
            </p:cNvPr>
            <p:cNvSpPr/>
            <p:nvPr/>
          </p:nvSpPr>
          <p:spPr>
            <a:xfrm>
              <a:off x="14500363" y="2101970"/>
              <a:ext cx="2258725" cy="1028580"/>
            </a:xfrm>
            <a:prstGeom prst="rect">
              <a:avLst/>
            </a:prstGeom>
            <a:solidFill>
              <a:schemeClr val="bg1">
                <a:lumMod val="95000"/>
              </a:schemeClr>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17" name="AutoShape 27">
              <a:extLst>
                <a:ext uri="{FF2B5EF4-FFF2-40B4-BE49-F238E27FC236}">
                  <a16:creationId xmlns:a16="http://schemas.microsoft.com/office/drawing/2014/main" id="{A89ED8BB-E320-2AA4-D47A-7EF7453654E1}"/>
                </a:ext>
              </a:extLst>
            </p:cNvPr>
            <p:cNvSpPr/>
            <p:nvPr/>
          </p:nvSpPr>
          <p:spPr>
            <a:xfrm>
              <a:off x="19298808" y="2103321"/>
              <a:ext cx="2258725" cy="1028580"/>
            </a:xfrm>
            <a:prstGeom prst="rect">
              <a:avLst/>
            </a:prstGeom>
            <a:solidFill>
              <a:schemeClr val="bg1">
                <a:lumMod val="95000"/>
              </a:schemeClr>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121" name="AutoShape 27">
              <a:extLst>
                <a:ext uri="{FF2B5EF4-FFF2-40B4-BE49-F238E27FC236}">
                  <a16:creationId xmlns:a16="http://schemas.microsoft.com/office/drawing/2014/main" id="{3D61927E-8FD5-51C2-A958-889821C532D1}"/>
                </a:ext>
              </a:extLst>
            </p:cNvPr>
            <p:cNvSpPr/>
            <p:nvPr/>
          </p:nvSpPr>
          <p:spPr>
            <a:xfrm>
              <a:off x="9646778" y="2096719"/>
              <a:ext cx="2293291" cy="1028580"/>
            </a:xfrm>
            <a:prstGeom prst="rect">
              <a:avLst/>
            </a:prstGeom>
            <a:solidFill>
              <a:schemeClr val="bg1">
                <a:lumMod val="95000"/>
              </a:schemeClr>
            </a:solidFill>
            <a:ln>
              <a:solidFill>
                <a:schemeClr val="bg1">
                  <a:lumMod val="85000"/>
                </a:schemeClr>
              </a:solidFill>
            </a:ln>
          </p:spPr>
          <p:txBody>
            <a:bodyPr/>
            <a:lstStyle/>
            <a:p>
              <a:endParaRPr lang="en-NZ" sz="2458" b="1">
                <a:solidFill>
                  <a:schemeClr val="accent6"/>
                </a:solidFill>
                <a:highlight>
                  <a:srgbClr val="FFFF00"/>
                </a:highlight>
              </a:endParaRPr>
            </a:p>
          </p:txBody>
        </p:sp>
        <p:sp>
          <p:nvSpPr>
            <p:cNvPr id="55" name="TextBox 84">
              <a:extLst>
                <a:ext uri="{FF2B5EF4-FFF2-40B4-BE49-F238E27FC236}">
                  <a16:creationId xmlns:a16="http://schemas.microsoft.com/office/drawing/2014/main" id="{3FF9F3A4-4895-6568-5D5E-28C099A4DD57}"/>
                </a:ext>
              </a:extLst>
            </p:cNvPr>
            <p:cNvSpPr txBox="1"/>
            <p:nvPr/>
          </p:nvSpPr>
          <p:spPr>
            <a:xfrm>
              <a:off x="17869453" y="2220319"/>
              <a:ext cx="1280310" cy="790281"/>
            </a:xfrm>
            <a:prstGeom prst="rect">
              <a:avLst/>
            </a:prstGeom>
            <a:noFill/>
            <a:ln>
              <a:noFill/>
            </a:ln>
          </p:spPr>
          <p:txBody>
            <a:bodyPr wrap="square" lIns="0" tIns="0" rIns="0" bIns="0" rtlCol="0" anchor="t">
              <a:spAutoFit/>
            </a:bodyPr>
            <a:lstStyle/>
            <a:p>
              <a:r>
                <a:rPr lang="en-US" sz="1404">
                  <a:solidFill>
                    <a:schemeClr val="accent6"/>
                  </a:solidFill>
                  <a:latin typeface="Aileron Regular Bold"/>
                </a:rPr>
                <a:t>Safety events with a moderate risk consequence</a:t>
              </a:r>
              <a:endParaRPr lang="en-US" sz="1128">
                <a:solidFill>
                  <a:schemeClr val="accent6"/>
                </a:solidFill>
                <a:latin typeface="Arial"/>
                <a:cs typeface="Arial"/>
              </a:endParaRPr>
            </a:p>
            <a:p>
              <a:r>
                <a:rPr lang="en-US" sz="923">
                  <a:solidFill>
                    <a:schemeClr val="accent6"/>
                  </a:solidFill>
                  <a:latin typeface="Aileron Regular Bold"/>
                </a:rPr>
                <a:t>Aug 2023</a:t>
              </a:r>
              <a:endParaRPr lang="en-US" sz="2546">
                <a:solidFill>
                  <a:schemeClr val="accent6"/>
                </a:solidFill>
                <a:cs typeface="Arial"/>
              </a:endParaRPr>
            </a:p>
          </p:txBody>
        </p:sp>
        <p:sp>
          <p:nvSpPr>
            <p:cNvPr id="106" name="TextBox 91">
              <a:extLst>
                <a:ext uri="{FF2B5EF4-FFF2-40B4-BE49-F238E27FC236}">
                  <a16:creationId xmlns:a16="http://schemas.microsoft.com/office/drawing/2014/main" id="{8CFB3FC2-EAC8-BFAF-C096-1C86A8A9D35E}"/>
                </a:ext>
              </a:extLst>
            </p:cNvPr>
            <p:cNvSpPr txBox="1"/>
            <p:nvPr/>
          </p:nvSpPr>
          <p:spPr>
            <a:xfrm>
              <a:off x="12129671" y="2182564"/>
              <a:ext cx="836637" cy="738664"/>
            </a:xfrm>
            <a:prstGeom prst="rect">
              <a:avLst/>
            </a:prstGeom>
            <a:noFill/>
            <a:ln>
              <a:noFill/>
            </a:ln>
          </p:spPr>
          <p:txBody>
            <a:bodyPr wrap="square" lIns="0" tIns="0" rIns="0" bIns="0" rtlCol="0" anchor="ctr">
              <a:spAutoFit/>
            </a:bodyPr>
            <a:lstStyle/>
            <a:p>
              <a:pPr algn="r"/>
              <a:r>
                <a:rPr lang="en-US" sz="4800">
                  <a:solidFill>
                    <a:schemeClr val="accent6"/>
                  </a:solidFill>
                </a:rPr>
                <a:t>45</a:t>
              </a:r>
            </a:p>
          </p:txBody>
        </p:sp>
        <p:sp>
          <p:nvSpPr>
            <p:cNvPr id="107" name="TextBox 84">
              <a:extLst>
                <a:ext uri="{FF2B5EF4-FFF2-40B4-BE49-F238E27FC236}">
                  <a16:creationId xmlns:a16="http://schemas.microsoft.com/office/drawing/2014/main" id="{CC4A5F6D-76FD-3FB3-DFC8-B7CC2E996642}"/>
                </a:ext>
              </a:extLst>
            </p:cNvPr>
            <p:cNvSpPr txBox="1"/>
            <p:nvPr/>
          </p:nvSpPr>
          <p:spPr>
            <a:xfrm>
              <a:off x="13217550" y="2418432"/>
              <a:ext cx="1026064" cy="358111"/>
            </a:xfrm>
            <a:prstGeom prst="rect">
              <a:avLst/>
            </a:prstGeom>
            <a:noFill/>
            <a:ln>
              <a:noFill/>
            </a:ln>
          </p:spPr>
          <p:txBody>
            <a:bodyPr wrap="square" lIns="0" tIns="0" rIns="0" bIns="0" rtlCol="0" anchor="t">
              <a:spAutoFit/>
            </a:bodyPr>
            <a:lstStyle/>
            <a:p>
              <a:r>
                <a:rPr lang="en-US" sz="1404">
                  <a:solidFill>
                    <a:schemeClr val="accent6"/>
                  </a:solidFill>
                  <a:latin typeface="Aileron Regular Bold"/>
                </a:rPr>
                <a:t>Hazards </a:t>
              </a:r>
            </a:p>
            <a:p>
              <a:r>
                <a:rPr lang="en-US" sz="923">
                  <a:solidFill>
                    <a:schemeClr val="accent6"/>
                  </a:solidFill>
                  <a:latin typeface="Aileron Regular Bold"/>
                </a:rPr>
                <a:t>Aug 2023</a:t>
              </a:r>
            </a:p>
          </p:txBody>
        </p:sp>
        <p:sp>
          <p:nvSpPr>
            <p:cNvPr id="112" name="TextBox 91">
              <a:extLst>
                <a:ext uri="{FF2B5EF4-FFF2-40B4-BE49-F238E27FC236}">
                  <a16:creationId xmlns:a16="http://schemas.microsoft.com/office/drawing/2014/main" id="{5DA191D6-D7B4-0F90-0260-C9A8C0C3AD6B}"/>
                </a:ext>
              </a:extLst>
            </p:cNvPr>
            <p:cNvSpPr txBox="1"/>
            <p:nvPr/>
          </p:nvSpPr>
          <p:spPr>
            <a:xfrm>
              <a:off x="14663081" y="2182564"/>
              <a:ext cx="424956" cy="738664"/>
            </a:xfrm>
            <a:prstGeom prst="rect">
              <a:avLst/>
            </a:prstGeom>
            <a:noFill/>
            <a:ln>
              <a:noFill/>
            </a:ln>
          </p:spPr>
          <p:txBody>
            <a:bodyPr wrap="square" lIns="0" tIns="0" rIns="0" bIns="0" rtlCol="0" anchor="ctr">
              <a:spAutoFit/>
            </a:bodyPr>
            <a:lstStyle/>
            <a:p>
              <a:pPr algn="r"/>
              <a:r>
                <a:rPr lang="en-US" sz="4800">
                  <a:solidFill>
                    <a:schemeClr val="accent6"/>
                  </a:solidFill>
                </a:rPr>
                <a:t>0</a:t>
              </a:r>
            </a:p>
          </p:txBody>
        </p:sp>
        <p:sp>
          <p:nvSpPr>
            <p:cNvPr id="114" name="TextBox 84">
              <a:extLst>
                <a:ext uri="{FF2B5EF4-FFF2-40B4-BE49-F238E27FC236}">
                  <a16:creationId xmlns:a16="http://schemas.microsoft.com/office/drawing/2014/main" id="{C8F81CD9-42EB-66CC-2C93-14814A1C12CC}"/>
                </a:ext>
              </a:extLst>
            </p:cNvPr>
            <p:cNvSpPr txBox="1"/>
            <p:nvPr/>
          </p:nvSpPr>
          <p:spPr>
            <a:xfrm>
              <a:off x="15286231" y="2418435"/>
              <a:ext cx="1312641" cy="572464"/>
            </a:xfrm>
            <a:prstGeom prst="rect">
              <a:avLst/>
            </a:prstGeom>
            <a:noFill/>
            <a:ln>
              <a:noFill/>
            </a:ln>
          </p:spPr>
          <p:txBody>
            <a:bodyPr wrap="square" lIns="0" tIns="0" rIns="0" bIns="0" rtlCol="0" anchor="t">
              <a:spAutoFit/>
            </a:bodyPr>
            <a:lstStyle/>
            <a:p>
              <a:r>
                <a:rPr lang="en-US" sz="1400">
                  <a:solidFill>
                    <a:schemeClr val="accent6"/>
                  </a:solidFill>
                  <a:latin typeface="Aileron Regular Bold"/>
                </a:rPr>
                <a:t>High potential event</a:t>
              </a:r>
              <a:endParaRPr lang="en-US" sz="1404">
                <a:solidFill>
                  <a:schemeClr val="accent6"/>
                </a:solidFill>
                <a:latin typeface="Aileron Regular Bold"/>
              </a:endParaRPr>
            </a:p>
            <a:p>
              <a:r>
                <a:rPr lang="en-US" sz="920">
                  <a:solidFill>
                    <a:schemeClr val="accent6"/>
                  </a:solidFill>
                  <a:latin typeface="Aileron Regular Bold"/>
                </a:rPr>
                <a:t>Aug 2023</a:t>
              </a:r>
            </a:p>
          </p:txBody>
        </p:sp>
        <p:sp>
          <p:nvSpPr>
            <p:cNvPr id="118" name="TextBox 91">
              <a:extLst>
                <a:ext uri="{FF2B5EF4-FFF2-40B4-BE49-F238E27FC236}">
                  <a16:creationId xmlns:a16="http://schemas.microsoft.com/office/drawing/2014/main" id="{EC3E41A7-830C-93D4-520B-C86D43B650F0}"/>
                </a:ext>
              </a:extLst>
            </p:cNvPr>
            <p:cNvSpPr txBox="1"/>
            <p:nvPr/>
          </p:nvSpPr>
          <p:spPr>
            <a:xfrm>
              <a:off x="19435931" y="2211834"/>
              <a:ext cx="430071" cy="738664"/>
            </a:xfrm>
            <a:prstGeom prst="rect">
              <a:avLst/>
            </a:prstGeom>
            <a:noFill/>
            <a:ln>
              <a:noFill/>
            </a:ln>
          </p:spPr>
          <p:txBody>
            <a:bodyPr wrap="square" lIns="0" tIns="0" rIns="0" bIns="0" rtlCol="0" anchor="ctr">
              <a:spAutoFit/>
            </a:bodyPr>
            <a:lstStyle/>
            <a:p>
              <a:pPr algn="r"/>
              <a:r>
                <a:rPr lang="en-US" sz="4800">
                  <a:solidFill>
                    <a:schemeClr val="accent6"/>
                  </a:solidFill>
                </a:rPr>
                <a:t>0</a:t>
              </a:r>
            </a:p>
          </p:txBody>
        </p:sp>
        <p:sp>
          <p:nvSpPr>
            <p:cNvPr id="119" name="TextBox 84">
              <a:extLst>
                <a:ext uri="{FF2B5EF4-FFF2-40B4-BE49-F238E27FC236}">
                  <a16:creationId xmlns:a16="http://schemas.microsoft.com/office/drawing/2014/main" id="{40A44630-46DD-1772-0FB6-22E31E75E24D}"/>
                </a:ext>
              </a:extLst>
            </p:cNvPr>
            <p:cNvSpPr txBox="1"/>
            <p:nvPr/>
          </p:nvSpPr>
          <p:spPr>
            <a:xfrm>
              <a:off x="20070210" y="2212269"/>
              <a:ext cx="1315135" cy="790281"/>
            </a:xfrm>
            <a:prstGeom prst="rect">
              <a:avLst/>
            </a:prstGeom>
            <a:noFill/>
            <a:ln>
              <a:noFill/>
            </a:ln>
          </p:spPr>
          <p:txBody>
            <a:bodyPr wrap="square" lIns="0" tIns="0" rIns="0" bIns="0" rtlCol="0" anchor="t">
              <a:spAutoFit/>
            </a:bodyPr>
            <a:lstStyle/>
            <a:p>
              <a:r>
                <a:rPr lang="en-US" sz="1404">
                  <a:solidFill>
                    <a:schemeClr val="accent6"/>
                  </a:solidFill>
                  <a:latin typeface="Aileron Regular Bold"/>
                </a:rPr>
                <a:t>Notifiable safety events reportable to WorkSafe</a:t>
              </a:r>
            </a:p>
            <a:p>
              <a:r>
                <a:rPr lang="en-US" sz="923">
                  <a:solidFill>
                    <a:schemeClr val="accent6"/>
                  </a:solidFill>
                  <a:latin typeface="Aileron Regular Bold"/>
                </a:rPr>
                <a:t>Aug 2023</a:t>
              </a:r>
            </a:p>
          </p:txBody>
        </p:sp>
        <p:sp>
          <p:nvSpPr>
            <p:cNvPr id="122" name="TextBox 91">
              <a:extLst>
                <a:ext uri="{FF2B5EF4-FFF2-40B4-BE49-F238E27FC236}">
                  <a16:creationId xmlns:a16="http://schemas.microsoft.com/office/drawing/2014/main" id="{78265773-77DB-4FA8-F09A-16A6BAED6719}"/>
                </a:ext>
              </a:extLst>
            </p:cNvPr>
            <p:cNvSpPr txBox="1"/>
            <p:nvPr/>
          </p:nvSpPr>
          <p:spPr>
            <a:xfrm>
              <a:off x="9646778" y="2219801"/>
              <a:ext cx="834507" cy="738664"/>
            </a:xfrm>
            <a:prstGeom prst="rect">
              <a:avLst/>
            </a:prstGeom>
            <a:noFill/>
            <a:ln>
              <a:noFill/>
            </a:ln>
          </p:spPr>
          <p:txBody>
            <a:bodyPr wrap="square" lIns="0" tIns="0" rIns="0" bIns="0" rtlCol="0" anchor="ctr">
              <a:spAutoFit/>
            </a:bodyPr>
            <a:lstStyle/>
            <a:p>
              <a:pPr algn="r"/>
              <a:r>
                <a:rPr lang="en-US" sz="4800">
                  <a:solidFill>
                    <a:schemeClr val="accent6"/>
                  </a:solidFill>
                </a:rPr>
                <a:t>36</a:t>
              </a:r>
            </a:p>
          </p:txBody>
        </p:sp>
        <p:sp>
          <p:nvSpPr>
            <p:cNvPr id="123" name="TextBox 84">
              <a:extLst>
                <a:ext uri="{FF2B5EF4-FFF2-40B4-BE49-F238E27FC236}">
                  <a16:creationId xmlns:a16="http://schemas.microsoft.com/office/drawing/2014/main" id="{917BF5DA-F268-4C7E-2863-BF2E4341CCE8}"/>
                </a:ext>
              </a:extLst>
            </p:cNvPr>
            <p:cNvSpPr txBox="1"/>
            <p:nvPr/>
          </p:nvSpPr>
          <p:spPr>
            <a:xfrm>
              <a:off x="10628802" y="2220319"/>
              <a:ext cx="1315552" cy="790281"/>
            </a:xfrm>
            <a:prstGeom prst="rect">
              <a:avLst/>
            </a:prstGeom>
            <a:noFill/>
            <a:ln>
              <a:noFill/>
            </a:ln>
          </p:spPr>
          <p:txBody>
            <a:bodyPr wrap="square" lIns="0" tIns="0" rIns="0" bIns="0" rtlCol="0" anchor="t">
              <a:spAutoFit/>
            </a:bodyPr>
            <a:lstStyle/>
            <a:p>
              <a:r>
                <a:rPr lang="en-US" sz="1404">
                  <a:solidFill>
                    <a:schemeClr val="accent6"/>
                  </a:solidFill>
                  <a:latin typeface="Aileron Regular Bold"/>
                </a:rPr>
                <a:t>Safety work events including near misses </a:t>
              </a:r>
            </a:p>
            <a:p>
              <a:r>
                <a:rPr lang="en-US" sz="923">
                  <a:solidFill>
                    <a:schemeClr val="accent6"/>
                  </a:solidFill>
                  <a:latin typeface="Aileron Regular Bold"/>
                </a:rPr>
                <a:t>Aug 2023</a:t>
              </a:r>
            </a:p>
          </p:txBody>
        </p:sp>
        <p:sp>
          <p:nvSpPr>
            <p:cNvPr id="33" name="TextBox 91">
              <a:extLst>
                <a:ext uri="{FF2B5EF4-FFF2-40B4-BE49-F238E27FC236}">
                  <a16:creationId xmlns:a16="http://schemas.microsoft.com/office/drawing/2014/main" id="{7A6A20FB-5AA9-3C9B-52DC-E9E9AB0B8CF8}"/>
                </a:ext>
              </a:extLst>
            </p:cNvPr>
            <p:cNvSpPr txBox="1"/>
            <p:nvPr/>
          </p:nvSpPr>
          <p:spPr>
            <a:xfrm>
              <a:off x="17129915" y="2209656"/>
              <a:ext cx="424956" cy="738664"/>
            </a:xfrm>
            <a:prstGeom prst="rect">
              <a:avLst/>
            </a:prstGeom>
            <a:noFill/>
            <a:ln>
              <a:noFill/>
            </a:ln>
          </p:spPr>
          <p:txBody>
            <a:bodyPr wrap="square" lIns="0" tIns="0" rIns="0" bIns="0" rtlCol="0" anchor="ctr">
              <a:spAutoFit/>
            </a:bodyPr>
            <a:lstStyle/>
            <a:p>
              <a:pPr algn="r"/>
              <a:r>
                <a:rPr lang="en-US" sz="4800">
                  <a:solidFill>
                    <a:schemeClr val="accent6"/>
                  </a:solidFill>
                </a:rPr>
                <a:t>6</a:t>
              </a:r>
            </a:p>
          </p:txBody>
        </p:sp>
      </p:grpSp>
      <p:sp>
        <p:nvSpPr>
          <p:cNvPr id="23" name="TextBox 22">
            <a:extLst>
              <a:ext uri="{FF2B5EF4-FFF2-40B4-BE49-F238E27FC236}">
                <a16:creationId xmlns:a16="http://schemas.microsoft.com/office/drawing/2014/main" id="{FEE5F8CB-C8E5-4AA7-CC23-C710DCDCFA0B}"/>
              </a:ext>
            </a:extLst>
          </p:cNvPr>
          <p:cNvSpPr txBox="1"/>
          <p:nvPr/>
        </p:nvSpPr>
        <p:spPr>
          <a:xfrm>
            <a:off x="9535761" y="1652172"/>
            <a:ext cx="8209694" cy="307777"/>
          </a:xfrm>
          <a:prstGeom prst="rect">
            <a:avLst/>
          </a:prstGeom>
          <a:noFill/>
        </p:spPr>
        <p:txBody>
          <a:bodyPr wrap="square">
            <a:spAutoFit/>
          </a:bodyPr>
          <a:lstStyle/>
          <a:p>
            <a:r>
              <a:rPr lang="en-NZ" sz="1400"/>
              <a:t>Reporting period: September22-August23 from Synergi 2.0 system data</a:t>
            </a:r>
          </a:p>
        </p:txBody>
      </p:sp>
      <p:sp>
        <p:nvSpPr>
          <p:cNvPr id="2" name="TextBox 34">
            <a:extLst>
              <a:ext uri="{FF2B5EF4-FFF2-40B4-BE49-F238E27FC236}">
                <a16:creationId xmlns:a16="http://schemas.microsoft.com/office/drawing/2014/main" id="{6ECB7366-9AA4-1A2E-04F8-765159EACEC6}"/>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graphicFrame>
        <p:nvGraphicFramePr>
          <p:cNvPr id="4" name="Chart 3">
            <a:extLst>
              <a:ext uri="{FF2B5EF4-FFF2-40B4-BE49-F238E27FC236}">
                <a16:creationId xmlns:a16="http://schemas.microsoft.com/office/drawing/2014/main" id="{39FE8B92-6EAA-4758-AE0F-8C80080A5B69}"/>
              </a:ext>
            </a:extLst>
          </p:cNvPr>
          <p:cNvGraphicFramePr>
            <a:graphicFrameLocks/>
          </p:cNvGraphicFramePr>
          <p:nvPr>
            <p:extLst>
              <p:ext uri="{D42A27DB-BD31-4B8C-83A1-F6EECF244321}">
                <p14:modId xmlns:p14="http://schemas.microsoft.com/office/powerpoint/2010/main" val="4240974132"/>
              </p:ext>
            </p:extLst>
          </p:nvPr>
        </p:nvGraphicFramePr>
        <p:xfrm>
          <a:off x="9646395" y="3388386"/>
          <a:ext cx="3840685" cy="32520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 name="Chart 4">
            <a:extLst>
              <a:ext uri="{FF2B5EF4-FFF2-40B4-BE49-F238E27FC236}">
                <a16:creationId xmlns:a16="http://schemas.microsoft.com/office/drawing/2014/main" id="{124265FF-4014-4CE6-9981-D976242E21D3}"/>
              </a:ext>
            </a:extLst>
          </p:cNvPr>
          <p:cNvGraphicFramePr>
            <a:graphicFrameLocks/>
          </p:cNvGraphicFramePr>
          <p:nvPr>
            <p:extLst>
              <p:ext uri="{D42A27DB-BD31-4B8C-83A1-F6EECF244321}">
                <p14:modId xmlns:p14="http://schemas.microsoft.com/office/powerpoint/2010/main" val="4213113237"/>
              </p:ext>
            </p:extLst>
          </p:nvPr>
        </p:nvGraphicFramePr>
        <p:xfrm>
          <a:off x="9619705" y="7005039"/>
          <a:ext cx="3880408" cy="425183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Chart 13">
            <a:extLst>
              <a:ext uri="{FF2B5EF4-FFF2-40B4-BE49-F238E27FC236}">
                <a16:creationId xmlns:a16="http://schemas.microsoft.com/office/drawing/2014/main" id="{717B7B31-60A0-4049-934A-267B2E58B7F9}"/>
              </a:ext>
            </a:extLst>
          </p:cNvPr>
          <p:cNvGraphicFramePr>
            <a:graphicFrameLocks/>
          </p:cNvGraphicFramePr>
          <p:nvPr>
            <p:extLst>
              <p:ext uri="{D42A27DB-BD31-4B8C-83A1-F6EECF244321}">
                <p14:modId xmlns:p14="http://schemas.microsoft.com/office/powerpoint/2010/main" val="2953693901"/>
              </p:ext>
            </p:extLst>
          </p:nvPr>
        </p:nvGraphicFramePr>
        <p:xfrm>
          <a:off x="13652370" y="3388386"/>
          <a:ext cx="3860072" cy="469854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2" name="Chart 21">
            <a:extLst>
              <a:ext uri="{FF2B5EF4-FFF2-40B4-BE49-F238E27FC236}">
                <a16:creationId xmlns:a16="http://schemas.microsoft.com/office/drawing/2014/main" id="{1CC272AD-1D1E-4D3E-BBCA-E404AE94DA31}"/>
              </a:ext>
            </a:extLst>
          </p:cNvPr>
          <p:cNvGraphicFramePr>
            <a:graphicFrameLocks/>
          </p:cNvGraphicFramePr>
          <p:nvPr>
            <p:extLst>
              <p:ext uri="{D42A27DB-BD31-4B8C-83A1-F6EECF244321}">
                <p14:modId xmlns:p14="http://schemas.microsoft.com/office/powerpoint/2010/main" val="2867327238"/>
              </p:ext>
            </p:extLst>
          </p:nvPr>
        </p:nvGraphicFramePr>
        <p:xfrm>
          <a:off x="13652267" y="8344770"/>
          <a:ext cx="3833975" cy="291210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7" name="Chart 26">
            <a:extLst>
              <a:ext uri="{FF2B5EF4-FFF2-40B4-BE49-F238E27FC236}">
                <a16:creationId xmlns:a16="http://schemas.microsoft.com/office/drawing/2014/main" id="{9072B774-D0FD-46AF-AC04-A714378AB7B5}"/>
              </a:ext>
            </a:extLst>
          </p:cNvPr>
          <p:cNvGraphicFramePr>
            <a:graphicFrameLocks/>
          </p:cNvGraphicFramePr>
          <p:nvPr>
            <p:extLst>
              <p:ext uri="{D42A27DB-BD31-4B8C-83A1-F6EECF244321}">
                <p14:modId xmlns:p14="http://schemas.microsoft.com/office/powerpoint/2010/main" val="2638684778"/>
              </p:ext>
            </p:extLst>
          </p:nvPr>
        </p:nvGraphicFramePr>
        <p:xfrm>
          <a:off x="17669561" y="3388386"/>
          <a:ext cx="3984222" cy="329135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8" name="Chart 27">
            <a:extLst>
              <a:ext uri="{FF2B5EF4-FFF2-40B4-BE49-F238E27FC236}">
                <a16:creationId xmlns:a16="http://schemas.microsoft.com/office/drawing/2014/main" id="{D847B779-C08B-4572-9283-16A4051EDB77}"/>
              </a:ext>
            </a:extLst>
          </p:cNvPr>
          <p:cNvGraphicFramePr>
            <a:graphicFrameLocks/>
          </p:cNvGraphicFramePr>
          <p:nvPr>
            <p:extLst>
              <p:ext uri="{D42A27DB-BD31-4B8C-83A1-F6EECF244321}">
                <p14:modId xmlns:p14="http://schemas.microsoft.com/office/powerpoint/2010/main" val="3360885579"/>
              </p:ext>
            </p:extLst>
          </p:nvPr>
        </p:nvGraphicFramePr>
        <p:xfrm>
          <a:off x="17672870" y="6963152"/>
          <a:ext cx="3999454" cy="4312729"/>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07174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AutoShape 18">
            <a:extLst>
              <a:ext uri="{FF2B5EF4-FFF2-40B4-BE49-F238E27FC236}">
                <a16:creationId xmlns:a16="http://schemas.microsoft.com/office/drawing/2014/main" id="{F81EE74D-706A-FD80-C610-07219EBBF3E3}"/>
              </a:ext>
            </a:extLst>
          </p:cNvPr>
          <p:cNvSpPr/>
          <p:nvPr/>
        </p:nvSpPr>
        <p:spPr>
          <a:xfrm>
            <a:off x="5840026" y="1432273"/>
            <a:ext cx="15999813"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2" name="AutoShape 18">
            <a:extLst>
              <a:ext uri="{FF2B5EF4-FFF2-40B4-BE49-F238E27FC236}">
                <a16:creationId xmlns:a16="http://schemas.microsoft.com/office/drawing/2014/main" id="{8F4CF3F4-E593-E045-293A-6C811E4DE6E5}"/>
              </a:ext>
            </a:extLst>
          </p:cNvPr>
          <p:cNvSpPr/>
          <p:nvPr/>
        </p:nvSpPr>
        <p:spPr>
          <a:xfrm>
            <a:off x="6050600" y="2065829"/>
            <a:ext cx="2057740" cy="264256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29" name="AutoShape 18">
            <a:extLst>
              <a:ext uri="{FF2B5EF4-FFF2-40B4-BE49-F238E27FC236}">
                <a16:creationId xmlns:a16="http://schemas.microsoft.com/office/drawing/2014/main" id="{BBD2EA7F-D591-0FD2-9C6A-7207690AB5D8}"/>
              </a:ext>
            </a:extLst>
          </p:cNvPr>
          <p:cNvSpPr/>
          <p:nvPr/>
        </p:nvSpPr>
        <p:spPr>
          <a:xfrm>
            <a:off x="15163504" y="2065828"/>
            <a:ext cx="6454836" cy="4411973"/>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9" name="AutoShape 18">
            <a:extLst>
              <a:ext uri="{FF2B5EF4-FFF2-40B4-BE49-F238E27FC236}">
                <a16:creationId xmlns:a16="http://schemas.microsoft.com/office/drawing/2014/main" id="{F0125804-587A-8763-777F-C767323DA4C9}"/>
              </a:ext>
            </a:extLst>
          </p:cNvPr>
          <p:cNvSpPr/>
          <p:nvPr/>
        </p:nvSpPr>
        <p:spPr>
          <a:xfrm>
            <a:off x="9710030" y="4838099"/>
            <a:ext cx="5293058" cy="6720263"/>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3" name="AutoShape 18">
            <a:extLst>
              <a:ext uri="{FF2B5EF4-FFF2-40B4-BE49-F238E27FC236}">
                <a16:creationId xmlns:a16="http://schemas.microsoft.com/office/drawing/2014/main" id="{B1DC4BE1-0992-4D7C-595B-338ED572F097}"/>
              </a:ext>
            </a:extLst>
          </p:cNvPr>
          <p:cNvSpPr/>
          <p:nvPr/>
        </p:nvSpPr>
        <p:spPr>
          <a:xfrm>
            <a:off x="6050599" y="4839458"/>
            <a:ext cx="3499740" cy="6718904"/>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6" name="AutoShape 18">
            <a:extLst>
              <a:ext uri="{FF2B5EF4-FFF2-40B4-BE49-F238E27FC236}">
                <a16:creationId xmlns:a16="http://schemas.microsoft.com/office/drawing/2014/main" id="{40F215FB-6664-27C7-C005-231E56918F4C}"/>
              </a:ext>
            </a:extLst>
          </p:cNvPr>
          <p:cNvSpPr/>
          <p:nvPr/>
        </p:nvSpPr>
        <p:spPr>
          <a:xfrm>
            <a:off x="15163504" y="6662588"/>
            <a:ext cx="6454836" cy="4895773"/>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145" name="AutoShape 18">
            <a:extLst>
              <a:ext uri="{FF2B5EF4-FFF2-40B4-BE49-F238E27FC236}">
                <a16:creationId xmlns:a16="http://schemas.microsoft.com/office/drawing/2014/main" id="{3BC5E3F1-9DC9-96A4-B012-196CD758E2B2}"/>
              </a:ext>
            </a:extLst>
          </p:cNvPr>
          <p:cNvSpPr/>
          <p:nvPr/>
        </p:nvSpPr>
        <p:spPr>
          <a:xfrm>
            <a:off x="8268756" y="2069544"/>
            <a:ext cx="6744682" cy="264256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9" name="AutoShape 18">
            <a:extLst>
              <a:ext uri="{FF2B5EF4-FFF2-40B4-BE49-F238E27FC236}">
                <a16:creationId xmlns:a16="http://schemas.microsoft.com/office/drawing/2014/main" id="{50E9C530-EC96-9C14-09D1-8BDECA7515CD}"/>
              </a:ext>
            </a:extLst>
          </p:cNvPr>
          <p:cNvSpPr/>
          <p:nvPr/>
        </p:nvSpPr>
        <p:spPr>
          <a:xfrm>
            <a:off x="559782" y="1432273"/>
            <a:ext cx="4941971"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graphicFrame>
        <p:nvGraphicFramePr>
          <p:cNvPr id="11" name="Table 10">
            <a:extLst>
              <a:ext uri="{FF2B5EF4-FFF2-40B4-BE49-F238E27FC236}">
                <a16:creationId xmlns:a16="http://schemas.microsoft.com/office/drawing/2014/main" id="{603D9CB4-14FB-FED9-FC98-C10B93C1BE50}"/>
              </a:ext>
            </a:extLst>
          </p:cNvPr>
          <p:cNvGraphicFramePr>
            <a:graphicFrameLocks noGrp="1"/>
          </p:cNvGraphicFramePr>
          <p:nvPr>
            <p:extLst>
              <p:ext uri="{D42A27DB-BD31-4B8C-83A1-F6EECF244321}">
                <p14:modId xmlns:p14="http://schemas.microsoft.com/office/powerpoint/2010/main" val="2296017830"/>
              </p:ext>
            </p:extLst>
          </p:nvPr>
        </p:nvGraphicFramePr>
        <p:xfrm>
          <a:off x="15355841" y="2826543"/>
          <a:ext cx="6075895" cy="2915762"/>
        </p:xfrm>
        <a:graphic>
          <a:graphicData uri="http://schemas.openxmlformats.org/drawingml/2006/table">
            <a:tbl>
              <a:tblPr firstRow="1" bandRow="1">
                <a:tableStyleId>{5C22544A-7EE6-4342-B048-85BDC9FD1C3A}</a:tableStyleId>
              </a:tblPr>
              <a:tblGrid>
                <a:gridCol w="759487">
                  <a:extLst>
                    <a:ext uri="{9D8B030D-6E8A-4147-A177-3AD203B41FA5}">
                      <a16:colId xmlns:a16="http://schemas.microsoft.com/office/drawing/2014/main" val="3224236342"/>
                    </a:ext>
                  </a:extLst>
                </a:gridCol>
                <a:gridCol w="960842">
                  <a:extLst>
                    <a:ext uri="{9D8B030D-6E8A-4147-A177-3AD203B41FA5}">
                      <a16:colId xmlns:a16="http://schemas.microsoft.com/office/drawing/2014/main" val="2962551425"/>
                    </a:ext>
                  </a:extLst>
                </a:gridCol>
                <a:gridCol w="558131">
                  <a:extLst>
                    <a:ext uri="{9D8B030D-6E8A-4147-A177-3AD203B41FA5}">
                      <a16:colId xmlns:a16="http://schemas.microsoft.com/office/drawing/2014/main" val="2926398294"/>
                    </a:ext>
                  </a:extLst>
                </a:gridCol>
                <a:gridCol w="759487">
                  <a:extLst>
                    <a:ext uri="{9D8B030D-6E8A-4147-A177-3AD203B41FA5}">
                      <a16:colId xmlns:a16="http://schemas.microsoft.com/office/drawing/2014/main" val="3637157570"/>
                    </a:ext>
                  </a:extLst>
                </a:gridCol>
                <a:gridCol w="759487">
                  <a:extLst>
                    <a:ext uri="{9D8B030D-6E8A-4147-A177-3AD203B41FA5}">
                      <a16:colId xmlns:a16="http://schemas.microsoft.com/office/drawing/2014/main" val="3663267983"/>
                    </a:ext>
                  </a:extLst>
                </a:gridCol>
                <a:gridCol w="759487">
                  <a:extLst>
                    <a:ext uri="{9D8B030D-6E8A-4147-A177-3AD203B41FA5}">
                      <a16:colId xmlns:a16="http://schemas.microsoft.com/office/drawing/2014/main" val="65260911"/>
                    </a:ext>
                  </a:extLst>
                </a:gridCol>
                <a:gridCol w="759487">
                  <a:extLst>
                    <a:ext uri="{9D8B030D-6E8A-4147-A177-3AD203B41FA5}">
                      <a16:colId xmlns:a16="http://schemas.microsoft.com/office/drawing/2014/main" val="2374197781"/>
                    </a:ext>
                  </a:extLst>
                </a:gridCol>
                <a:gridCol w="759487">
                  <a:extLst>
                    <a:ext uri="{9D8B030D-6E8A-4147-A177-3AD203B41FA5}">
                      <a16:colId xmlns:a16="http://schemas.microsoft.com/office/drawing/2014/main" val="2614672938"/>
                    </a:ext>
                  </a:extLst>
                </a:gridCol>
              </a:tblGrid>
              <a:tr h="247234">
                <a:tc rowSpan="3" gridSpan="3">
                  <a:txBody>
                    <a:bodyPr/>
                    <a:lstStyle/>
                    <a:p>
                      <a:pPr algn="l"/>
                      <a:r>
                        <a:rPr lang="en-NZ" sz="1100" b="0">
                          <a:solidFill>
                            <a:schemeClr val="accent6"/>
                          </a:solidFill>
                          <a:latin typeface="Arial" panose="020B0604020202020204" pitchFamily="34" charset="0"/>
                          <a:cs typeface="Arial" panose="020B0604020202020204" pitchFamily="34" charset="0"/>
                        </a:rPr>
                        <a:t>Safety work events </a:t>
                      </a:r>
                    </a:p>
                    <a:p>
                      <a:pPr algn="l"/>
                      <a:r>
                        <a:rPr lang="en-NZ" sz="1100" b="0">
                          <a:solidFill>
                            <a:schemeClr val="accent6"/>
                          </a:solidFill>
                          <a:latin typeface="Arial" panose="020B0604020202020204" pitchFamily="34" charset="0"/>
                          <a:cs typeface="Arial" panose="020B0604020202020204" pitchFamily="34" charset="0"/>
                        </a:rPr>
                        <a:t>identified as critical risks</a:t>
                      </a:r>
                    </a:p>
                  </a:txBody>
                  <a:tcPr marL="80287" marR="80287" marT="40144" marB="40144"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ctr"/>
                      <a:r>
                        <a:rPr lang="en-NZ" sz="1800">
                          <a:latin typeface="Arial" panose="020B0604020202020204" pitchFamily="34" charset="0"/>
                          <a:cs typeface="Arial" panose="020B0604020202020204" pitchFamily="34" charset="0"/>
                        </a:rPr>
                        <a:t>Cri</a:t>
                      </a:r>
                    </a:p>
                  </a:txBody>
                  <a:tcPr>
                    <a:lnR w="12700" cap="flat" cmpd="sng" algn="ctr">
                      <a:solidFill>
                        <a:schemeClr val="tx1">
                          <a:lumMod val="25000"/>
                          <a:lumOff val="75000"/>
                        </a:schemeClr>
                      </a:solidFill>
                      <a:prstDash val="solid"/>
                      <a:round/>
                      <a:headEnd type="none" w="med" len="med"/>
                      <a:tailEnd type="none" w="med" len="med"/>
                    </a:lnR>
                    <a:noFill/>
                  </a:tcPr>
                </a:tc>
                <a:tc rowSpan="3" hMerge="1">
                  <a:txBody>
                    <a:bodyPr/>
                    <a:lstStyle/>
                    <a:p>
                      <a:endParaRPr lang="en-NZ"/>
                    </a:p>
                  </a:txBody>
                  <a:tcPr/>
                </a:tc>
                <a:tc gridSpan="5">
                  <a:txBody>
                    <a:bodyPr/>
                    <a:lstStyle/>
                    <a:p>
                      <a:pPr algn="ctr"/>
                      <a:r>
                        <a:rPr lang="en-NZ" sz="1200" b="1">
                          <a:solidFill>
                            <a:schemeClr val="accent6"/>
                          </a:solidFill>
                          <a:latin typeface="Arial" panose="020B0604020202020204" pitchFamily="34" charset="0"/>
                          <a:cs typeface="Arial" panose="020B0604020202020204" pitchFamily="34" charset="0"/>
                        </a:rPr>
                        <a:t>Likelihood</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NZ"/>
                    </a:p>
                  </a:txBody>
                  <a:tcPr>
                    <a:lnL w="12700" cmpd="sng">
                      <a:noFill/>
                    </a:lnL>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540314795"/>
                  </a:ext>
                </a:extLst>
              </a:tr>
              <a:tr h="730181">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noFill/>
                  </a:tcPr>
                </a:tc>
                <a:tc hMerge="1" vMerge="1">
                  <a:txBody>
                    <a:bodyPr/>
                    <a:lstStyle/>
                    <a:p>
                      <a:endParaRPr lang="en-NZ" sz="1000">
                        <a:latin typeface="Arial" panose="020B0604020202020204" pitchFamily="34" charset="0"/>
                        <a:cs typeface="Arial" panose="020B0604020202020204" pitchFamily="34" charset="0"/>
                      </a:endParaRPr>
                    </a:p>
                  </a:txBody>
                  <a:tcPr>
                    <a:lnR w="12700" cap="flat" cmpd="sng" algn="ctr">
                      <a:solidFill>
                        <a:schemeClr val="tx1">
                          <a:lumMod val="25000"/>
                          <a:lumOff val="75000"/>
                        </a:schemeClr>
                      </a:solidFill>
                      <a:prstDash val="solid"/>
                      <a:round/>
                      <a:headEnd type="none" w="med" len="med"/>
                      <a:tailEnd type="none" w="med" len="med"/>
                    </a:lnR>
                    <a:no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Rare</a:t>
                      </a:r>
                      <a:endParaRPr lang="en-NZ" sz="1100">
                        <a:solidFill>
                          <a:schemeClr val="accent6"/>
                        </a:solidFill>
                        <a:latin typeface="Arial" panose="020B0604020202020204" pitchFamily="34" charset="0"/>
                        <a:cs typeface="Arial" panose="020B0604020202020204" pitchFamily="34" charset="0"/>
                      </a:endParaRPr>
                    </a:p>
                    <a:p>
                      <a:pPr algn="ctr"/>
                      <a:r>
                        <a:rPr lang="en-NZ" sz="900">
                          <a:solidFill>
                            <a:schemeClr val="accent6"/>
                          </a:solidFill>
                          <a:latin typeface="Arial" panose="020B0604020202020204" pitchFamily="34" charset="0"/>
                          <a:cs typeface="Arial" panose="020B0604020202020204" pitchFamily="34" charset="0"/>
                        </a:rPr>
                        <a:t>May occur once in 20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Unlikely</a:t>
                      </a:r>
                    </a:p>
                    <a:p>
                      <a:pPr algn="ctr"/>
                      <a:r>
                        <a:rPr lang="en-NZ" sz="1100" b="1">
                          <a:solidFill>
                            <a:schemeClr val="accent6"/>
                          </a:solidFill>
                          <a:latin typeface="Arial" panose="020B0604020202020204" pitchFamily="34" charset="0"/>
                          <a:cs typeface="Arial" panose="020B0604020202020204" pitchFamily="34" charset="0"/>
                        </a:rPr>
                        <a:t> </a:t>
                      </a:r>
                      <a:r>
                        <a:rPr lang="en-NZ" sz="900">
                          <a:solidFill>
                            <a:schemeClr val="accent6"/>
                          </a:solidFill>
                          <a:latin typeface="Arial" panose="020B0604020202020204" pitchFamily="34" charset="0"/>
                          <a:cs typeface="Arial" panose="020B0604020202020204" pitchFamily="34" charset="0"/>
                        </a:rPr>
                        <a:t>May occur once in 5-20 years</a:t>
                      </a:r>
                      <a:endParaRPr lang="en-NZ" sz="1100">
                        <a:solidFill>
                          <a:schemeClr val="accent6"/>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Possible</a:t>
                      </a:r>
                      <a:endParaRPr lang="en-NZ" sz="1100">
                        <a:solidFill>
                          <a:schemeClr val="accent6"/>
                        </a:solidFill>
                        <a:latin typeface="Arial" panose="020B0604020202020204" pitchFamily="34" charset="0"/>
                        <a:cs typeface="Arial" panose="020B0604020202020204" pitchFamily="34" charset="0"/>
                      </a:endParaRPr>
                    </a:p>
                    <a:p>
                      <a:pPr algn="ctr"/>
                      <a:r>
                        <a:rPr lang="en-NZ" sz="1100">
                          <a:solidFill>
                            <a:schemeClr val="accent6"/>
                          </a:solidFill>
                          <a:latin typeface="Arial" panose="020B0604020202020204" pitchFamily="34" charset="0"/>
                          <a:cs typeface="Arial" panose="020B0604020202020204" pitchFamily="34" charset="0"/>
                        </a:rPr>
                        <a:t> </a:t>
                      </a:r>
                      <a:r>
                        <a:rPr lang="en-NZ" sz="900">
                          <a:solidFill>
                            <a:schemeClr val="accent6"/>
                          </a:solidFill>
                          <a:latin typeface="Arial" panose="020B0604020202020204" pitchFamily="34" charset="0"/>
                          <a:cs typeface="Arial" panose="020B0604020202020204" pitchFamily="34" charset="0"/>
                        </a:rPr>
                        <a:t>May occur in 2-5 years</a:t>
                      </a:r>
                      <a:endParaRPr lang="en-NZ" sz="1100">
                        <a:solidFill>
                          <a:schemeClr val="accent6"/>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Likely</a:t>
                      </a:r>
                    </a:p>
                    <a:p>
                      <a:pPr algn="ctr"/>
                      <a:r>
                        <a:rPr lang="en-NZ" sz="900">
                          <a:solidFill>
                            <a:schemeClr val="accent6"/>
                          </a:solidFill>
                          <a:latin typeface="Arial" panose="020B0604020202020204" pitchFamily="34" charset="0"/>
                          <a:cs typeface="Arial" panose="020B0604020202020204" pitchFamily="34" charset="0"/>
                        </a:rPr>
                        <a:t>May occur in the next 2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1100" b="1">
                        <a:solidFill>
                          <a:schemeClr val="accent6"/>
                        </a:solidFill>
                        <a:latin typeface="Arial" panose="020B0604020202020204" pitchFamily="34" charset="0"/>
                        <a:cs typeface="Arial" panose="020B0604020202020204" pitchFamily="34" charset="0"/>
                      </a:endParaRPr>
                    </a:p>
                    <a:p>
                      <a:pPr algn="ctr"/>
                      <a:r>
                        <a:rPr lang="en-NZ" sz="1100" b="1">
                          <a:solidFill>
                            <a:schemeClr val="accent6"/>
                          </a:solidFill>
                          <a:latin typeface="Arial" panose="020B0604020202020204" pitchFamily="34" charset="0"/>
                          <a:cs typeface="Arial" panose="020B0604020202020204" pitchFamily="34" charset="0"/>
                        </a:rPr>
                        <a:t>Almost certain </a:t>
                      </a:r>
                    </a:p>
                    <a:p>
                      <a:pPr algn="ctr"/>
                      <a:r>
                        <a:rPr lang="en-NZ" sz="900">
                          <a:solidFill>
                            <a:schemeClr val="accent6"/>
                          </a:solidFill>
                          <a:latin typeface="Arial" panose="020B0604020202020204" pitchFamily="34" charset="0"/>
                          <a:cs typeface="Arial" panose="020B0604020202020204" pitchFamily="34" charset="0"/>
                        </a:rPr>
                        <a:t>May occur this year</a:t>
                      </a:r>
                      <a:endParaRPr lang="en-NZ" sz="1100">
                        <a:solidFill>
                          <a:schemeClr val="accent6"/>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053617"/>
                  </a:ext>
                </a:extLst>
              </a:tr>
              <a:tr h="232917">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lnB w="12700" cap="flat" cmpd="sng" algn="ctr">
                      <a:solidFill>
                        <a:schemeClr val="tx1">
                          <a:lumMod val="25000"/>
                          <a:lumOff val="75000"/>
                        </a:schemeClr>
                      </a:solidFill>
                      <a:prstDash val="solid"/>
                      <a:round/>
                      <a:headEnd type="none" w="med" len="med"/>
                      <a:tailEnd type="none" w="med" len="med"/>
                    </a:lnB>
                    <a:noFill/>
                  </a:tcPr>
                </a:tc>
                <a:tc hMerge="1" vMerge="1">
                  <a:txBody>
                    <a:bodyPr/>
                    <a:lstStyle/>
                    <a:p>
                      <a:endParaRPr lang="en-NZ" sz="1000">
                        <a:latin typeface="Arial" panose="020B0604020202020204" pitchFamily="34" charset="0"/>
                        <a:cs typeface="Arial" panose="020B0604020202020204" pitchFamily="34" charset="0"/>
                      </a:endParaRPr>
                    </a:p>
                  </a:txBody>
                  <a:tcP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1</a:t>
                      </a:r>
                    </a:p>
                  </a:txBody>
                  <a:tcPr marL="80287" marR="80287" marT="40144" marB="40144" anchor="ctr">
                    <a:lnL w="381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2</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3</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4</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1100" b="1">
                          <a:solidFill>
                            <a:schemeClr val="accent6"/>
                          </a:solidFill>
                          <a:latin typeface="Arial" panose="020B0604020202020204" pitchFamily="34" charset="0"/>
                          <a:cs typeface="Arial" panose="020B0604020202020204" pitchFamily="34" charset="0"/>
                        </a:rPr>
                        <a:t>5</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79812"/>
                  </a:ext>
                </a:extLst>
              </a:tr>
              <a:tr h="232917">
                <a:tc rowSpan="5">
                  <a:txBody>
                    <a:bodyPr/>
                    <a:lstStyle/>
                    <a:p>
                      <a:pPr algn="ctr"/>
                      <a:r>
                        <a:rPr lang="en-NZ" sz="1200" b="1">
                          <a:solidFill>
                            <a:schemeClr val="tx1"/>
                          </a:solidFill>
                          <a:latin typeface="Arial" panose="020B0604020202020204" pitchFamily="34" charset="0"/>
                          <a:cs typeface="Arial" panose="020B0604020202020204" pitchFamily="34" charset="0"/>
                        </a:rPr>
                        <a:t>Consequences</a:t>
                      </a:r>
                    </a:p>
                  </a:txBody>
                  <a:tcPr marL="80287" marR="80287" marT="40144" marB="40144"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Extreme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5</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69207059"/>
                  </a:ext>
                </a:extLst>
              </a:tr>
              <a:tr h="232917">
                <a:tc vMerge="1">
                  <a:txBody>
                    <a:bodyPr/>
                    <a:lstStyle/>
                    <a:p>
                      <a:endParaRPr lang="en-NZ"/>
                    </a:p>
                  </a:txBody>
                  <a:tcPr/>
                </a:tc>
                <a:tc>
                  <a:txBody>
                    <a:bodyPr/>
                    <a:lstStyle/>
                    <a:p>
                      <a:pPr algn="ctr"/>
                      <a:r>
                        <a:rPr lang="en-NZ" sz="1100" b="1">
                          <a:solidFill>
                            <a:schemeClr val="accent6"/>
                          </a:solidFill>
                          <a:latin typeface="Arial" panose="020B0604020202020204" pitchFamily="34" charset="0"/>
                          <a:cs typeface="Arial" panose="020B0604020202020204" pitchFamily="34" charset="0"/>
                        </a:rPr>
                        <a:t>Major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4</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marL="0" algn="ctr" defTabSz="470268" rtl="0" eaLnBrk="1" fontAlgn="b" latinLnBrk="0" hangingPunct="1"/>
                      <a:endParaRPr lang="en-NZ" sz="1100" b="1" i="0" u="none" strike="noStrike" kern="1200">
                        <a:solidFill>
                          <a:schemeClr val="accent6"/>
                        </a:solidFill>
                        <a:effectLst/>
                        <a:latin typeface="+mj-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827020059"/>
                  </a:ext>
                </a:extLst>
              </a:tr>
              <a:tr h="263677">
                <a:tc vMerge="1">
                  <a:txBody>
                    <a:bodyPr/>
                    <a:lstStyle/>
                    <a:p>
                      <a:endParaRPr lang="en-NZ"/>
                    </a:p>
                  </a:txBody>
                  <a:tcPr/>
                </a:tc>
                <a:tc>
                  <a:txBody>
                    <a:bodyPr/>
                    <a:lstStyle/>
                    <a:p>
                      <a:pPr algn="ctr"/>
                      <a:r>
                        <a:rPr lang="en-NZ" sz="1100" b="1">
                          <a:solidFill>
                            <a:schemeClr val="accent6"/>
                          </a:solidFill>
                          <a:latin typeface="Arial" panose="020B0604020202020204" pitchFamily="34" charset="0"/>
                          <a:cs typeface="Arial" panose="020B0604020202020204" pitchFamily="34" charset="0"/>
                        </a:rPr>
                        <a:t>Moderate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3</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a:solidFill>
                          <a:srgbClr val="996633"/>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extLst>
                  <a:ext uri="{0D108BD9-81ED-4DB2-BD59-A6C34878D82A}">
                    <a16:rowId xmlns:a16="http://schemas.microsoft.com/office/drawing/2014/main" val="1839985684"/>
                  </a:ext>
                </a:extLst>
              </a:tr>
              <a:tr h="320946">
                <a:tc vMerge="1">
                  <a:txBody>
                    <a:bodyPr/>
                    <a:lstStyle/>
                    <a:p>
                      <a:endParaRPr lang="en-NZ"/>
                    </a:p>
                  </a:txBody>
                  <a:tcPr/>
                </a:tc>
                <a:tc>
                  <a:txBody>
                    <a:bodyPr/>
                    <a:lstStyle/>
                    <a:p>
                      <a:pPr algn="ctr"/>
                      <a:r>
                        <a:rPr lang="en-NZ" sz="1100" b="1">
                          <a:solidFill>
                            <a:schemeClr val="accent6"/>
                          </a:solidFill>
                          <a:latin typeface="Arial" panose="020B0604020202020204" pitchFamily="34" charset="0"/>
                          <a:cs typeface="Arial" panose="020B0604020202020204" pitchFamily="34" charset="0"/>
                        </a:rPr>
                        <a:t>Minor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2</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800" b="0"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1-CR1</a:t>
                      </a:r>
                      <a:br>
                        <a:rPr lang="en-NZ" sz="1100" b="1" i="0" u="none" strike="noStrike">
                          <a:solidFill>
                            <a:srgbClr val="000000"/>
                          </a:solidFill>
                          <a:effectLst/>
                          <a:latin typeface="Arial" panose="020B0604020202020204" pitchFamily="34" charset="0"/>
                        </a:rPr>
                      </a:br>
                      <a:r>
                        <a:rPr lang="en-NZ" sz="1100" b="1" i="0" u="none" strike="noStrike">
                          <a:solidFill>
                            <a:srgbClr val="000000"/>
                          </a:solidFill>
                          <a:effectLst/>
                          <a:latin typeface="Arial" panose="020B0604020202020204" pitchFamily="34" charset="0"/>
                        </a:rPr>
                        <a:t>1-CR5</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chemeClr val="bg2"/>
                          </a:solidFill>
                          <a:effectLst/>
                          <a:latin typeface="Arial" panose="020B0604020202020204" pitchFamily="34" charset="0"/>
                        </a:rPr>
                        <a:t>1-CR1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100" b="1"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179090378"/>
                  </a:ext>
                </a:extLst>
              </a:tr>
              <a:tr h="478436">
                <a:tc vMerge="1">
                  <a:txBody>
                    <a:bodyPr/>
                    <a:lstStyle/>
                    <a:p>
                      <a:endParaRPr lang="en-NZ"/>
                    </a:p>
                  </a:txBody>
                  <a:tcPr/>
                </a:tc>
                <a:tc>
                  <a:txBody>
                    <a:bodyPr/>
                    <a:lstStyle/>
                    <a:p>
                      <a:pPr algn="ctr"/>
                      <a:r>
                        <a:rPr lang="en-NZ" sz="1100" b="1">
                          <a:solidFill>
                            <a:schemeClr val="accent6"/>
                          </a:solidFill>
                          <a:latin typeface="Arial" panose="020B0604020202020204" pitchFamily="34" charset="0"/>
                          <a:cs typeface="Arial" panose="020B0604020202020204" pitchFamily="34" charset="0"/>
                        </a:rPr>
                        <a:t>Insignificant</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1100" b="1">
                          <a:solidFill>
                            <a:schemeClr val="accent6"/>
                          </a:solidFill>
                          <a:latin typeface="Arial" panose="020B0604020202020204" pitchFamily="34" charset="0"/>
                          <a:cs typeface="Arial" panose="020B0604020202020204" pitchFamily="34" charset="0"/>
                        </a:rPr>
                        <a:t>1</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9-CR1</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1-CR1</a:t>
                      </a:r>
                      <a:br>
                        <a:rPr lang="en-NZ" sz="1100" b="1" i="0" u="none" strike="noStrike">
                          <a:solidFill>
                            <a:srgbClr val="000000"/>
                          </a:solidFill>
                          <a:effectLst/>
                          <a:latin typeface="Arial" panose="020B0604020202020204" pitchFamily="34" charset="0"/>
                        </a:rPr>
                      </a:br>
                      <a:r>
                        <a:rPr lang="en-NZ" sz="1100" b="1" i="0" u="none" strike="noStrike">
                          <a:solidFill>
                            <a:srgbClr val="000000"/>
                          </a:solidFill>
                          <a:effectLst/>
                          <a:latin typeface="Arial" panose="020B0604020202020204" pitchFamily="34" charset="0"/>
                        </a:rPr>
                        <a:t>1-CR3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chemeClr val="bg2"/>
                          </a:solidFill>
                          <a:effectLst/>
                          <a:latin typeface="Arial" panose="020B0604020202020204" pitchFamily="34" charset="0"/>
                        </a:rPr>
                        <a:t>2-CR1</a:t>
                      </a:r>
                      <a:br>
                        <a:rPr lang="en-NZ" sz="1100" b="1" i="0" u="none" strike="noStrike">
                          <a:solidFill>
                            <a:schemeClr val="bg2"/>
                          </a:solidFill>
                          <a:effectLst/>
                          <a:latin typeface="Arial" panose="020B0604020202020204" pitchFamily="34" charset="0"/>
                        </a:rPr>
                      </a:br>
                      <a:r>
                        <a:rPr lang="en-NZ" sz="1100" b="1" i="0" u="none" strike="noStrike">
                          <a:solidFill>
                            <a:schemeClr val="bg2"/>
                          </a:solidFill>
                          <a:effectLst/>
                          <a:latin typeface="Arial" panose="020B0604020202020204" pitchFamily="34" charset="0"/>
                        </a:rPr>
                        <a:t>1-CR2</a:t>
                      </a:r>
                      <a:br>
                        <a:rPr lang="en-NZ" sz="1100" b="1" i="0" u="none" strike="noStrike">
                          <a:solidFill>
                            <a:schemeClr val="bg2"/>
                          </a:solidFill>
                          <a:effectLst/>
                          <a:latin typeface="Arial" panose="020B0604020202020204" pitchFamily="34" charset="0"/>
                        </a:rPr>
                      </a:br>
                      <a:r>
                        <a:rPr lang="en-NZ" sz="1100" b="1" i="0" u="none" strike="noStrike">
                          <a:solidFill>
                            <a:schemeClr val="bg2"/>
                          </a:solidFill>
                          <a:effectLst/>
                          <a:latin typeface="Arial" panose="020B0604020202020204" pitchFamily="34" charset="0"/>
                        </a:rPr>
                        <a:t>1-CR3</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591191104"/>
                  </a:ext>
                </a:extLst>
              </a:tr>
            </a:tbl>
          </a:graphicData>
        </a:graphic>
      </p:graphicFrame>
      <p:sp>
        <p:nvSpPr>
          <p:cNvPr id="42" name="TextBox 41">
            <a:extLst>
              <a:ext uri="{FF2B5EF4-FFF2-40B4-BE49-F238E27FC236}">
                <a16:creationId xmlns:a16="http://schemas.microsoft.com/office/drawing/2014/main" id="{93F09DC1-7A82-6B53-8EED-C49A4112C2BE}"/>
              </a:ext>
            </a:extLst>
          </p:cNvPr>
          <p:cNvSpPr txBox="1"/>
          <p:nvPr/>
        </p:nvSpPr>
        <p:spPr>
          <a:xfrm>
            <a:off x="708706" y="2069507"/>
            <a:ext cx="4668009" cy="9881191"/>
          </a:xfrm>
          <a:prstGeom prst="rect">
            <a:avLst/>
          </a:prstGeom>
          <a:noFill/>
        </p:spPr>
        <p:txBody>
          <a:bodyPr wrap="square" lIns="80287" tIns="40144" rIns="80287" bIns="40144" anchor="t">
            <a:spAutoFit/>
          </a:bodyPr>
          <a:lstStyle/>
          <a:p>
            <a:pPr>
              <a:spcBef>
                <a:spcPts val="527"/>
              </a:spcBef>
              <a:spcAft>
                <a:spcPts val="1054"/>
              </a:spcAft>
            </a:pPr>
            <a:r>
              <a:rPr lang="en-US" sz="3850" b="1">
                <a:solidFill>
                  <a:srgbClr val="000000"/>
                </a:solidFill>
                <a:latin typeface="IBM Plex Sans Bold"/>
              </a:rPr>
              <a:t>AT Critical Risks</a:t>
            </a:r>
          </a:p>
          <a:p>
            <a:pPr>
              <a:spcBef>
                <a:spcPts val="527"/>
              </a:spcBef>
              <a:spcAft>
                <a:spcPts val="527"/>
              </a:spcAft>
            </a:pPr>
            <a:r>
              <a:rPr lang="en-US" sz="1400" b="1"/>
              <a:t>Context</a:t>
            </a:r>
            <a:r>
              <a:rPr lang="en-US" sz="1400" b="1">
                <a:cs typeface="Calibri"/>
              </a:rPr>
              <a:t> </a:t>
            </a:r>
          </a:p>
          <a:p>
            <a:pPr>
              <a:spcBef>
                <a:spcPts val="527"/>
              </a:spcBef>
              <a:spcAft>
                <a:spcPts val="527"/>
              </a:spcAft>
            </a:pPr>
            <a:r>
              <a:rPr lang="en-GB" sz="1400">
                <a:ea typeface="+mn-lt"/>
                <a:cs typeface="+mn-lt"/>
              </a:rPr>
              <a:t>Health and safety work starts with identifying and understanding what AT’s work-related health and safety risks are. WorkSafe’s guidance is for businesses to focus on critical risks first before managing less serious risks.</a:t>
            </a:r>
          </a:p>
          <a:p>
            <a:pPr>
              <a:spcBef>
                <a:spcPts val="527"/>
              </a:spcBef>
              <a:spcAft>
                <a:spcPts val="527"/>
              </a:spcAft>
            </a:pPr>
            <a:endParaRPr lang="en-GB" sz="200">
              <a:ea typeface="+mn-lt"/>
              <a:cs typeface="+mn-lt"/>
            </a:endParaRPr>
          </a:p>
          <a:p>
            <a:pPr>
              <a:spcAft>
                <a:spcPts val="527"/>
              </a:spcAft>
            </a:pPr>
            <a:r>
              <a:rPr lang="en-US" sz="1400" b="1"/>
              <a:t>Key insights</a:t>
            </a:r>
            <a:endParaRPr lang="en-US" sz="1400" b="1">
              <a:cs typeface="Calibri"/>
            </a:endParaRPr>
          </a:p>
          <a:p>
            <a:pPr marL="250825" indent="-250825">
              <a:spcAft>
                <a:spcPts val="1200"/>
              </a:spcAft>
              <a:buFont typeface="Arial" panose="020B0604020202020204" pitchFamily="34" charset="0"/>
              <a:buChar char="•"/>
            </a:pPr>
            <a:r>
              <a:rPr lang="en-US" sz="1400">
                <a:solidFill>
                  <a:srgbClr val="000000"/>
                </a:solidFill>
                <a:cs typeface="Arial"/>
              </a:rPr>
              <a:t>Violence, threats and aggression (VTA) were 80% of critical risk (CR) events from September 2022 to August 2023. The lowest number of safety work events were reported in CR5 working on an operational site (1%) and CR4 exposure to infectious diseases (0.3%) (Figure 1). </a:t>
            </a:r>
          </a:p>
          <a:p>
            <a:pPr marL="250825" indent="-250825">
              <a:spcAft>
                <a:spcPts val="1200"/>
              </a:spcAft>
              <a:buFont typeface="Arial" panose="020B0604020202020204" pitchFamily="34" charset="0"/>
              <a:buChar char="•"/>
            </a:pPr>
            <a:r>
              <a:rPr lang="en-US" sz="1400">
                <a:solidFill>
                  <a:srgbClr val="000000"/>
                </a:solidFill>
                <a:cs typeface="Arial"/>
              </a:rPr>
              <a:t>In August 2023: risk consequence heat map for indicates most safety work events identified as critical risks fell into the lower risk consequence (14) and five in the moderate risk consequence (Figure 2). The five </a:t>
            </a:r>
            <a:r>
              <a:rPr lang="en-GB" sz="1400">
                <a:solidFill>
                  <a:srgbClr val="000000"/>
                </a:solidFill>
                <a:cs typeface="Arial"/>
              </a:rPr>
              <a:t>were related to: three VTA with outcomes of Grade 4 (2) and Grade 1 (1), one working inside or outside of a vehicle on our network with property damage outcome and one exposure to psychological harm as a near miss.</a:t>
            </a:r>
          </a:p>
          <a:p>
            <a:pPr marL="250825" indent="-250825">
              <a:spcAft>
                <a:spcPts val="1200"/>
              </a:spcAft>
              <a:buFont typeface="Arial" panose="020B0604020202020204" pitchFamily="34" charset="0"/>
              <a:buChar char="•"/>
            </a:pPr>
            <a:r>
              <a:rPr lang="en-US" sz="1400">
                <a:solidFill>
                  <a:srgbClr val="000000"/>
                </a:solidFill>
                <a:cs typeface="Arial"/>
              </a:rPr>
              <a:t>In August 2023, </a:t>
            </a:r>
            <a:r>
              <a:rPr lang="en-US" sz="1400">
                <a:solidFill>
                  <a:schemeClr val="accent6"/>
                </a:solidFill>
                <a:cs typeface="Arial"/>
              </a:rPr>
              <a:t>74% of the total of the reported safety work events presenting a critical risk to AT people were related to VTA, a decrease of two percentage points compared to July 2023 (76%) (Figure 3).</a:t>
            </a:r>
          </a:p>
          <a:p>
            <a:pPr marL="250825" indent="-250825">
              <a:spcAft>
                <a:spcPts val="1200"/>
              </a:spcAft>
              <a:buFont typeface="Arial" panose="020B0604020202020204" pitchFamily="34" charset="0"/>
              <a:buChar char="•"/>
            </a:pPr>
            <a:r>
              <a:rPr lang="en-US" sz="1400">
                <a:solidFill>
                  <a:schemeClr val="accent6"/>
                </a:solidFill>
                <a:cs typeface="Arial"/>
              </a:rPr>
              <a:t>In August 2023, there were four critical risk outcomes that increased versus July: injury/illness, Grade 3 - Verbal Abuse (Sustained), </a:t>
            </a:r>
            <a:r>
              <a:rPr lang="en-GB" sz="1400">
                <a:solidFill>
                  <a:schemeClr val="accent6"/>
                </a:solidFill>
                <a:cs typeface="Arial"/>
              </a:rPr>
              <a:t>Grade 5 - Intimidation and Threats (Verbally threaten to harm or kill) and Grade 6 - Intimidation and Threats (Non-verbal/verbal threat with weapon on display) (Figure 4).</a:t>
            </a:r>
          </a:p>
          <a:p>
            <a:pPr marL="250825" indent="-250825">
              <a:spcAft>
                <a:spcPts val="1200"/>
              </a:spcAft>
              <a:buFont typeface="Arial" panose="020B0604020202020204" pitchFamily="34" charset="0"/>
              <a:buChar char="•"/>
            </a:pPr>
            <a:r>
              <a:rPr lang="en-US" sz="1400">
                <a:solidFill>
                  <a:srgbClr val="000000"/>
                </a:solidFill>
                <a:cs typeface="Arial"/>
              </a:rPr>
              <a:t>Grade 4 - </a:t>
            </a:r>
            <a:r>
              <a:rPr lang="en-GB" sz="1400">
                <a:solidFill>
                  <a:srgbClr val="000000"/>
                </a:solidFill>
                <a:cs typeface="Arial"/>
              </a:rPr>
              <a:t>Intimidation and Threats (Threatening Behaviour)</a:t>
            </a:r>
            <a:r>
              <a:rPr lang="en-US" sz="1400">
                <a:solidFill>
                  <a:srgbClr val="000000"/>
                </a:solidFill>
                <a:cs typeface="Arial"/>
              </a:rPr>
              <a:t> and </a:t>
            </a:r>
            <a:r>
              <a:rPr lang="en-GB" sz="1400">
                <a:solidFill>
                  <a:srgbClr val="000000"/>
                </a:solidFill>
                <a:cs typeface="Arial"/>
              </a:rPr>
              <a:t>Grade 1 - Verbal Abuse (Direct/Indirect Frustration Venting) were the outcome types with the most of safety work events reported from January to August 2023 (Figure 5).</a:t>
            </a:r>
            <a:endParaRPr lang="en-US" sz="1400">
              <a:solidFill>
                <a:srgbClr val="000000"/>
              </a:solidFill>
              <a:cs typeface="Arial"/>
            </a:endParaRPr>
          </a:p>
        </p:txBody>
      </p:sp>
      <p:sp>
        <p:nvSpPr>
          <p:cNvPr id="6" name="TextBox 34">
            <a:extLst>
              <a:ext uri="{FF2B5EF4-FFF2-40B4-BE49-F238E27FC236}">
                <a16:creationId xmlns:a16="http://schemas.microsoft.com/office/drawing/2014/main" id="{64517154-FFAC-0D0A-1196-8BDD80EA6386}"/>
              </a:ext>
            </a:extLst>
          </p:cNvPr>
          <p:cNvSpPr txBox="1"/>
          <p:nvPr/>
        </p:nvSpPr>
        <p:spPr>
          <a:xfrm>
            <a:off x="544555" y="600698"/>
            <a:ext cx="13073474" cy="410369"/>
          </a:xfrm>
          <a:prstGeom prst="rect">
            <a:avLst/>
          </a:prstGeom>
        </p:spPr>
        <p:txBody>
          <a:bodyPr wrap="square" lIns="0" tIns="0" rIns="0" bIns="0" rtlCol="0" anchor="t">
            <a:spAutoFit/>
          </a:bodyPr>
          <a:lstStyle/>
          <a:p>
            <a:pPr>
              <a:lnSpc>
                <a:spcPts val="3195"/>
              </a:lnSpc>
            </a:pPr>
            <a:r>
              <a:rPr lang="en-US" sz="2800">
                <a:solidFill>
                  <a:srgbClr val="000000"/>
                </a:solidFill>
                <a:latin typeface="IBM Plex Sans Bold"/>
              </a:rPr>
              <a:t>1.4</a:t>
            </a:r>
            <a:r>
              <a:rPr lang="en-US" sz="2800" b="1">
                <a:solidFill>
                  <a:srgbClr val="000000"/>
                </a:solidFill>
              </a:rPr>
              <a:t> Safety operational activity </a:t>
            </a:r>
            <a:r>
              <a:rPr lang="en-US" sz="2800">
                <a:solidFill>
                  <a:srgbClr val="000000"/>
                </a:solidFill>
              </a:rPr>
              <a:t>- Auckland Transport critical risks spotlight</a:t>
            </a:r>
          </a:p>
        </p:txBody>
      </p:sp>
      <p:pic>
        <p:nvPicPr>
          <p:cNvPr id="21" name="Picture 4" descr="Logo, company name&#10;&#10;Description automatically generated">
            <a:extLst>
              <a:ext uri="{FF2B5EF4-FFF2-40B4-BE49-F238E27FC236}">
                <a16:creationId xmlns:a16="http://schemas.microsoft.com/office/drawing/2014/main" id="{E5549947-FC99-2184-AAF2-FE3C07AC0A11}"/>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28" name="TextBox 27">
            <a:extLst>
              <a:ext uri="{FF2B5EF4-FFF2-40B4-BE49-F238E27FC236}">
                <a16:creationId xmlns:a16="http://schemas.microsoft.com/office/drawing/2014/main" id="{CDE89B76-61F5-742B-4D52-462004E5A6F9}"/>
              </a:ext>
            </a:extLst>
          </p:cNvPr>
          <p:cNvSpPr txBox="1"/>
          <p:nvPr/>
        </p:nvSpPr>
        <p:spPr>
          <a:xfrm>
            <a:off x="15996593" y="2162597"/>
            <a:ext cx="4796263" cy="512128"/>
          </a:xfrm>
          <a:prstGeom prst="rect">
            <a:avLst/>
          </a:prstGeom>
        </p:spPr>
        <p:txBody>
          <a:bodyPr wrap="square" lIns="0" tIns="0" rIns="0" bIns="0" rtlCol="0" anchor="t">
            <a:spAutoFit/>
          </a:bodyPr>
          <a:lstStyle/>
          <a:p>
            <a:pPr algn="ctr">
              <a:lnSpc>
                <a:spcPts val="2107"/>
              </a:lnSpc>
            </a:pPr>
            <a:r>
              <a:rPr lang="en-US" sz="1400" b="1">
                <a:solidFill>
                  <a:schemeClr val="accent6"/>
                </a:solidFill>
              </a:rPr>
              <a:t>Figure 2. August 2023 heat map - Risk consequence for safety work events identified as critical risks</a:t>
            </a:r>
            <a:endParaRPr lang="en-US" sz="1400" b="1"/>
          </a:p>
        </p:txBody>
      </p:sp>
      <p:graphicFrame>
        <p:nvGraphicFramePr>
          <p:cNvPr id="30" name="Chart 29">
            <a:extLst>
              <a:ext uri="{FF2B5EF4-FFF2-40B4-BE49-F238E27FC236}">
                <a16:creationId xmlns:a16="http://schemas.microsoft.com/office/drawing/2014/main" id="{0E42DC4F-6CB6-109F-7574-D72C2EF63AE7}"/>
              </a:ext>
            </a:extLst>
          </p:cNvPr>
          <p:cNvGraphicFramePr/>
          <p:nvPr>
            <p:extLst>
              <p:ext uri="{D42A27DB-BD31-4B8C-83A1-F6EECF244321}">
                <p14:modId xmlns:p14="http://schemas.microsoft.com/office/powerpoint/2010/main" val="2260363727"/>
              </p:ext>
            </p:extLst>
          </p:nvPr>
        </p:nvGraphicFramePr>
        <p:xfrm>
          <a:off x="8241834" y="2195534"/>
          <a:ext cx="6882353" cy="2516575"/>
        </p:xfrm>
        <a:graphic>
          <a:graphicData uri="http://schemas.openxmlformats.org/drawingml/2006/chart">
            <c:chart xmlns:c="http://schemas.openxmlformats.org/drawingml/2006/chart" xmlns:r="http://schemas.openxmlformats.org/officeDocument/2006/relationships" r:id="rId4"/>
          </a:graphicData>
        </a:graphic>
      </p:graphicFrame>
      <p:sp>
        <p:nvSpPr>
          <p:cNvPr id="146" name="TextBox 91">
            <a:extLst>
              <a:ext uri="{FF2B5EF4-FFF2-40B4-BE49-F238E27FC236}">
                <a16:creationId xmlns:a16="http://schemas.microsoft.com/office/drawing/2014/main" id="{92E7E60C-CD59-2992-0FA2-A20F6415398D}"/>
              </a:ext>
            </a:extLst>
          </p:cNvPr>
          <p:cNvSpPr txBox="1"/>
          <p:nvPr/>
        </p:nvSpPr>
        <p:spPr>
          <a:xfrm>
            <a:off x="6615489" y="2628745"/>
            <a:ext cx="793256" cy="738664"/>
          </a:xfrm>
          <a:prstGeom prst="rect">
            <a:avLst/>
          </a:prstGeom>
          <a:noFill/>
          <a:ln>
            <a:noFill/>
          </a:ln>
        </p:spPr>
        <p:txBody>
          <a:bodyPr wrap="square" lIns="0" tIns="0" rIns="0" bIns="0" rtlCol="0" anchor="ctr">
            <a:spAutoFit/>
          </a:bodyPr>
          <a:lstStyle/>
          <a:p>
            <a:pPr algn="ctr"/>
            <a:r>
              <a:rPr lang="en-US" sz="4800">
                <a:solidFill>
                  <a:schemeClr val="accent6"/>
                </a:solidFill>
              </a:rPr>
              <a:t>19</a:t>
            </a:r>
          </a:p>
        </p:txBody>
      </p:sp>
      <p:sp>
        <p:nvSpPr>
          <p:cNvPr id="147" name="TextBox 84">
            <a:extLst>
              <a:ext uri="{FF2B5EF4-FFF2-40B4-BE49-F238E27FC236}">
                <a16:creationId xmlns:a16="http://schemas.microsoft.com/office/drawing/2014/main" id="{2076935D-4E16-2E9B-6226-F971C0A02BC8}"/>
              </a:ext>
            </a:extLst>
          </p:cNvPr>
          <p:cNvSpPr txBox="1"/>
          <p:nvPr/>
        </p:nvSpPr>
        <p:spPr>
          <a:xfrm>
            <a:off x="6347491" y="3401989"/>
            <a:ext cx="1358653" cy="846386"/>
          </a:xfrm>
          <a:prstGeom prst="rect">
            <a:avLst/>
          </a:prstGeom>
          <a:noFill/>
          <a:ln>
            <a:noFill/>
          </a:ln>
        </p:spPr>
        <p:txBody>
          <a:bodyPr wrap="square" lIns="0" tIns="0" rIns="0" bIns="0" rtlCol="0" anchor="t">
            <a:spAutoFit/>
          </a:bodyPr>
          <a:lstStyle/>
          <a:p>
            <a:pPr algn="ctr"/>
            <a:r>
              <a:rPr lang="en-US" sz="1500" b="1">
                <a:solidFill>
                  <a:schemeClr val="accent6"/>
                </a:solidFill>
                <a:latin typeface="Aileron Regular Bold"/>
              </a:rPr>
              <a:t>Safety work events identified as critical risks</a:t>
            </a:r>
          </a:p>
          <a:p>
            <a:pPr algn="ctr"/>
            <a:r>
              <a:rPr lang="en-US" sz="1000">
                <a:solidFill>
                  <a:schemeClr val="accent6"/>
                </a:solidFill>
                <a:latin typeface="Aileron Regular Bold"/>
              </a:rPr>
              <a:t>Aug 2023</a:t>
            </a:r>
          </a:p>
        </p:txBody>
      </p:sp>
      <p:sp>
        <p:nvSpPr>
          <p:cNvPr id="149" name="Rectangle: Rounded Corners 148">
            <a:extLst>
              <a:ext uri="{FF2B5EF4-FFF2-40B4-BE49-F238E27FC236}">
                <a16:creationId xmlns:a16="http://schemas.microsoft.com/office/drawing/2014/main" id="{A33204FE-AB8C-D94A-DD45-B762A0698D8E}"/>
              </a:ext>
            </a:extLst>
          </p:cNvPr>
          <p:cNvSpPr/>
          <p:nvPr/>
        </p:nvSpPr>
        <p:spPr>
          <a:xfrm>
            <a:off x="6032531" y="124612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150" name="Rectangle: Rounded Corners 149">
            <a:extLst>
              <a:ext uri="{FF2B5EF4-FFF2-40B4-BE49-F238E27FC236}">
                <a16:creationId xmlns:a16="http://schemas.microsoft.com/office/drawing/2014/main" id="{BA7E3CD8-DE54-FEB9-BDA7-3C184BBB8634}"/>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Spotlight</a:t>
            </a:r>
          </a:p>
        </p:txBody>
      </p:sp>
      <p:sp>
        <p:nvSpPr>
          <p:cNvPr id="12" name="TextBox 11">
            <a:extLst>
              <a:ext uri="{FF2B5EF4-FFF2-40B4-BE49-F238E27FC236}">
                <a16:creationId xmlns:a16="http://schemas.microsoft.com/office/drawing/2014/main" id="{DBBE8B65-0F6A-AA6D-7212-931A84E4EAB3}"/>
              </a:ext>
            </a:extLst>
          </p:cNvPr>
          <p:cNvSpPr txBox="1"/>
          <p:nvPr/>
        </p:nvSpPr>
        <p:spPr>
          <a:xfrm>
            <a:off x="15337715" y="11051747"/>
            <a:ext cx="6106500" cy="415498"/>
          </a:xfrm>
          <a:prstGeom prst="rect">
            <a:avLst/>
          </a:prstGeom>
          <a:noFill/>
        </p:spPr>
        <p:txBody>
          <a:bodyPr wrap="square" rtlCol="0">
            <a:spAutoFit/>
          </a:bodyPr>
          <a:lstStyle/>
          <a:p>
            <a:r>
              <a:rPr lang="en-GB" sz="1050" b="1"/>
              <a:t>Note: </a:t>
            </a:r>
            <a:r>
              <a:rPr lang="en-GB" sz="1050"/>
              <a:t>Psychological: Threats and aggression is an old field in Synergi that previously has not been classified by grades.</a:t>
            </a:r>
            <a:endParaRPr lang="en-NZ" sz="1050"/>
          </a:p>
        </p:txBody>
      </p:sp>
      <p:graphicFrame>
        <p:nvGraphicFramePr>
          <p:cNvPr id="5" name="Table 13">
            <a:extLst>
              <a:ext uri="{FF2B5EF4-FFF2-40B4-BE49-F238E27FC236}">
                <a16:creationId xmlns:a16="http://schemas.microsoft.com/office/drawing/2014/main" id="{71B897A6-5ACE-3458-5A6F-DEC53A465E6E}"/>
              </a:ext>
            </a:extLst>
          </p:cNvPr>
          <p:cNvGraphicFramePr>
            <a:graphicFrameLocks noGrp="1"/>
          </p:cNvGraphicFramePr>
          <p:nvPr>
            <p:extLst>
              <p:ext uri="{D42A27DB-BD31-4B8C-83A1-F6EECF244321}">
                <p14:modId xmlns:p14="http://schemas.microsoft.com/office/powerpoint/2010/main" val="977083367"/>
              </p:ext>
            </p:extLst>
          </p:nvPr>
        </p:nvGraphicFramePr>
        <p:xfrm>
          <a:off x="15337716" y="6034262"/>
          <a:ext cx="6203620" cy="243840"/>
        </p:xfrm>
        <a:graphic>
          <a:graphicData uri="http://schemas.openxmlformats.org/drawingml/2006/table">
            <a:tbl>
              <a:tblPr firstRow="1" bandRow="1">
                <a:tableStyleId>{5C22544A-7EE6-4342-B048-85BDC9FD1C3A}</a:tableStyleId>
              </a:tblPr>
              <a:tblGrid>
                <a:gridCol w="1240724">
                  <a:extLst>
                    <a:ext uri="{9D8B030D-6E8A-4147-A177-3AD203B41FA5}">
                      <a16:colId xmlns:a16="http://schemas.microsoft.com/office/drawing/2014/main" val="1241092137"/>
                    </a:ext>
                  </a:extLst>
                </a:gridCol>
                <a:gridCol w="1240724">
                  <a:extLst>
                    <a:ext uri="{9D8B030D-6E8A-4147-A177-3AD203B41FA5}">
                      <a16:colId xmlns:a16="http://schemas.microsoft.com/office/drawing/2014/main" val="979101673"/>
                    </a:ext>
                  </a:extLst>
                </a:gridCol>
                <a:gridCol w="1240724">
                  <a:extLst>
                    <a:ext uri="{9D8B030D-6E8A-4147-A177-3AD203B41FA5}">
                      <a16:colId xmlns:a16="http://schemas.microsoft.com/office/drawing/2014/main" val="1472569555"/>
                    </a:ext>
                  </a:extLst>
                </a:gridCol>
                <a:gridCol w="1240724">
                  <a:extLst>
                    <a:ext uri="{9D8B030D-6E8A-4147-A177-3AD203B41FA5}">
                      <a16:colId xmlns:a16="http://schemas.microsoft.com/office/drawing/2014/main" val="2088713314"/>
                    </a:ext>
                  </a:extLst>
                </a:gridCol>
                <a:gridCol w="1240724">
                  <a:extLst>
                    <a:ext uri="{9D8B030D-6E8A-4147-A177-3AD203B41FA5}">
                      <a16:colId xmlns:a16="http://schemas.microsoft.com/office/drawing/2014/main" val="1187742426"/>
                    </a:ext>
                  </a:extLst>
                </a:gridCol>
              </a:tblGrid>
              <a:tr h="243840">
                <a:tc>
                  <a:txBody>
                    <a:bodyPr/>
                    <a:lstStyle/>
                    <a:p>
                      <a:pPr algn="ctr"/>
                      <a:r>
                        <a:rPr lang="en-NZ" sz="1000">
                          <a:solidFill>
                            <a:srgbClr val="C00000"/>
                          </a:solidFill>
                        </a:rPr>
                        <a:t>Extreme (21-25)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alpha val="25000"/>
                      </a:srgbClr>
                    </a:solidFill>
                  </a:tcPr>
                </a:tc>
                <a:tc>
                  <a:txBody>
                    <a:bodyPr/>
                    <a:lstStyle/>
                    <a:p>
                      <a:pPr algn="ctr"/>
                      <a:r>
                        <a:rPr lang="en-NZ" sz="1000">
                          <a:solidFill>
                            <a:srgbClr val="996633"/>
                          </a:solidFill>
                        </a:rPr>
                        <a:t>Major (16-20)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6600">
                        <a:alpha val="25000"/>
                      </a:srgbClr>
                    </a:solidFill>
                  </a:tcPr>
                </a:tc>
                <a:tc>
                  <a:txBody>
                    <a:bodyPr/>
                    <a:lstStyle/>
                    <a:p>
                      <a:pPr algn="ctr"/>
                      <a:r>
                        <a:rPr lang="en-NZ" sz="1000">
                          <a:solidFill>
                            <a:srgbClr val="0070C0"/>
                          </a:solidFill>
                        </a:rPr>
                        <a:t>Moderate (9-15)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alpha val="25000"/>
                      </a:srgbClr>
                    </a:solidFill>
                  </a:tcPr>
                </a:tc>
                <a:tc>
                  <a:txBody>
                    <a:bodyPr/>
                    <a:lstStyle/>
                    <a:p>
                      <a:pPr algn="ctr"/>
                      <a:r>
                        <a:rPr lang="en-NZ" sz="1000">
                          <a:solidFill>
                            <a:sysClr val="windowText" lastClr="000000"/>
                          </a:solidFill>
                        </a:rPr>
                        <a:t>Minor (4-8)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alpha val="25000"/>
                      </a:srgbClr>
                    </a:solidFill>
                  </a:tcPr>
                </a:tc>
                <a:tc>
                  <a:txBody>
                    <a:bodyPr/>
                    <a:lstStyle/>
                    <a:p>
                      <a:pPr algn="ctr"/>
                      <a:r>
                        <a:rPr lang="en-NZ" sz="1000">
                          <a:solidFill>
                            <a:sysClr val="windowText" lastClr="000000"/>
                          </a:solidFill>
                        </a:rPr>
                        <a:t>Insignificant (1-3)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alpha val="25000"/>
                      </a:srgbClr>
                    </a:solidFill>
                  </a:tcPr>
                </a:tc>
                <a:extLst>
                  <a:ext uri="{0D108BD9-81ED-4DB2-BD59-A6C34878D82A}">
                    <a16:rowId xmlns:a16="http://schemas.microsoft.com/office/drawing/2014/main" val="437535458"/>
                  </a:ext>
                </a:extLst>
              </a:tr>
            </a:tbl>
          </a:graphicData>
        </a:graphic>
      </p:graphicFrame>
      <p:sp>
        <p:nvSpPr>
          <p:cNvPr id="10" name="TextBox 9">
            <a:extLst>
              <a:ext uri="{FF2B5EF4-FFF2-40B4-BE49-F238E27FC236}">
                <a16:creationId xmlns:a16="http://schemas.microsoft.com/office/drawing/2014/main" id="{E9D46ABE-5319-61A3-CC9B-3195AE57BCF2}"/>
              </a:ext>
            </a:extLst>
          </p:cNvPr>
          <p:cNvSpPr txBox="1"/>
          <p:nvPr/>
        </p:nvSpPr>
        <p:spPr>
          <a:xfrm>
            <a:off x="5955531" y="1634418"/>
            <a:ext cx="8209694" cy="307777"/>
          </a:xfrm>
          <a:prstGeom prst="rect">
            <a:avLst/>
          </a:prstGeom>
          <a:noFill/>
        </p:spPr>
        <p:txBody>
          <a:bodyPr wrap="square">
            <a:spAutoFit/>
          </a:bodyPr>
          <a:lstStyle/>
          <a:p>
            <a:r>
              <a:rPr lang="en-NZ" sz="1400"/>
              <a:t>Reporting period: September22-August23 from Synergi 2.0 system data</a:t>
            </a:r>
          </a:p>
        </p:txBody>
      </p:sp>
      <p:sp>
        <p:nvSpPr>
          <p:cNvPr id="4" name="TextBox 34">
            <a:extLst>
              <a:ext uri="{FF2B5EF4-FFF2-40B4-BE49-F238E27FC236}">
                <a16:creationId xmlns:a16="http://schemas.microsoft.com/office/drawing/2014/main" id="{519B60CA-24E4-5007-3D05-02B04C84E1A9}"/>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graphicFrame>
        <p:nvGraphicFramePr>
          <p:cNvPr id="3" name="Chart 2">
            <a:extLst>
              <a:ext uri="{FF2B5EF4-FFF2-40B4-BE49-F238E27FC236}">
                <a16:creationId xmlns:a16="http://schemas.microsoft.com/office/drawing/2014/main" id="{DA2E5563-C1FD-43BF-9639-5A22F017CFED}"/>
              </a:ext>
            </a:extLst>
          </p:cNvPr>
          <p:cNvGraphicFramePr>
            <a:graphicFrameLocks/>
          </p:cNvGraphicFramePr>
          <p:nvPr>
            <p:extLst>
              <p:ext uri="{D42A27DB-BD31-4B8C-83A1-F6EECF244321}">
                <p14:modId xmlns:p14="http://schemas.microsoft.com/office/powerpoint/2010/main" val="3464527509"/>
              </p:ext>
            </p:extLst>
          </p:nvPr>
        </p:nvGraphicFramePr>
        <p:xfrm>
          <a:off x="6040239" y="4961734"/>
          <a:ext cx="3510099" cy="65055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7E118B6F-72C2-C9A1-C787-3A5AC2F6C329}"/>
              </a:ext>
            </a:extLst>
          </p:cNvPr>
          <p:cNvGraphicFramePr>
            <a:graphicFrameLocks/>
          </p:cNvGraphicFramePr>
          <p:nvPr>
            <p:extLst>
              <p:ext uri="{D42A27DB-BD31-4B8C-83A1-F6EECF244321}">
                <p14:modId xmlns:p14="http://schemas.microsoft.com/office/powerpoint/2010/main" val="3719276868"/>
              </p:ext>
            </p:extLst>
          </p:nvPr>
        </p:nvGraphicFramePr>
        <p:xfrm>
          <a:off x="9719526" y="4965448"/>
          <a:ext cx="5293912" cy="65929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3466D536-3FDA-1DDB-A311-3604B5444C30}"/>
              </a:ext>
            </a:extLst>
          </p:cNvPr>
          <p:cNvGraphicFramePr>
            <a:graphicFrameLocks/>
          </p:cNvGraphicFramePr>
          <p:nvPr>
            <p:extLst>
              <p:ext uri="{D42A27DB-BD31-4B8C-83A1-F6EECF244321}">
                <p14:modId xmlns:p14="http://schemas.microsoft.com/office/powerpoint/2010/main" val="61296902"/>
              </p:ext>
            </p:extLst>
          </p:nvPr>
        </p:nvGraphicFramePr>
        <p:xfrm>
          <a:off x="14401801" y="6788808"/>
          <a:ext cx="7597730" cy="450612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138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8">
            <a:extLst>
              <a:ext uri="{FF2B5EF4-FFF2-40B4-BE49-F238E27FC236}">
                <a16:creationId xmlns:a16="http://schemas.microsoft.com/office/drawing/2014/main" id="{EAFF3EE1-40D2-8122-9AF3-3417CEC92CFB}"/>
              </a:ext>
            </a:extLst>
          </p:cNvPr>
          <p:cNvSpPr/>
          <p:nvPr/>
        </p:nvSpPr>
        <p:spPr>
          <a:xfrm>
            <a:off x="559785" y="1432273"/>
            <a:ext cx="8532910"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22" name="AutoShape 18">
            <a:extLst>
              <a:ext uri="{FF2B5EF4-FFF2-40B4-BE49-F238E27FC236}">
                <a16:creationId xmlns:a16="http://schemas.microsoft.com/office/drawing/2014/main" id="{5B8D79D6-44C6-B4EA-96EB-56B75FEA4037}"/>
              </a:ext>
            </a:extLst>
          </p:cNvPr>
          <p:cNvSpPr/>
          <p:nvPr/>
        </p:nvSpPr>
        <p:spPr>
          <a:xfrm>
            <a:off x="9602242" y="2073913"/>
            <a:ext cx="5751715" cy="4276258"/>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graphicFrame>
        <p:nvGraphicFramePr>
          <p:cNvPr id="12" name="Table 11">
            <a:extLst>
              <a:ext uri="{FF2B5EF4-FFF2-40B4-BE49-F238E27FC236}">
                <a16:creationId xmlns:a16="http://schemas.microsoft.com/office/drawing/2014/main" id="{2F21C73E-24D7-4F1C-3D45-E22A543A3EDB}"/>
              </a:ext>
            </a:extLst>
          </p:cNvPr>
          <p:cNvGraphicFramePr>
            <a:graphicFrameLocks noGrp="1"/>
          </p:cNvGraphicFramePr>
          <p:nvPr>
            <p:extLst>
              <p:ext uri="{D42A27DB-BD31-4B8C-83A1-F6EECF244321}">
                <p14:modId xmlns:p14="http://schemas.microsoft.com/office/powerpoint/2010/main" val="84052473"/>
              </p:ext>
            </p:extLst>
          </p:nvPr>
        </p:nvGraphicFramePr>
        <p:xfrm>
          <a:off x="826658" y="3573020"/>
          <a:ext cx="7768702" cy="1629120"/>
        </p:xfrm>
        <a:graphic>
          <a:graphicData uri="http://schemas.openxmlformats.org/drawingml/2006/table">
            <a:tbl>
              <a:tblPr firstRow="1" bandRow="1">
                <a:tableStyleId>{5C22544A-7EE6-4342-B048-85BDC9FD1C3A}</a:tableStyleId>
              </a:tblPr>
              <a:tblGrid>
                <a:gridCol w="1308701">
                  <a:extLst>
                    <a:ext uri="{9D8B030D-6E8A-4147-A177-3AD203B41FA5}">
                      <a16:colId xmlns:a16="http://schemas.microsoft.com/office/drawing/2014/main" val="200250848"/>
                    </a:ext>
                  </a:extLst>
                </a:gridCol>
                <a:gridCol w="6460001">
                  <a:extLst>
                    <a:ext uri="{9D8B030D-6E8A-4147-A177-3AD203B41FA5}">
                      <a16:colId xmlns:a16="http://schemas.microsoft.com/office/drawing/2014/main" val="3746836418"/>
                    </a:ext>
                  </a:extLst>
                </a:gridCol>
              </a:tblGrid>
              <a:tr h="236261">
                <a:tc>
                  <a:txBody>
                    <a:bodyPr/>
                    <a:lstStyle/>
                    <a:p>
                      <a:pPr algn="l"/>
                      <a:r>
                        <a:rPr lang="en-NZ" sz="1100">
                          <a:solidFill>
                            <a:schemeClr val="accent6"/>
                          </a:solidFill>
                          <a:latin typeface="+mn-lt"/>
                        </a:rPr>
                        <a:t>Regulator</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NZ" sz="1100">
                          <a:solidFill>
                            <a:schemeClr val="accent6"/>
                          </a:solidFill>
                          <a:latin typeface="+mn-lt"/>
                        </a:rPr>
                        <a:t>Notifiable definition</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9434497"/>
                  </a:ext>
                </a:extLst>
              </a:tr>
              <a:tr h="401537">
                <a:tc>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100" b="0" kern="1200">
                          <a:solidFill>
                            <a:schemeClr val="accent6"/>
                          </a:solidFill>
                          <a:latin typeface="+mn-lt"/>
                          <a:ea typeface="+mn-ea"/>
                          <a:cs typeface="Calibri"/>
                        </a:rPr>
                        <a:t>WorkSafe for PT and PW</a:t>
                      </a:r>
                    </a:p>
                  </a:txBody>
                  <a:tcPr marL="72000" marR="72000" marT="36000" marB="360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100" b="0" kern="1200">
                          <a:solidFill>
                            <a:schemeClr val="accent6"/>
                          </a:solidFill>
                          <a:latin typeface="+mn-lt"/>
                          <a:ea typeface="+mn-ea"/>
                          <a:cs typeface="Calibri"/>
                        </a:rPr>
                        <a:t>When as a result of works being undertaken, a death, notifiable illness or injury or notifiable incident occurs.</a:t>
                      </a:r>
                    </a:p>
                  </a:txBody>
                  <a:tcPr marL="72000" marR="72000" marT="36000" marB="360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954454"/>
                  </a:ext>
                </a:extLst>
              </a:tr>
              <a:tr h="401537">
                <a:tc>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100" b="0" kern="1200">
                          <a:solidFill>
                            <a:schemeClr val="accent6"/>
                          </a:solidFill>
                          <a:latin typeface="+mn-lt"/>
                          <a:ea typeface="+mn-ea"/>
                          <a:cs typeface="Calibri"/>
                        </a:rPr>
                        <a:t>Maritime NZ for PT</a:t>
                      </a:r>
                    </a:p>
                  </a:txBody>
                  <a:tcPr marL="72000" marR="72000" marT="36000" marB="360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100" b="0" kern="1200">
                          <a:solidFill>
                            <a:schemeClr val="accent6"/>
                          </a:solidFill>
                          <a:latin typeface="+mn-lt"/>
                          <a:ea typeface="+mn-ea"/>
                          <a:cs typeface="Calibri"/>
                        </a:rPr>
                        <a:t>Accidents, incidents and mishaps reportable to Maritime New Zealand in accordance with Section 31 of the Maritime Transport Act 1994 and Section 56 of the Health and Safety at Work Act 2015.</a:t>
                      </a:r>
                    </a:p>
                  </a:txBody>
                  <a:tcPr marL="72000" marR="72000" marT="36000" marB="360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5394904"/>
                  </a:ext>
                </a:extLst>
              </a:tr>
              <a:tr h="401537">
                <a:tc>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100" b="0" kern="1200">
                          <a:solidFill>
                            <a:schemeClr val="accent6"/>
                          </a:solidFill>
                          <a:latin typeface="+mn-lt"/>
                          <a:ea typeface="+mn-ea"/>
                          <a:cs typeface="Calibri"/>
                          <a:sym typeface="Wingdings" panose="05000000000000000000" pitchFamily="2" charset="2"/>
                        </a:rPr>
                        <a:t>Waka Kotahi for PT</a:t>
                      </a:r>
                    </a:p>
                  </a:txBody>
                  <a:tcPr marL="72000" marR="72000" marT="36000" marB="3600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100" b="0" kern="1200">
                          <a:solidFill>
                            <a:schemeClr val="accent6"/>
                          </a:solidFill>
                          <a:latin typeface="+mn-lt"/>
                          <a:ea typeface="+mn-ea"/>
                          <a:cs typeface="Calibri"/>
                        </a:rPr>
                        <a:t>Accidents and incidents associated with the operation of a rail vehicle, the use of the railway infrastructure or the use of railways premises in accordance to Railways Act 2005 and  Health and Safety at Work Act 2015.</a:t>
                      </a:r>
                    </a:p>
                  </a:txBody>
                  <a:tcPr marL="72000" marR="72000" marT="36000" marB="360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0281501"/>
                  </a:ext>
                </a:extLst>
              </a:tr>
            </a:tbl>
          </a:graphicData>
        </a:graphic>
      </p:graphicFrame>
      <p:sp>
        <p:nvSpPr>
          <p:cNvPr id="8" name="TextBox 34">
            <a:extLst>
              <a:ext uri="{FF2B5EF4-FFF2-40B4-BE49-F238E27FC236}">
                <a16:creationId xmlns:a16="http://schemas.microsoft.com/office/drawing/2014/main" id="{8AEC6220-2807-7891-14B0-27FDC9A2D8A3}"/>
              </a:ext>
            </a:extLst>
          </p:cNvPr>
          <p:cNvSpPr txBox="1"/>
          <p:nvPr/>
        </p:nvSpPr>
        <p:spPr>
          <a:xfrm>
            <a:off x="544554" y="600698"/>
            <a:ext cx="17415641" cy="410369"/>
          </a:xfrm>
          <a:prstGeom prst="rect">
            <a:avLst/>
          </a:prstGeom>
        </p:spPr>
        <p:txBody>
          <a:bodyPr wrap="square" lIns="0" tIns="0" rIns="0" bIns="0" rtlCol="0" anchor="t">
            <a:spAutoFit/>
          </a:bodyPr>
          <a:lstStyle/>
          <a:p>
            <a:pPr>
              <a:lnSpc>
                <a:spcPts val="3195"/>
              </a:lnSpc>
            </a:pPr>
            <a:r>
              <a:rPr lang="en-US" sz="2800" b="1">
                <a:solidFill>
                  <a:srgbClr val="000000"/>
                </a:solidFill>
              </a:rPr>
              <a:t>1.5 Supplier management </a:t>
            </a:r>
            <a:r>
              <a:rPr lang="en-US" sz="2800">
                <a:solidFill>
                  <a:srgbClr val="000000"/>
                </a:solidFill>
              </a:rPr>
              <a:t>- </a:t>
            </a:r>
            <a:r>
              <a:rPr lang="en-US" sz="2800"/>
              <a:t>Public transport (PT) operators and </a:t>
            </a:r>
            <a:r>
              <a:rPr lang="en-US" sz="2800">
                <a:solidFill>
                  <a:schemeClr val="accent6"/>
                </a:solidFill>
              </a:rPr>
              <a:t>physical works (PW) contractors</a:t>
            </a:r>
            <a:endParaRPr lang="en-US" sz="2800"/>
          </a:p>
        </p:txBody>
      </p:sp>
      <p:sp>
        <p:nvSpPr>
          <p:cNvPr id="20" name="TextBox 19">
            <a:extLst>
              <a:ext uri="{FF2B5EF4-FFF2-40B4-BE49-F238E27FC236}">
                <a16:creationId xmlns:a16="http://schemas.microsoft.com/office/drawing/2014/main" id="{FD761306-C017-C594-B87F-81C4AF50BE2A}"/>
              </a:ext>
            </a:extLst>
          </p:cNvPr>
          <p:cNvSpPr txBox="1"/>
          <p:nvPr/>
        </p:nvSpPr>
        <p:spPr>
          <a:xfrm>
            <a:off x="745105" y="1900330"/>
            <a:ext cx="8118902" cy="1363474"/>
          </a:xfrm>
          <a:prstGeom prst="rect">
            <a:avLst/>
          </a:prstGeom>
          <a:noFill/>
        </p:spPr>
        <p:txBody>
          <a:bodyPr wrap="square" lIns="80287" tIns="40144" rIns="80287" bIns="40144" anchor="t">
            <a:spAutoFit/>
          </a:bodyPr>
          <a:lstStyle/>
          <a:p>
            <a:pPr>
              <a:spcBef>
                <a:spcPts val="527"/>
              </a:spcBef>
              <a:spcAft>
                <a:spcPts val="1054"/>
              </a:spcAft>
            </a:pPr>
            <a:r>
              <a:rPr lang="en-US" sz="1400" b="1">
                <a:solidFill>
                  <a:schemeClr val="accent6"/>
                </a:solidFill>
                <a:cs typeface="Calibri"/>
              </a:rPr>
              <a:t>Context</a:t>
            </a:r>
          </a:p>
          <a:p>
            <a:pPr>
              <a:spcBef>
                <a:spcPts val="527"/>
              </a:spcBef>
              <a:spcAft>
                <a:spcPts val="1054"/>
              </a:spcAft>
            </a:pPr>
            <a:r>
              <a:rPr lang="en-NZ" sz="1400">
                <a:solidFill>
                  <a:schemeClr val="accent6"/>
                </a:solidFill>
                <a:cs typeface="Calibri"/>
              </a:rPr>
              <a:t>Public transport (PT) operators and physical works (PW) contractors report through Synergi </a:t>
            </a:r>
            <a:r>
              <a:rPr lang="en-NZ" sz="1400" b="1">
                <a:solidFill>
                  <a:schemeClr val="accent6"/>
                </a:solidFill>
                <a:cs typeface="Calibri"/>
              </a:rPr>
              <a:t>notifiable events to the regulator, high potential events, and high potential near misses </a:t>
            </a:r>
            <a:r>
              <a:rPr lang="en-NZ" sz="1400">
                <a:solidFill>
                  <a:schemeClr val="accent6"/>
                </a:solidFill>
                <a:cs typeface="Calibri"/>
              </a:rPr>
              <a:t>to ensure our suppliers have</a:t>
            </a:r>
            <a:r>
              <a:rPr lang="en-GB" sz="1400">
                <a:solidFill>
                  <a:schemeClr val="accent6"/>
                </a:solidFill>
                <a:cs typeface="Calibri"/>
              </a:rPr>
              <a:t> the highest level of protection against harm to their health, safety, and welfare from work risks so far as is reasonably practicable. </a:t>
            </a:r>
            <a:endParaRPr lang="en-NZ" sz="1400">
              <a:solidFill>
                <a:schemeClr val="accent6"/>
              </a:solidFill>
              <a:highlight>
                <a:srgbClr val="FFFF00"/>
              </a:highlight>
              <a:cs typeface="Calibri"/>
            </a:endParaRPr>
          </a:p>
        </p:txBody>
      </p:sp>
      <p:sp>
        <p:nvSpPr>
          <p:cNvPr id="7" name="AutoShape 18">
            <a:extLst>
              <a:ext uri="{FF2B5EF4-FFF2-40B4-BE49-F238E27FC236}">
                <a16:creationId xmlns:a16="http://schemas.microsoft.com/office/drawing/2014/main" id="{E26A2D44-0FF0-9F72-3498-49A263C70FF5}"/>
              </a:ext>
            </a:extLst>
          </p:cNvPr>
          <p:cNvSpPr/>
          <p:nvPr/>
        </p:nvSpPr>
        <p:spPr>
          <a:xfrm>
            <a:off x="9602244" y="6771374"/>
            <a:ext cx="5751715" cy="471577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graphicFrame>
        <p:nvGraphicFramePr>
          <p:cNvPr id="3" name="Table 2">
            <a:extLst>
              <a:ext uri="{FF2B5EF4-FFF2-40B4-BE49-F238E27FC236}">
                <a16:creationId xmlns:a16="http://schemas.microsoft.com/office/drawing/2014/main" id="{6BBC0997-F6D7-87EA-5415-6D812179FA0A}"/>
              </a:ext>
            </a:extLst>
          </p:cNvPr>
          <p:cNvGraphicFramePr>
            <a:graphicFrameLocks noGrp="1"/>
          </p:cNvGraphicFramePr>
          <p:nvPr>
            <p:extLst>
              <p:ext uri="{D42A27DB-BD31-4B8C-83A1-F6EECF244321}">
                <p14:modId xmlns:p14="http://schemas.microsoft.com/office/powerpoint/2010/main" val="3360942143"/>
              </p:ext>
            </p:extLst>
          </p:nvPr>
        </p:nvGraphicFramePr>
        <p:xfrm>
          <a:off x="826658" y="5485434"/>
          <a:ext cx="7826452" cy="814560"/>
        </p:xfrm>
        <a:graphic>
          <a:graphicData uri="http://schemas.openxmlformats.org/drawingml/2006/table">
            <a:tbl>
              <a:tblPr firstRow="1" bandRow="1">
                <a:tableStyleId>{5C22544A-7EE6-4342-B048-85BDC9FD1C3A}</a:tableStyleId>
              </a:tblPr>
              <a:tblGrid>
                <a:gridCol w="3107179">
                  <a:extLst>
                    <a:ext uri="{9D8B030D-6E8A-4147-A177-3AD203B41FA5}">
                      <a16:colId xmlns:a16="http://schemas.microsoft.com/office/drawing/2014/main" val="200250848"/>
                    </a:ext>
                  </a:extLst>
                </a:gridCol>
                <a:gridCol w="4719273">
                  <a:extLst>
                    <a:ext uri="{9D8B030D-6E8A-4147-A177-3AD203B41FA5}">
                      <a16:colId xmlns:a16="http://schemas.microsoft.com/office/drawing/2014/main" val="3746836418"/>
                    </a:ext>
                  </a:extLst>
                </a:gridCol>
              </a:tblGrid>
              <a:tr h="170530">
                <a:tc>
                  <a:txBody>
                    <a:bodyPr/>
                    <a:lstStyle/>
                    <a:p>
                      <a:pPr algn="l"/>
                      <a:r>
                        <a:rPr lang="en-GB" sz="1100">
                          <a:solidFill>
                            <a:schemeClr val="accent6"/>
                          </a:solidFill>
                          <a:latin typeface="+mn-lt"/>
                        </a:rPr>
                        <a:t>H</a:t>
                      </a:r>
                      <a:r>
                        <a:rPr lang="en-NZ" sz="1100">
                          <a:solidFill>
                            <a:schemeClr val="accent6"/>
                          </a:solidFill>
                          <a:latin typeface="+mn-lt"/>
                        </a:rPr>
                        <a:t>igh potential event definition</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NZ" sz="1100">
                        <a:solidFill>
                          <a:schemeClr val="accent6"/>
                        </a:solidFill>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9434497"/>
                  </a:ext>
                </a:extLst>
              </a:tr>
              <a:tr h="409118">
                <a:tc gridSpan="2">
                  <a:txBody>
                    <a:bodyPr/>
                    <a:lstStyle/>
                    <a:p>
                      <a:pPr marL="0" marR="0" lvl="0" indent="0" algn="l" defTabSz="470268" rtl="0" eaLnBrk="1" fontAlgn="auto" latinLnBrk="0" hangingPunct="1">
                        <a:lnSpc>
                          <a:spcPct val="100000"/>
                        </a:lnSpc>
                        <a:spcBef>
                          <a:spcPts val="0"/>
                        </a:spcBef>
                        <a:spcAft>
                          <a:spcPts val="0"/>
                        </a:spcAft>
                        <a:buClrTx/>
                        <a:buSzTx/>
                        <a:buFontTx/>
                        <a:buNone/>
                        <a:tabLst/>
                        <a:defRPr/>
                      </a:pPr>
                      <a:r>
                        <a:rPr lang="en-US" sz="1100" b="0" kern="1200">
                          <a:solidFill>
                            <a:schemeClr val="accent6"/>
                          </a:solidFill>
                          <a:latin typeface="+mn-lt"/>
                          <a:ea typeface="+mn-ea"/>
                          <a:cs typeface="Calibri"/>
                        </a:rPr>
                        <a:t>A situation or group of situations that has the potential to cause significant harm to person or property. These are normally viewed and approached as actual events, due to the severity rating. According to the AT Risk Matrix, high potentials are all events classified as Major (16 -20 ) or Extreme (21 -25).</a:t>
                      </a:r>
                    </a:p>
                  </a:txBody>
                  <a:tcPr marL="72000" marR="72000" marT="36000" marB="36000">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Z" sz="1100" b="0" kern="1200">
                        <a:solidFill>
                          <a:schemeClr val="tx1"/>
                        </a:solidFill>
                        <a:latin typeface="+mn-lt"/>
                        <a:ea typeface="+mn-ea"/>
                        <a:cs typeface="Calibri"/>
                      </a:endParaRPr>
                    </a:p>
                  </a:txBody>
                  <a:tcPr marL="80287" marR="80287" marT="40144" marB="40144">
                    <a:lnL w="12700" cap="flat" cmpd="sng" algn="ctr">
                      <a:noFill/>
                      <a:prstDash val="sysDot"/>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954454"/>
                  </a:ext>
                </a:extLst>
              </a:tr>
            </a:tbl>
          </a:graphicData>
        </a:graphic>
      </p:graphicFrame>
      <p:sp>
        <p:nvSpPr>
          <p:cNvPr id="21" name="AutoShape 18">
            <a:extLst>
              <a:ext uri="{FF2B5EF4-FFF2-40B4-BE49-F238E27FC236}">
                <a16:creationId xmlns:a16="http://schemas.microsoft.com/office/drawing/2014/main" id="{E7B24859-5EF0-62A7-5828-5E8E606FE88E}"/>
              </a:ext>
            </a:extLst>
          </p:cNvPr>
          <p:cNvSpPr/>
          <p:nvPr/>
        </p:nvSpPr>
        <p:spPr>
          <a:xfrm>
            <a:off x="16083988" y="2065829"/>
            <a:ext cx="5573000" cy="4284342"/>
          </a:xfrm>
          <a:prstGeom prst="rect">
            <a:avLst/>
          </a:prstGeom>
          <a:solidFill>
            <a:schemeClr val="bg1">
              <a:lumMod val="95000"/>
            </a:schemeClr>
          </a:solidFill>
          <a:ln>
            <a:solidFill>
              <a:schemeClr val="bg1">
                <a:lumMod val="85000"/>
              </a:schemeClr>
            </a:solidFill>
          </a:ln>
        </p:spPr>
        <p:txBody>
          <a:bodyPr anchor="t"/>
          <a:lstStyle/>
          <a:p>
            <a:endParaRPr lang="en-NZ" sz="1128">
              <a:solidFill>
                <a:schemeClr val="accent6"/>
              </a:solidFill>
              <a:highlight>
                <a:srgbClr val="FFFF00"/>
              </a:highlight>
            </a:endParaRPr>
          </a:p>
        </p:txBody>
      </p:sp>
      <p:sp>
        <p:nvSpPr>
          <p:cNvPr id="24" name="AutoShape 18">
            <a:extLst>
              <a:ext uri="{FF2B5EF4-FFF2-40B4-BE49-F238E27FC236}">
                <a16:creationId xmlns:a16="http://schemas.microsoft.com/office/drawing/2014/main" id="{4FCC9EEC-5BFB-AFFB-0E2F-6D6EBA13619E}"/>
              </a:ext>
            </a:extLst>
          </p:cNvPr>
          <p:cNvSpPr/>
          <p:nvPr/>
        </p:nvSpPr>
        <p:spPr>
          <a:xfrm>
            <a:off x="16082304" y="6783920"/>
            <a:ext cx="5574690" cy="4703229"/>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1" name="TextBox 30">
            <a:extLst>
              <a:ext uri="{FF2B5EF4-FFF2-40B4-BE49-F238E27FC236}">
                <a16:creationId xmlns:a16="http://schemas.microsoft.com/office/drawing/2014/main" id="{FD39713D-481E-1DF9-0898-589883187C8C}"/>
              </a:ext>
            </a:extLst>
          </p:cNvPr>
          <p:cNvSpPr txBox="1"/>
          <p:nvPr/>
        </p:nvSpPr>
        <p:spPr>
          <a:xfrm>
            <a:off x="784466" y="6706306"/>
            <a:ext cx="7993774" cy="4913164"/>
          </a:xfrm>
          <a:prstGeom prst="rect">
            <a:avLst/>
          </a:prstGeom>
          <a:noFill/>
        </p:spPr>
        <p:txBody>
          <a:bodyPr wrap="square" lIns="80287" tIns="40144" rIns="80287" bIns="40144" anchor="t">
            <a:spAutoFit/>
          </a:bodyPr>
          <a:lstStyle/>
          <a:p>
            <a:pPr>
              <a:spcAft>
                <a:spcPts val="1200"/>
              </a:spcAft>
            </a:pPr>
            <a:r>
              <a:rPr lang="en-US" sz="1400" b="1">
                <a:solidFill>
                  <a:schemeClr val="accent6"/>
                </a:solidFill>
                <a:cs typeface="Arial"/>
                <a:sym typeface="Wingdings" panose="05000000000000000000" pitchFamily="2" charset="2"/>
              </a:rPr>
              <a:t>Key insights*</a:t>
            </a:r>
          </a:p>
          <a:p>
            <a:pPr>
              <a:spcAft>
                <a:spcPts val="1200"/>
              </a:spcAft>
            </a:pPr>
            <a:r>
              <a:rPr lang="en-US" sz="1400" b="1">
                <a:solidFill>
                  <a:schemeClr val="accent6"/>
                </a:solidFill>
                <a:cs typeface="Arial"/>
                <a:sym typeface="Wingdings" panose="05000000000000000000" pitchFamily="2" charset="2"/>
              </a:rPr>
              <a:t>Public transport operators</a:t>
            </a:r>
            <a:endParaRPr lang="en-US" sz="1400" b="1">
              <a:solidFill>
                <a:schemeClr val="accent6"/>
              </a:solidFill>
              <a:cs typeface="Arial"/>
            </a:endParaRPr>
          </a:p>
          <a:p>
            <a:pPr marL="250825" indent="-250825">
              <a:spcAft>
                <a:spcPts val="1200"/>
              </a:spcAft>
              <a:buFont typeface="Arial" panose="020B0604020202020204" pitchFamily="34" charset="0"/>
              <a:buChar char="•"/>
            </a:pPr>
            <a:r>
              <a:rPr lang="en-US" sz="1400">
                <a:solidFill>
                  <a:schemeClr val="accent6"/>
                </a:solidFill>
                <a:cs typeface="Arial"/>
                <a:sym typeface="Wingdings" panose="05000000000000000000" pitchFamily="2" charset="2"/>
              </a:rPr>
              <a:t>The MS form has been removed and all PT suppliers have started  to report all notifiable and high potential events into Synergi in this reporting period.</a:t>
            </a:r>
            <a:endParaRPr lang="en-US" sz="1400">
              <a:solidFill>
                <a:schemeClr val="accent6"/>
              </a:solidFill>
              <a:cs typeface="Arial"/>
            </a:endParaRPr>
          </a:p>
          <a:p>
            <a:pPr marL="250825" indent="-250825">
              <a:spcAft>
                <a:spcPts val="1200"/>
              </a:spcAft>
              <a:buFont typeface="Arial" panose="020B0604020202020204" pitchFamily="34" charset="0"/>
              <a:buChar char="•"/>
            </a:pPr>
            <a:r>
              <a:rPr lang="en-US" sz="1400">
                <a:solidFill>
                  <a:schemeClr val="accent6"/>
                </a:solidFill>
                <a:cs typeface="Arial"/>
                <a:sym typeface="Wingdings" panose="05000000000000000000" pitchFamily="2" charset="2"/>
              </a:rPr>
              <a:t>In August 2023, there was no high potential events reported in Synergi.</a:t>
            </a:r>
            <a:endParaRPr lang="en-US" sz="1400">
              <a:solidFill>
                <a:schemeClr val="accent6"/>
              </a:solidFill>
              <a:cs typeface="Arial"/>
            </a:endParaRPr>
          </a:p>
          <a:p>
            <a:pPr marL="250825" indent="-250825">
              <a:spcAft>
                <a:spcPts val="1200"/>
              </a:spcAft>
              <a:buFont typeface="Arial" panose="020B0604020202020204" pitchFamily="34" charset="0"/>
              <a:buChar char="•"/>
            </a:pPr>
            <a:r>
              <a:rPr lang="en-US" sz="1400">
                <a:solidFill>
                  <a:schemeClr val="accent6"/>
                </a:solidFill>
                <a:cs typeface="Arial"/>
                <a:sym typeface="Wingdings" panose="05000000000000000000" pitchFamily="2" charset="2"/>
              </a:rPr>
              <a:t>There were a total of 19 notifiable events reported in August 2023 by AOR via their own system. </a:t>
            </a:r>
            <a:r>
              <a:rPr lang="en-US" sz="1400">
                <a:cs typeface="Calibri"/>
              </a:rPr>
              <a:t>The themes of the notifiable events were as follows: Rail crossing breaches, collisions with obstructions on lines and disorderly behavior. </a:t>
            </a:r>
          </a:p>
          <a:p>
            <a:pPr>
              <a:spcAft>
                <a:spcPts val="1200"/>
              </a:spcAft>
            </a:pPr>
            <a:r>
              <a:rPr lang="en-US" sz="1400" b="1">
                <a:solidFill>
                  <a:schemeClr val="accent6"/>
                </a:solidFill>
                <a:cs typeface="Arial"/>
                <a:sym typeface="Wingdings" panose="05000000000000000000" pitchFamily="2" charset="2"/>
              </a:rPr>
              <a:t>Physical works contractors</a:t>
            </a:r>
            <a:endParaRPr lang="en-US" sz="1400" b="1">
              <a:solidFill>
                <a:schemeClr val="accent6"/>
              </a:solidFill>
              <a:cs typeface="Arial"/>
            </a:endParaRPr>
          </a:p>
          <a:p>
            <a:pPr marL="250825" indent="-250825">
              <a:spcAft>
                <a:spcPts val="1200"/>
              </a:spcAft>
              <a:buFont typeface="Arial" panose="020B0604020202020204" pitchFamily="34" charset="0"/>
              <a:buChar char="•"/>
            </a:pPr>
            <a:r>
              <a:rPr lang="en-US" sz="1400">
                <a:solidFill>
                  <a:schemeClr val="accent6"/>
                </a:solidFill>
                <a:cs typeface="Arial"/>
                <a:sym typeface="Wingdings" panose="05000000000000000000" pitchFamily="2" charset="2"/>
              </a:rPr>
              <a:t>There was no notifiable events reported by PW contractor in August 2023. </a:t>
            </a:r>
            <a:endParaRPr lang="en-US" sz="1400">
              <a:solidFill>
                <a:schemeClr val="accent6"/>
              </a:solidFill>
              <a:cs typeface="Arial"/>
            </a:endParaRPr>
          </a:p>
          <a:p>
            <a:pPr marL="250825" indent="-250825">
              <a:spcAft>
                <a:spcPts val="1200"/>
              </a:spcAft>
              <a:buFont typeface="Arial" panose="020B0604020202020204" pitchFamily="34" charset="0"/>
              <a:buChar char="•"/>
            </a:pPr>
            <a:r>
              <a:rPr lang="en-US" sz="1400">
                <a:solidFill>
                  <a:schemeClr val="accent6"/>
                </a:solidFill>
                <a:cs typeface="Arial"/>
                <a:sym typeface="Wingdings" panose="05000000000000000000" pitchFamily="2" charset="2"/>
              </a:rPr>
              <a:t>There was one high potential event reported in Synergi by PW contractor (</a:t>
            </a:r>
            <a:r>
              <a:rPr lang="en-US" sz="1400" b="0" i="0" u="none" strike="noStrike" kern="1200">
                <a:solidFill>
                  <a:srgbClr val="262626"/>
                </a:solidFill>
                <a:latin typeface="+mn-lt"/>
                <a:ea typeface="+mn-ea"/>
                <a:cs typeface="+mn-cs"/>
              </a:rPr>
              <a:t>STF Group</a:t>
            </a:r>
            <a:r>
              <a:rPr lang="en-US" sz="1400">
                <a:solidFill>
                  <a:schemeClr val="accent6"/>
                </a:solidFill>
                <a:cs typeface="Arial"/>
                <a:sym typeface="Wingdings" panose="05000000000000000000" pitchFamily="2" charset="2"/>
              </a:rPr>
              <a:t>) in August 2023. See slide 11 for details.</a:t>
            </a:r>
            <a:endParaRPr lang="en-US" sz="1400">
              <a:solidFill>
                <a:schemeClr val="accent6"/>
              </a:solidFill>
              <a:cs typeface="Arial"/>
            </a:endParaRPr>
          </a:p>
          <a:p>
            <a:pPr>
              <a:spcAft>
                <a:spcPts val="1200"/>
              </a:spcAft>
            </a:pPr>
            <a:endParaRPr lang="en-US" sz="1400">
              <a:solidFill>
                <a:schemeClr val="accent6"/>
              </a:solidFill>
              <a:highlight>
                <a:srgbClr val="FFFF00"/>
              </a:highlight>
              <a:cs typeface="Arial"/>
              <a:sym typeface="Wingdings" panose="05000000000000000000" pitchFamily="2" charset="2"/>
            </a:endParaRPr>
          </a:p>
          <a:p>
            <a:pPr>
              <a:spcAft>
                <a:spcPts val="1200"/>
              </a:spcAft>
            </a:pPr>
            <a:r>
              <a:rPr lang="en-US" sz="1400">
                <a:solidFill>
                  <a:schemeClr val="accent6"/>
                </a:solidFill>
                <a:cs typeface="Arial"/>
                <a:sym typeface="Wingdings" panose="05000000000000000000" pitchFamily="2" charset="2"/>
              </a:rPr>
              <a:t>* It is possible for duplication of reported events between reporting methods. </a:t>
            </a:r>
            <a:r>
              <a:rPr lang="en-GB" sz="1400">
                <a:cs typeface="Arial"/>
              </a:rPr>
              <a:t>The next steps will focus on streamlining PW contractors’ processes, improving quality of data and presenting impactful insights.</a:t>
            </a:r>
            <a:endParaRPr lang="en-US" sz="1400">
              <a:solidFill>
                <a:schemeClr val="accent6"/>
              </a:solidFill>
              <a:cs typeface="Arial"/>
              <a:sym typeface="Wingdings" panose="05000000000000000000" pitchFamily="2" charset="2"/>
            </a:endParaRPr>
          </a:p>
        </p:txBody>
      </p:sp>
      <p:sp>
        <p:nvSpPr>
          <p:cNvPr id="35" name="AutoShape 18">
            <a:extLst>
              <a:ext uri="{FF2B5EF4-FFF2-40B4-BE49-F238E27FC236}">
                <a16:creationId xmlns:a16="http://schemas.microsoft.com/office/drawing/2014/main" id="{B036AA01-71EA-296F-DCD8-3B0BDCA43B7C}"/>
              </a:ext>
            </a:extLst>
          </p:cNvPr>
          <p:cNvSpPr/>
          <p:nvPr/>
        </p:nvSpPr>
        <p:spPr>
          <a:xfrm>
            <a:off x="9407277" y="1432271"/>
            <a:ext cx="6175283"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42" name="Rectangle: Rounded Corners 41">
            <a:extLst>
              <a:ext uri="{FF2B5EF4-FFF2-40B4-BE49-F238E27FC236}">
                <a16:creationId xmlns:a16="http://schemas.microsoft.com/office/drawing/2014/main" id="{690BCE10-2601-9BF3-9326-C38A0B438324}"/>
              </a:ext>
            </a:extLst>
          </p:cNvPr>
          <p:cNvSpPr/>
          <p:nvPr/>
        </p:nvSpPr>
        <p:spPr>
          <a:xfrm>
            <a:off x="9576473" y="1285185"/>
            <a:ext cx="2701931"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PT dashboard</a:t>
            </a:r>
          </a:p>
        </p:txBody>
      </p:sp>
      <p:sp>
        <p:nvSpPr>
          <p:cNvPr id="51" name="AutoShape 18">
            <a:extLst>
              <a:ext uri="{FF2B5EF4-FFF2-40B4-BE49-F238E27FC236}">
                <a16:creationId xmlns:a16="http://schemas.microsoft.com/office/drawing/2014/main" id="{E9944A2E-3689-C2D3-DE29-18024889C4ED}"/>
              </a:ext>
            </a:extLst>
          </p:cNvPr>
          <p:cNvSpPr/>
          <p:nvPr/>
        </p:nvSpPr>
        <p:spPr>
          <a:xfrm>
            <a:off x="15897015" y="1432270"/>
            <a:ext cx="5942826" cy="10640169"/>
          </a:xfrm>
          <a:prstGeom prst="rect">
            <a:avLst/>
          </a:prstGeom>
          <a:noFill/>
          <a:ln w="9525">
            <a:solidFill>
              <a:schemeClr val="bg1">
                <a:lumMod val="50000"/>
              </a:schemeClr>
            </a:solidFill>
          </a:ln>
        </p:spPr>
        <p:txBody>
          <a:bodyPr anchor="t"/>
          <a:lstStyle/>
          <a:p>
            <a:endParaRPr lang="en-NZ" sz="1128">
              <a:solidFill>
                <a:schemeClr val="accent6"/>
              </a:solidFill>
            </a:endParaRPr>
          </a:p>
        </p:txBody>
      </p:sp>
      <p:sp>
        <p:nvSpPr>
          <p:cNvPr id="53" name="Rectangle: Rounded Corners 52">
            <a:extLst>
              <a:ext uri="{FF2B5EF4-FFF2-40B4-BE49-F238E27FC236}">
                <a16:creationId xmlns:a16="http://schemas.microsoft.com/office/drawing/2014/main" id="{205F96AD-1E71-337A-E973-718271CB6067}"/>
              </a:ext>
            </a:extLst>
          </p:cNvPr>
          <p:cNvSpPr/>
          <p:nvPr/>
        </p:nvSpPr>
        <p:spPr>
          <a:xfrm>
            <a:off x="16119912" y="1243104"/>
            <a:ext cx="2701931"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PW dashboard</a:t>
            </a:r>
          </a:p>
        </p:txBody>
      </p:sp>
      <p:pic>
        <p:nvPicPr>
          <p:cNvPr id="54" name="Picture 4" descr="Logo, company name&#10;&#10;Description automatically generated">
            <a:extLst>
              <a:ext uri="{FF2B5EF4-FFF2-40B4-BE49-F238E27FC236}">
                <a16:creationId xmlns:a16="http://schemas.microsoft.com/office/drawing/2014/main" id="{DA9CE0E6-BFD2-211F-F40D-D048A3D43FD8}"/>
              </a:ext>
            </a:extLst>
          </p:cNvPr>
          <p:cNvPicPr>
            <a:picLocks noChangeAspect="1"/>
          </p:cNvPicPr>
          <p:nvPr/>
        </p:nvPicPr>
        <p:blipFill>
          <a:blip r:embed="rId3"/>
          <a:stretch>
            <a:fillRect/>
          </a:stretch>
        </p:blipFill>
        <p:spPr>
          <a:xfrm>
            <a:off x="21430109" y="11649522"/>
            <a:ext cx="933539" cy="796559"/>
          </a:xfrm>
          <a:prstGeom prst="rect">
            <a:avLst/>
          </a:prstGeom>
        </p:spPr>
      </p:pic>
      <p:sp>
        <p:nvSpPr>
          <p:cNvPr id="55" name="Rectangle: Rounded Corners 54">
            <a:extLst>
              <a:ext uri="{FF2B5EF4-FFF2-40B4-BE49-F238E27FC236}">
                <a16:creationId xmlns:a16="http://schemas.microsoft.com/office/drawing/2014/main" id="{8A76320C-5D66-F73C-21CE-1BE4231CF963}"/>
              </a:ext>
            </a:extLst>
          </p:cNvPr>
          <p:cNvSpPr/>
          <p:nvPr/>
        </p:nvSpPr>
        <p:spPr>
          <a:xfrm>
            <a:off x="737749" y="1248511"/>
            <a:ext cx="6247251"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Update on key notifiable or high potential events</a:t>
            </a:r>
          </a:p>
        </p:txBody>
      </p:sp>
      <p:sp>
        <p:nvSpPr>
          <p:cNvPr id="9" name="TextBox 8">
            <a:extLst>
              <a:ext uri="{FF2B5EF4-FFF2-40B4-BE49-F238E27FC236}">
                <a16:creationId xmlns:a16="http://schemas.microsoft.com/office/drawing/2014/main" id="{0DF1F76C-8068-2240-529E-6DBD47313638}"/>
              </a:ext>
            </a:extLst>
          </p:cNvPr>
          <p:cNvSpPr txBox="1"/>
          <p:nvPr/>
        </p:nvSpPr>
        <p:spPr>
          <a:xfrm>
            <a:off x="9609784" y="1667609"/>
            <a:ext cx="5743875" cy="261610"/>
          </a:xfrm>
          <a:prstGeom prst="rect">
            <a:avLst/>
          </a:prstGeom>
          <a:noFill/>
        </p:spPr>
        <p:txBody>
          <a:bodyPr wrap="square">
            <a:spAutoFit/>
          </a:bodyPr>
          <a:lstStyle/>
          <a:p>
            <a:r>
              <a:rPr lang="en-GB" sz="1100"/>
              <a:t>Reporting period: September22-August23 from Synergi 2.0 system data</a:t>
            </a:r>
          </a:p>
        </p:txBody>
      </p:sp>
      <p:sp>
        <p:nvSpPr>
          <p:cNvPr id="13" name="TextBox 12">
            <a:extLst>
              <a:ext uri="{FF2B5EF4-FFF2-40B4-BE49-F238E27FC236}">
                <a16:creationId xmlns:a16="http://schemas.microsoft.com/office/drawing/2014/main" id="{D40B3551-333B-C9B4-1CA7-D3DE2935FB5A}"/>
              </a:ext>
            </a:extLst>
          </p:cNvPr>
          <p:cNvSpPr txBox="1"/>
          <p:nvPr/>
        </p:nvSpPr>
        <p:spPr>
          <a:xfrm>
            <a:off x="16116989" y="1658564"/>
            <a:ext cx="5743875" cy="253916"/>
          </a:xfrm>
          <a:prstGeom prst="rect">
            <a:avLst/>
          </a:prstGeom>
          <a:noFill/>
        </p:spPr>
        <p:txBody>
          <a:bodyPr wrap="square">
            <a:spAutoFit/>
          </a:bodyPr>
          <a:lstStyle/>
          <a:p>
            <a:r>
              <a:rPr lang="en-GB" sz="1050"/>
              <a:t>Reporting period:September22-July23 from Synergi 2.0 system data and Microsoft list data</a:t>
            </a:r>
          </a:p>
        </p:txBody>
      </p:sp>
      <p:sp>
        <p:nvSpPr>
          <p:cNvPr id="4" name="TextBox 34">
            <a:extLst>
              <a:ext uri="{FF2B5EF4-FFF2-40B4-BE49-F238E27FC236}">
                <a16:creationId xmlns:a16="http://schemas.microsoft.com/office/drawing/2014/main" id="{31A52414-CA13-A59F-101D-EE29344D70DE}"/>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graphicFrame>
        <p:nvGraphicFramePr>
          <p:cNvPr id="2" name="Chart 1">
            <a:extLst>
              <a:ext uri="{FF2B5EF4-FFF2-40B4-BE49-F238E27FC236}">
                <a16:creationId xmlns:a16="http://schemas.microsoft.com/office/drawing/2014/main" id="{89E7862D-4B6F-4337-BBFB-519DA9374FCD}"/>
              </a:ext>
            </a:extLst>
          </p:cNvPr>
          <p:cNvGraphicFramePr>
            <a:graphicFrameLocks/>
          </p:cNvGraphicFramePr>
          <p:nvPr>
            <p:extLst>
              <p:ext uri="{D42A27DB-BD31-4B8C-83A1-F6EECF244321}">
                <p14:modId xmlns:p14="http://schemas.microsoft.com/office/powerpoint/2010/main" val="348163742"/>
              </p:ext>
            </p:extLst>
          </p:nvPr>
        </p:nvGraphicFramePr>
        <p:xfrm>
          <a:off x="9596390" y="2237999"/>
          <a:ext cx="5751714" cy="39398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495CB220-5C15-4D9B-8EE2-704763CC3E05}"/>
              </a:ext>
            </a:extLst>
          </p:cNvPr>
          <p:cNvGraphicFramePr>
            <a:graphicFrameLocks/>
          </p:cNvGraphicFramePr>
          <p:nvPr>
            <p:extLst>
              <p:ext uri="{D42A27DB-BD31-4B8C-83A1-F6EECF244321}">
                <p14:modId xmlns:p14="http://schemas.microsoft.com/office/powerpoint/2010/main" val="3597809413"/>
              </p:ext>
            </p:extLst>
          </p:nvPr>
        </p:nvGraphicFramePr>
        <p:xfrm>
          <a:off x="9596388" y="6991812"/>
          <a:ext cx="5751715" cy="41759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635EB97B-588F-4041-9408-4D8F77738328}"/>
              </a:ext>
            </a:extLst>
          </p:cNvPr>
          <p:cNvGraphicFramePr>
            <a:graphicFrameLocks/>
          </p:cNvGraphicFramePr>
          <p:nvPr>
            <p:extLst>
              <p:ext uri="{D42A27DB-BD31-4B8C-83A1-F6EECF244321}">
                <p14:modId xmlns:p14="http://schemas.microsoft.com/office/powerpoint/2010/main" val="2100767637"/>
              </p:ext>
            </p:extLst>
          </p:nvPr>
        </p:nvGraphicFramePr>
        <p:xfrm>
          <a:off x="16082199" y="2237999"/>
          <a:ext cx="5590833" cy="39398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5A8C112E-2E96-40EC-B56B-966FF8989577}"/>
              </a:ext>
            </a:extLst>
          </p:cNvPr>
          <p:cNvGraphicFramePr>
            <a:graphicFrameLocks/>
          </p:cNvGraphicFramePr>
          <p:nvPr>
            <p:extLst>
              <p:ext uri="{D42A27DB-BD31-4B8C-83A1-F6EECF244321}">
                <p14:modId xmlns:p14="http://schemas.microsoft.com/office/powerpoint/2010/main" val="1473857747"/>
              </p:ext>
            </p:extLst>
          </p:nvPr>
        </p:nvGraphicFramePr>
        <p:xfrm>
          <a:off x="16082310" y="6991812"/>
          <a:ext cx="5573000" cy="436507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9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a:extLst>
              <a:ext uri="{FF2B5EF4-FFF2-40B4-BE49-F238E27FC236}">
                <a16:creationId xmlns:a16="http://schemas.microsoft.com/office/drawing/2014/main" id="{97795ACA-325D-E60D-B98B-0DB9D61315A8}"/>
              </a:ext>
            </a:extLst>
          </p:cNvPr>
          <p:cNvSpPr/>
          <p:nvPr/>
        </p:nvSpPr>
        <p:spPr>
          <a:xfrm>
            <a:off x="6833937" y="1432274"/>
            <a:ext cx="14966525" cy="10640168"/>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11" name="AutoShape 18">
            <a:extLst>
              <a:ext uri="{FF2B5EF4-FFF2-40B4-BE49-F238E27FC236}">
                <a16:creationId xmlns:a16="http://schemas.microsoft.com/office/drawing/2014/main" id="{EE736064-2EBF-D1DC-1557-E607262399F4}"/>
              </a:ext>
            </a:extLst>
          </p:cNvPr>
          <p:cNvSpPr/>
          <p:nvPr/>
        </p:nvSpPr>
        <p:spPr>
          <a:xfrm>
            <a:off x="15291708" y="2069544"/>
            <a:ext cx="6337410" cy="5221998"/>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23" name="AutoShape 18">
            <a:extLst>
              <a:ext uri="{FF2B5EF4-FFF2-40B4-BE49-F238E27FC236}">
                <a16:creationId xmlns:a16="http://schemas.microsoft.com/office/drawing/2014/main" id="{E2CC194E-5F35-7FBA-F739-5583DE638000}"/>
              </a:ext>
            </a:extLst>
          </p:cNvPr>
          <p:cNvSpPr/>
          <p:nvPr/>
        </p:nvSpPr>
        <p:spPr>
          <a:xfrm>
            <a:off x="9066997" y="2069544"/>
            <a:ext cx="6053364" cy="3374326"/>
          </a:xfrm>
          <a:prstGeom prst="rect">
            <a:avLst/>
          </a:prstGeom>
          <a:solidFill>
            <a:schemeClr val="bg1">
              <a:lumMod val="95000"/>
            </a:schemeClr>
          </a:solidFill>
          <a:ln>
            <a:solidFill>
              <a:schemeClr val="bg1">
                <a:lumMod val="85000"/>
              </a:schemeClr>
            </a:solidFill>
          </a:ln>
        </p:spPr>
        <p:txBody>
          <a:bodyPr anchor="t"/>
          <a:lstStyle/>
          <a:p>
            <a:endParaRPr lang="en-NZ" sz="1128"/>
          </a:p>
        </p:txBody>
      </p:sp>
      <p:sp>
        <p:nvSpPr>
          <p:cNvPr id="14" name="AutoShape 18">
            <a:extLst>
              <a:ext uri="{FF2B5EF4-FFF2-40B4-BE49-F238E27FC236}">
                <a16:creationId xmlns:a16="http://schemas.microsoft.com/office/drawing/2014/main" id="{BDDB631D-5A66-47F2-30B7-F35D84647EA7}"/>
              </a:ext>
            </a:extLst>
          </p:cNvPr>
          <p:cNvSpPr/>
          <p:nvPr/>
        </p:nvSpPr>
        <p:spPr>
          <a:xfrm>
            <a:off x="559785" y="1432273"/>
            <a:ext cx="6010860" cy="10640169"/>
          </a:xfrm>
          <a:prstGeom prst="rect">
            <a:avLst/>
          </a:prstGeom>
          <a:solidFill>
            <a:schemeClr val="bg1"/>
          </a:solidFill>
          <a:ln w="9525">
            <a:solidFill>
              <a:schemeClr val="bg1">
                <a:lumMod val="50000"/>
              </a:schemeClr>
            </a:solidFill>
          </a:ln>
        </p:spPr>
        <p:txBody>
          <a:bodyPr anchor="t"/>
          <a:lstStyle/>
          <a:p>
            <a:endParaRPr lang="en-NZ" sz="1128">
              <a:solidFill>
                <a:schemeClr val="accent6"/>
              </a:solidFill>
            </a:endParaRPr>
          </a:p>
        </p:txBody>
      </p:sp>
      <p:sp>
        <p:nvSpPr>
          <p:cNvPr id="5" name="AutoShape 18">
            <a:extLst>
              <a:ext uri="{FF2B5EF4-FFF2-40B4-BE49-F238E27FC236}">
                <a16:creationId xmlns:a16="http://schemas.microsoft.com/office/drawing/2014/main" id="{7D02FFFA-1AC4-FC83-D5DC-92956EA44CEC}"/>
              </a:ext>
            </a:extLst>
          </p:cNvPr>
          <p:cNvSpPr/>
          <p:nvPr/>
        </p:nvSpPr>
        <p:spPr>
          <a:xfrm>
            <a:off x="7026442" y="5620293"/>
            <a:ext cx="8093920" cy="614282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42" name="TextBox 41">
            <a:extLst>
              <a:ext uri="{FF2B5EF4-FFF2-40B4-BE49-F238E27FC236}">
                <a16:creationId xmlns:a16="http://schemas.microsoft.com/office/drawing/2014/main" id="{93F09DC1-7A82-6B53-8EED-C49A4112C2BE}"/>
              </a:ext>
            </a:extLst>
          </p:cNvPr>
          <p:cNvSpPr txBox="1"/>
          <p:nvPr/>
        </p:nvSpPr>
        <p:spPr>
          <a:xfrm>
            <a:off x="696203" y="1862508"/>
            <a:ext cx="5680899" cy="9994042"/>
          </a:xfrm>
          <a:prstGeom prst="rect">
            <a:avLst/>
          </a:prstGeom>
          <a:noFill/>
        </p:spPr>
        <p:txBody>
          <a:bodyPr wrap="square" lIns="80287" tIns="40144" rIns="80287" bIns="40144" anchor="t">
            <a:spAutoFit/>
          </a:bodyPr>
          <a:lstStyle/>
          <a:p>
            <a:pPr>
              <a:spcBef>
                <a:spcPts val="527"/>
              </a:spcBef>
              <a:spcAft>
                <a:spcPts val="1054"/>
              </a:spcAft>
            </a:pPr>
            <a:r>
              <a:rPr lang="en-US" sz="3850" b="1">
                <a:solidFill>
                  <a:schemeClr val="accent6"/>
                </a:solidFill>
                <a:latin typeface="IBM Plex Sans Bold"/>
              </a:rPr>
              <a:t>PT Critical Risks</a:t>
            </a:r>
          </a:p>
          <a:p>
            <a:pPr>
              <a:spcBef>
                <a:spcPts val="527"/>
              </a:spcBef>
              <a:spcAft>
                <a:spcPts val="1200"/>
              </a:spcAft>
            </a:pPr>
            <a:r>
              <a:rPr lang="en-US" sz="1400" b="1">
                <a:solidFill>
                  <a:schemeClr val="accent6"/>
                </a:solidFill>
              </a:rPr>
              <a:t>Context</a:t>
            </a:r>
            <a:r>
              <a:rPr lang="en-US" sz="1400" b="1">
                <a:solidFill>
                  <a:schemeClr val="accent6"/>
                </a:solidFill>
                <a:cs typeface="Calibri"/>
              </a:rPr>
              <a:t> </a:t>
            </a:r>
            <a:endParaRPr lang="en-GB" sz="1400">
              <a:solidFill>
                <a:schemeClr val="accent6"/>
              </a:solidFill>
              <a:highlight>
                <a:srgbClr val="FFFF00"/>
              </a:highlight>
              <a:ea typeface="+mn-lt"/>
              <a:cs typeface="+mn-lt"/>
            </a:endParaRPr>
          </a:p>
          <a:p>
            <a:pPr>
              <a:spcBef>
                <a:spcPts val="527"/>
              </a:spcBef>
              <a:spcAft>
                <a:spcPts val="1200"/>
              </a:spcAft>
            </a:pPr>
            <a:r>
              <a:rPr lang="en-GB" sz="1400">
                <a:solidFill>
                  <a:schemeClr val="accent6"/>
                </a:solidFill>
                <a:ea typeface="+mn-lt"/>
                <a:cs typeface="+mn-lt"/>
              </a:rPr>
              <a:t>Identification and management of PT critical risks is essential in ensuring our partners are operating safely, PT workers are protected from risk of harm and service users are not exposed to harm, as far as reasonably practicable.  AT is working with all operators to eliminate or contain significant risks via consultation, cooperation and coordination with other</a:t>
            </a:r>
            <a:r>
              <a:rPr lang="en-NZ" sz="1400">
                <a:solidFill>
                  <a:schemeClr val="accent6"/>
                </a:solidFill>
              </a:rPr>
              <a:t> persons conducting a business or undertaking (</a:t>
            </a:r>
            <a:r>
              <a:rPr lang="en-GB" sz="1400">
                <a:solidFill>
                  <a:schemeClr val="accent6"/>
                </a:solidFill>
                <a:ea typeface="+mn-lt"/>
                <a:cs typeface="+mn-lt"/>
              </a:rPr>
              <a:t>PCBUs).</a:t>
            </a:r>
          </a:p>
          <a:p>
            <a:pPr>
              <a:spcBef>
                <a:spcPts val="527"/>
              </a:spcBef>
              <a:spcAft>
                <a:spcPts val="1200"/>
              </a:spcAft>
            </a:pPr>
            <a:r>
              <a:rPr lang="en-US" sz="1400" b="1">
                <a:solidFill>
                  <a:schemeClr val="accent6"/>
                </a:solidFill>
              </a:rPr>
              <a:t>Key insights</a:t>
            </a:r>
            <a:endParaRPr lang="en-US" sz="1400">
              <a:solidFill>
                <a:schemeClr val="accent6"/>
              </a:solidFill>
              <a:cs typeface="Arial"/>
            </a:endParaRPr>
          </a:p>
          <a:p>
            <a:pPr marL="250825" indent="-250825">
              <a:spcAft>
                <a:spcPts val="1200"/>
              </a:spcAft>
              <a:buFont typeface="Arial" panose="020B0604020202020204" pitchFamily="34" charset="0"/>
              <a:buChar char="•"/>
            </a:pPr>
            <a:r>
              <a:rPr lang="en-US" sz="1400">
                <a:solidFill>
                  <a:schemeClr val="accent6"/>
                </a:solidFill>
                <a:cs typeface="Arial"/>
              </a:rPr>
              <a:t>While 12 critical risks (CR) categories are identified for PT operators, seven categories have not been reported against from September2022 to August 2023 involving: CR2 terrorism, CR3 train services, CR4 fall from heights, CR5 confined spaces, CR7 exposure to hazardous substances and CR11 drowning (Figure 1).</a:t>
            </a:r>
          </a:p>
          <a:p>
            <a:pPr marL="250825" indent="-250825">
              <a:spcAft>
                <a:spcPts val="1200"/>
              </a:spcAft>
              <a:buFont typeface="Arial" panose="020B0604020202020204" pitchFamily="34" charset="0"/>
              <a:buChar char="•"/>
            </a:pPr>
            <a:r>
              <a:rPr lang="en-US" sz="1400">
                <a:solidFill>
                  <a:schemeClr val="accent6"/>
                </a:solidFill>
                <a:cs typeface="Arial"/>
              </a:rPr>
              <a:t>CR6 violence towards staff (53%) and CR1 motor vehicle accident (39%) represent the largest percentage of critical risk events from </a:t>
            </a:r>
            <a:r>
              <a:rPr lang="en-GB" sz="1400">
                <a:solidFill>
                  <a:schemeClr val="accent6"/>
                </a:solidFill>
                <a:cs typeface="Arial"/>
              </a:rPr>
              <a:t>September 22 to August 23 (total of 429 identified)</a:t>
            </a:r>
            <a:r>
              <a:rPr lang="en-US" sz="1400">
                <a:solidFill>
                  <a:schemeClr val="accent6"/>
                </a:solidFill>
                <a:cs typeface="Arial"/>
              </a:rPr>
              <a:t>; The least number of safety work events identified as critical risks were CR12 contact with services (0.2%), CR8 traffic management (1%) and CR9 infrastructure (1%) </a:t>
            </a:r>
            <a:r>
              <a:rPr lang="en-US" sz="1400">
                <a:solidFill>
                  <a:srgbClr val="000000"/>
                </a:solidFill>
                <a:cs typeface="Arial"/>
              </a:rPr>
              <a:t>(Figure 1). </a:t>
            </a:r>
          </a:p>
          <a:p>
            <a:pPr marL="250825" indent="-250825">
              <a:spcAft>
                <a:spcPts val="1200"/>
              </a:spcAft>
              <a:buFont typeface="Arial" panose="020B0604020202020204" pitchFamily="34" charset="0"/>
              <a:buChar char="•"/>
            </a:pPr>
            <a:r>
              <a:rPr lang="en-US" sz="1400">
                <a:solidFill>
                  <a:schemeClr val="accent6"/>
                </a:solidFill>
                <a:cs typeface="Arial"/>
              </a:rPr>
              <a:t>In August 2023, 43% (10 of 23) of the total of reported safety work events were identified as the critical risk CR6 violence towards staff. There was a decrease of 63% (27  to 10) in safety work events classified as CR6 violence towards staff compared to July 2023 (Figure 2). </a:t>
            </a:r>
          </a:p>
          <a:p>
            <a:pPr marL="250825" indent="-250825">
              <a:spcAft>
                <a:spcPts val="1200"/>
              </a:spcAft>
              <a:buFont typeface="Arial" panose="020B0604020202020204" pitchFamily="34" charset="0"/>
              <a:buChar char="•"/>
            </a:pPr>
            <a:r>
              <a:rPr lang="en-US" sz="1400">
                <a:solidFill>
                  <a:schemeClr val="accent6"/>
                </a:solidFill>
                <a:cs typeface="Arial"/>
              </a:rPr>
              <a:t>Property damage continued trending as the largest outcome for all safety work events identified as critical risks with 100 safety work events from January to August 2023. Although property damage has been increasing, there was a decrease of 23% (13 to 10) over July 2023 (Figure 3).</a:t>
            </a:r>
          </a:p>
          <a:p>
            <a:pPr marL="250825" indent="-250825">
              <a:spcAft>
                <a:spcPts val="1200"/>
              </a:spcAft>
              <a:buFont typeface="Arial" panose="020B0604020202020204" pitchFamily="34" charset="0"/>
              <a:buChar char="•"/>
            </a:pPr>
            <a:r>
              <a:rPr lang="en-US" sz="1400">
                <a:solidFill>
                  <a:schemeClr val="accent6"/>
                </a:solidFill>
                <a:cs typeface="Arial"/>
              </a:rPr>
              <a:t>Injury/ illness </a:t>
            </a:r>
            <a:r>
              <a:rPr lang="en-GB" sz="1400">
                <a:solidFill>
                  <a:schemeClr val="accent6"/>
                </a:solidFill>
                <a:cs typeface="Arial"/>
              </a:rPr>
              <a:t>was the only outcome that increased from 0 to 3 in August 2023 compared to July 2023 </a:t>
            </a:r>
            <a:r>
              <a:rPr lang="en-US" sz="1400">
                <a:solidFill>
                  <a:schemeClr val="accent6"/>
                </a:solidFill>
                <a:cs typeface="Arial"/>
              </a:rPr>
              <a:t>(Figure 3).</a:t>
            </a:r>
          </a:p>
          <a:p>
            <a:pPr marL="250825" indent="-250825">
              <a:spcAft>
                <a:spcPts val="1200"/>
              </a:spcAft>
              <a:buFont typeface="Arial" panose="020B0604020202020204" pitchFamily="34" charset="0"/>
              <a:buChar char="•"/>
            </a:pPr>
            <a:r>
              <a:rPr lang="en-US" sz="1400">
                <a:solidFill>
                  <a:schemeClr val="accent6"/>
                </a:solidFill>
                <a:cs typeface="Arial"/>
              </a:rPr>
              <a:t>The risk consequence heat map for August 2023 indicates seven PT critical risks fall into the lower risk consequence and 16 PT critical risks fall into the moderate risk consequence (Figure 4).	</a:t>
            </a:r>
          </a:p>
        </p:txBody>
      </p:sp>
      <p:sp>
        <p:nvSpPr>
          <p:cNvPr id="4" name="TextBox 34">
            <a:extLst>
              <a:ext uri="{FF2B5EF4-FFF2-40B4-BE49-F238E27FC236}">
                <a16:creationId xmlns:a16="http://schemas.microsoft.com/office/drawing/2014/main" id="{24968D92-6575-96BD-FA21-9E5AAD72252F}"/>
              </a:ext>
            </a:extLst>
          </p:cNvPr>
          <p:cNvSpPr txBox="1"/>
          <p:nvPr/>
        </p:nvSpPr>
        <p:spPr>
          <a:xfrm>
            <a:off x="544554" y="600698"/>
            <a:ext cx="15443008" cy="410369"/>
          </a:xfrm>
          <a:prstGeom prst="rect">
            <a:avLst/>
          </a:prstGeom>
        </p:spPr>
        <p:txBody>
          <a:bodyPr wrap="square" lIns="0" tIns="0" rIns="0" bIns="0" rtlCol="0" anchor="t">
            <a:spAutoFit/>
          </a:bodyPr>
          <a:lstStyle/>
          <a:p>
            <a:pPr>
              <a:lnSpc>
                <a:spcPts val="3195"/>
              </a:lnSpc>
            </a:pPr>
            <a:r>
              <a:rPr lang="en-US" sz="2800" b="1">
                <a:solidFill>
                  <a:srgbClr val="000000"/>
                </a:solidFill>
              </a:rPr>
              <a:t>1.5 Supplier management - </a:t>
            </a:r>
            <a:r>
              <a:rPr lang="en-US" sz="2800"/>
              <a:t>Public transport (PT) operators critical risks spotlight</a:t>
            </a:r>
            <a:endParaRPr lang="en-US" sz="2800">
              <a:solidFill>
                <a:srgbClr val="000000"/>
              </a:solidFill>
            </a:endParaRPr>
          </a:p>
        </p:txBody>
      </p:sp>
      <p:graphicFrame>
        <p:nvGraphicFramePr>
          <p:cNvPr id="47" name="Chart 46">
            <a:extLst>
              <a:ext uri="{FF2B5EF4-FFF2-40B4-BE49-F238E27FC236}">
                <a16:creationId xmlns:a16="http://schemas.microsoft.com/office/drawing/2014/main" id="{2074D902-8172-F8C5-A50D-812B87B51464}"/>
              </a:ext>
            </a:extLst>
          </p:cNvPr>
          <p:cNvGraphicFramePr/>
          <p:nvPr>
            <p:extLst>
              <p:ext uri="{D42A27DB-BD31-4B8C-83A1-F6EECF244321}">
                <p14:modId xmlns:p14="http://schemas.microsoft.com/office/powerpoint/2010/main" val="3055310120"/>
              </p:ext>
            </p:extLst>
          </p:nvPr>
        </p:nvGraphicFramePr>
        <p:xfrm>
          <a:off x="9152670" y="2216067"/>
          <a:ext cx="5948070" cy="322012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4" descr="Logo, company name&#10;&#10;Description automatically generated">
            <a:extLst>
              <a:ext uri="{FF2B5EF4-FFF2-40B4-BE49-F238E27FC236}">
                <a16:creationId xmlns:a16="http://schemas.microsoft.com/office/drawing/2014/main" id="{9758DAB2-9539-F8BA-B35B-0220828CB9F7}"/>
              </a:ext>
            </a:extLst>
          </p:cNvPr>
          <p:cNvPicPr>
            <a:picLocks noChangeAspect="1"/>
          </p:cNvPicPr>
          <p:nvPr/>
        </p:nvPicPr>
        <p:blipFill>
          <a:blip r:embed="rId4"/>
          <a:stretch>
            <a:fillRect/>
          </a:stretch>
        </p:blipFill>
        <p:spPr>
          <a:xfrm>
            <a:off x="21430109" y="11649522"/>
            <a:ext cx="933539" cy="796559"/>
          </a:xfrm>
          <a:prstGeom prst="rect">
            <a:avLst/>
          </a:prstGeom>
        </p:spPr>
      </p:pic>
      <p:sp>
        <p:nvSpPr>
          <p:cNvPr id="20" name="AutoShape 18">
            <a:extLst>
              <a:ext uri="{FF2B5EF4-FFF2-40B4-BE49-F238E27FC236}">
                <a16:creationId xmlns:a16="http://schemas.microsoft.com/office/drawing/2014/main" id="{CD859A40-09C3-4C3C-FF09-5AB945416DDD}"/>
              </a:ext>
            </a:extLst>
          </p:cNvPr>
          <p:cNvSpPr/>
          <p:nvPr/>
        </p:nvSpPr>
        <p:spPr>
          <a:xfrm>
            <a:off x="7026441" y="2069544"/>
            <a:ext cx="1890581" cy="3366647"/>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31" name="TextBox 91">
            <a:extLst>
              <a:ext uri="{FF2B5EF4-FFF2-40B4-BE49-F238E27FC236}">
                <a16:creationId xmlns:a16="http://schemas.microsoft.com/office/drawing/2014/main" id="{E60E183A-3936-F33F-0E96-BC25EF44253C}"/>
              </a:ext>
            </a:extLst>
          </p:cNvPr>
          <p:cNvSpPr txBox="1"/>
          <p:nvPr/>
        </p:nvSpPr>
        <p:spPr>
          <a:xfrm>
            <a:off x="7538694" y="2809246"/>
            <a:ext cx="834507" cy="738664"/>
          </a:xfrm>
          <a:prstGeom prst="rect">
            <a:avLst/>
          </a:prstGeom>
          <a:noFill/>
          <a:ln>
            <a:noFill/>
          </a:ln>
        </p:spPr>
        <p:txBody>
          <a:bodyPr wrap="square" lIns="0" tIns="0" rIns="0" bIns="0" rtlCol="0" anchor="ctr">
            <a:spAutoFit/>
          </a:bodyPr>
          <a:lstStyle/>
          <a:p>
            <a:pPr algn="r"/>
            <a:r>
              <a:rPr lang="en-US" sz="4800">
                <a:solidFill>
                  <a:schemeClr val="accent6"/>
                </a:solidFill>
              </a:rPr>
              <a:t>23</a:t>
            </a:r>
          </a:p>
        </p:txBody>
      </p:sp>
      <p:sp>
        <p:nvSpPr>
          <p:cNvPr id="37" name="TextBox 84">
            <a:extLst>
              <a:ext uri="{FF2B5EF4-FFF2-40B4-BE49-F238E27FC236}">
                <a16:creationId xmlns:a16="http://schemas.microsoft.com/office/drawing/2014/main" id="{32730054-026E-38E1-6010-033AA884B9CA}"/>
              </a:ext>
            </a:extLst>
          </p:cNvPr>
          <p:cNvSpPr txBox="1"/>
          <p:nvPr/>
        </p:nvSpPr>
        <p:spPr>
          <a:xfrm>
            <a:off x="7243301" y="3617066"/>
            <a:ext cx="1429306" cy="846386"/>
          </a:xfrm>
          <a:prstGeom prst="rect">
            <a:avLst/>
          </a:prstGeom>
          <a:noFill/>
          <a:ln>
            <a:noFill/>
          </a:ln>
        </p:spPr>
        <p:txBody>
          <a:bodyPr wrap="square" lIns="0" tIns="0" rIns="0" bIns="0" rtlCol="0" anchor="t">
            <a:spAutoFit/>
          </a:bodyPr>
          <a:lstStyle/>
          <a:p>
            <a:pPr algn="ctr"/>
            <a:r>
              <a:rPr lang="en-US" sz="1500" b="1">
                <a:solidFill>
                  <a:schemeClr val="accent6"/>
                </a:solidFill>
                <a:latin typeface="Aileron Regular Bold"/>
              </a:rPr>
              <a:t>Safety work events identified as critical risks</a:t>
            </a:r>
          </a:p>
          <a:p>
            <a:pPr algn="ctr"/>
            <a:r>
              <a:rPr lang="en-US" sz="1000">
                <a:solidFill>
                  <a:schemeClr val="accent6"/>
                </a:solidFill>
                <a:latin typeface="Aileron Regular Bold"/>
              </a:rPr>
              <a:t>Aug 2023</a:t>
            </a:r>
          </a:p>
        </p:txBody>
      </p:sp>
      <p:sp>
        <p:nvSpPr>
          <p:cNvPr id="6" name="TextBox 5">
            <a:extLst>
              <a:ext uri="{FF2B5EF4-FFF2-40B4-BE49-F238E27FC236}">
                <a16:creationId xmlns:a16="http://schemas.microsoft.com/office/drawing/2014/main" id="{D071662C-56AA-C756-BD49-FE2A3AE6018E}"/>
              </a:ext>
            </a:extLst>
          </p:cNvPr>
          <p:cNvSpPr txBox="1"/>
          <p:nvPr/>
        </p:nvSpPr>
        <p:spPr>
          <a:xfrm>
            <a:off x="6998707" y="1670282"/>
            <a:ext cx="8209694" cy="307777"/>
          </a:xfrm>
          <a:prstGeom prst="rect">
            <a:avLst/>
          </a:prstGeom>
          <a:noFill/>
        </p:spPr>
        <p:txBody>
          <a:bodyPr wrap="square">
            <a:spAutoFit/>
          </a:bodyPr>
          <a:lstStyle/>
          <a:p>
            <a:r>
              <a:rPr lang="en-NZ" sz="1400"/>
              <a:t>Reporting period: August22-August23 from Synergi 2.0 system data</a:t>
            </a:r>
          </a:p>
        </p:txBody>
      </p:sp>
      <p:sp>
        <p:nvSpPr>
          <p:cNvPr id="13" name="AutoShape 18">
            <a:extLst>
              <a:ext uri="{FF2B5EF4-FFF2-40B4-BE49-F238E27FC236}">
                <a16:creationId xmlns:a16="http://schemas.microsoft.com/office/drawing/2014/main" id="{FBE6FD31-A9C5-13AF-4308-4B1751756484}"/>
              </a:ext>
            </a:extLst>
          </p:cNvPr>
          <p:cNvSpPr/>
          <p:nvPr/>
        </p:nvSpPr>
        <p:spPr>
          <a:xfrm>
            <a:off x="15291708" y="7502814"/>
            <a:ext cx="6337410" cy="4260305"/>
          </a:xfrm>
          <a:prstGeom prst="rect">
            <a:avLst/>
          </a:prstGeom>
          <a:solidFill>
            <a:schemeClr val="bg1">
              <a:lumMod val="95000"/>
            </a:schemeClr>
          </a:solidFill>
          <a:ln>
            <a:solidFill>
              <a:schemeClr val="bg1">
                <a:lumMod val="85000"/>
              </a:schemeClr>
            </a:solidFill>
          </a:ln>
        </p:spPr>
        <p:txBody>
          <a:bodyPr anchor="t"/>
          <a:lstStyle/>
          <a:p>
            <a:endParaRPr lang="en-NZ" sz="1128">
              <a:highlight>
                <a:srgbClr val="FFFF00"/>
              </a:highlight>
            </a:endParaRPr>
          </a:p>
        </p:txBody>
      </p:sp>
      <p:sp>
        <p:nvSpPr>
          <p:cNvPr id="27" name="TextBox 26">
            <a:extLst>
              <a:ext uri="{FF2B5EF4-FFF2-40B4-BE49-F238E27FC236}">
                <a16:creationId xmlns:a16="http://schemas.microsoft.com/office/drawing/2014/main" id="{185A2031-51F9-D08A-5C37-10B049368017}"/>
              </a:ext>
            </a:extLst>
          </p:cNvPr>
          <p:cNvSpPr txBox="1"/>
          <p:nvPr/>
        </p:nvSpPr>
        <p:spPr>
          <a:xfrm>
            <a:off x="15538475" y="7642667"/>
            <a:ext cx="5827351" cy="512128"/>
          </a:xfrm>
          <a:prstGeom prst="rect">
            <a:avLst/>
          </a:prstGeom>
        </p:spPr>
        <p:txBody>
          <a:bodyPr wrap="square" lIns="0" tIns="0" rIns="0" bIns="0" rtlCol="0" anchor="t">
            <a:spAutoFit/>
          </a:bodyPr>
          <a:lstStyle/>
          <a:p>
            <a:pPr algn="ctr">
              <a:lnSpc>
                <a:spcPts val="2107"/>
              </a:lnSpc>
            </a:pPr>
            <a:r>
              <a:rPr lang="en-US" sz="1400" b="1">
                <a:solidFill>
                  <a:schemeClr val="accent6"/>
                </a:solidFill>
              </a:rPr>
              <a:t>Figure 4. August 2023 heat map- Risk consequence for safety work events identified as critical risks</a:t>
            </a:r>
          </a:p>
        </p:txBody>
      </p:sp>
      <p:graphicFrame>
        <p:nvGraphicFramePr>
          <p:cNvPr id="43" name="Table 42">
            <a:extLst>
              <a:ext uri="{FF2B5EF4-FFF2-40B4-BE49-F238E27FC236}">
                <a16:creationId xmlns:a16="http://schemas.microsoft.com/office/drawing/2014/main" id="{B69692E8-C88F-6B11-4E46-7799EE298867}"/>
              </a:ext>
            </a:extLst>
          </p:cNvPr>
          <p:cNvGraphicFramePr>
            <a:graphicFrameLocks noGrp="1"/>
          </p:cNvGraphicFramePr>
          <p:nvPr>
            <p:extLst>
              <p:ext uri="{D42A27DB-BD31-4B8C-83A1-F6EECF244321}">
                <p14:modId xmlns:p14="http://schemas.microsoft.com/office/powerpoint/2010/main" val="2309029130"/>
              </p:ext>
            </p:extLst>
          </p:nvPr>
        </p:nvGraphicFramePr>
        <p:xfrm>
          <a:off x="15640216" y="8394421"/>
          <a:ext cx="5661328" cy="2875548"/>
        </p:xfrm>
        <a:graphic>
          <a:graphicData uri="http://schemas.openxmlformats.org/drawingml/2006/table">
            <a:tbl>
              <a:tblPr firstRow="1" bandRow="1">
                <a:tableStyleId>{5C22544A-7EE6-4342-B048-85BDC9FD1C3A}</a:tableStyleId>
              </a:tblPr>
              <a:tblGrid>
                <a:gridCol w="527601">
                  <a:extLst>
                    <a:ext uri="{9D8B030D-6E8A-4147-A177-3AD203B41FA5}">
                      <a16:colId xmlns:a16="http://schemas.microsoft.com/office/drawing/2014/main" val="3224236342"/>
                    </a:ext>
                  </a:extLst>
                </a:gridCol>
                <a:gridCol w="786551">
                  <a:extLst>
                    <a:ext uri="{9D8B030D-6E8A-4147-A177-3AD203B41FA5}">
                      <a16:colId xmlns:a16="http://schemas.microsoft.com/office/drawing/2014/main" val="2962551425"/>
                    </a:ext>
                  </a:extLst>
                </a:gridCol>
                <a:gridCol w="527601">
                  <a:extLst>
                    <a:ext uri="{9D8B030D-6E8A-4147-A177-3AD203B41FA5}">
                      <a16:colId xmlns:a16="http://schemas.microsoft.com/office/drawing/2014/main" val="2926398294"/>
                    </a:ext>
                  </a:extLst>
                </a:gridCol>
                <a:gridCol w="763915">
                  <a:extLst>
                    <a:ext uri="{9D8B030D-6E8A-4147-A177-3AD203B41FA5}">
                      <a16:colId xmlns:a16="http://schemas.microsoft.com/office/drawing/2014/main" val="3637157570"/>
                    </a:ext>
                  </a:extLst>
                </a:gridCol>
                <a:gridCol w="763915">
                  <a:extLst>
                    <a:ext uri="{9D8B030D-6E8A-4147-A177-3AD203B41FA5}">
                      <a16:colId xmlns:a16="http://schemas.microsoft.com/office/drawing/2014/main" val="3663267983"/>
                    </a:ext>
                  </a:extLst>
                </a:gridCol>
                <a:gridCol w="763915">
                  <a:extLst>
                    <a:ext uri="{9D8B030D-6E8A-4147-A177-3AD203B41FA5}">
                      <a16:colId xmlns:a16="http://schemas.microsoft.com/office/drawing/2014/main" val="65260911"/>
                    </a:ext>
                  </a:extLst>
                </a:gridCol>
                <a:gridCol w="763915">
                  <a:extLst>
                    <a:ext uri="{9D8B030D-6E8A-4147-A177-3AD203B41FA5}">
                      <a16:colId xmlns:a16="http://schemas.microsoft.com/office/drawing/2014/main" val="2374197781"/>
                    </a:ext>
                  </a:extLst>
                </a:gridCol>
                <a:gridCol w="763915">
                  <a:extLst>
                    <a:ext uri="{9D8B030D-6E8A-4147-A177-3AD203B41FA5}">
                      <a16:colId xmlns:a16="http://schemas.microsoft.com/office/drawing/2014/main" val="2614672938"/>
                    </a:ext>
                  </a:extLst>
                </a:gridCol>
              </a:tblGrid>
              <a:tr h="236106">
                <a:tc rowSpan="3" gridSpan="3">
                  <a:txBody>
                    <a:bodyPr/>
                    <a:lstStyle/>
                    <a:p>
                      <a:pPr algn="l"/>
                      <a:r>
                        <a:rPr lang="en-NZ" sz="1100" b="0">
                          <a:solidFill>
                            <a:schemeClr val="tx1"/>
                          </a:solidFill>
                          <a:latin typeface="Arial" panose="020B0604020202020204" pitchFamily="34" charset="0"/>
                          <a:cs typeface="Arial" panose="020B0604020202020204" pitchFamily="34" charset="0"/>
                        </a:rPr>
                        <a:t>Safety work events </a:t>
                      </a:r>
                    </a:p>
                    <a:p>
                      <a:pPr algn="l"/>
                      <a:r>
                        <a:rPr lang="en-NZ" sz="1100" b="0">
                          <a:solidFill>
                            <a:schemeClr val="tx1"/>
                          </a:solidFill>
                          <a:latin typeface="Arial" panose="020B0604020202020204" pitchFamily="34" charset="0"/>
                          <a:cs typeface="Arial" panose="020B0604020202020204" pitchFamily="34" charset="0"/>
                        </a:rPr>
                        <a:t>identified as critical risks</a:t>
                      </a:r>
                    </a:p>
                  </a:txBody>
                  <a:tcPr marL="80287" marR="80287" marT="40144" marB="40144"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ctr"/>
                      <a:r>
                        <a:rPr lang="en-NZ" sz="1800">
                          <a:latin typeface="Arial" panose="020B0604020202020204" pitchFamily="34" charset="0"/>
                          <a:cs typeface="Arial" panose="020B0604020202020204" pitchFamily="34" charset="0"/>
                        </a:rPr>
                        <a:t>Cri</a:t>
                      </a:r>
                    </a:p>
                  </a:txBody>
                  <a:tcPr>
                    <a:lnR w="12700" cap="flat" cmpd="sng" algn="ctr">
                      <a:solidFill>
                        <a:schemeClr val="tx1">
                          <a:lumMod val="25000"/>
                          <a:lumOff val="75000"/>
                        </a:schemeClr>
                      </a:solidFill>
                      <a:prstDash val="solid"/>
                      <a:round/>
                      <a:headEnd type="none" w="med" len="med"/>
                      <a:tailEnd type="none" w="med" len="med"/>
                    </a:lnR>
                    <a:noFill/>
                  </a:tcPr>
                </a:tc>
                <a:tc rowSpan="3" hMerge="1">
                  <a:txBody>
                    <a:bodyPr/>
                    <a:lstStyle/>
                    <a:p>
                      <a:endParaRPr lang="en-NZ"/>
                    </a:p>
                  </a:txBody>
                  <a:tcPr/>
                </a:tc>
                <a:tc gridSpan="5">
                  <a:txBody>
                    <a:bodyPr/>
                    <a:lstStyle/>
                    <a:p>
                      <a:pPr algn="ctr"/>
                      <a:r>
                        <a:rPr lang="en-NZ" sz="1100" b="1">
                          <a:solidFill>
                            <a:schemeClr val="tx1"/>
                          </a:solidFill>
                          <a:latin typeface="Arial" panose="020B0604020202020204" pitchFamily="34" charset="0"/>
                          <a:cs typeface="Arial" panose="020B0604020202020204" pitchFamily="34" charset="0"/>
                        </a:rPr>
                        <a:t>Likelihood</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NZ"/>
                    </a:p>
                  </a:txBody>
                  <a:tcPr>
                    <a:lnL w="12700" cmpd="sng">
                      <a:noFill/>
                    </a:lnL>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540314795"/>
                  </a:ext>
                </a:extLst>
              </a:tr>
              <a:tr h="595045">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noFill/>
                  </a:tcPr>
                </a:tc>
                <a:tc hMerge="1" vMerge="1">
                  <a:txBody>
                    <a:bodyPr/>
                    <a:lstStyle/>
                    <a:p>
                      <a:endParaRPr lang="en-NZ" sz="1000">
                        <a:latin typeface="Arial" panose="020B0604020202020204" pitchFamily="34" charset="0"/>
                        <a:cs typeface="Arial" panose="020B0604020202020204" pitchFamily="34" charset="0"/>
                      </a:endParaRPr>
                    </a:p>
                  </a:txBody>
                  <a:tcPr>
                    <a:lnR w="12700" cap="flat" cmpd="sng" algn="ctr">
                      <a:solidFill>
                        <a:schemeClr val="tx1">
                          <a:lumMod val="25000"/>
                          <a:lumOff val="75000"/>
                        </a:schemeClr>
                      </a:solidFill>
                      <a:prstDash val="solid"/>
                      <a:round/>
                      <a:headEnd type="none" w="med" len="med"/>
                      <a:tailEnd type="none" w="med" len="med"/>
                    </a:lnR>
                    <a:no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Rare</a:t>
                      </a:r>
                      <a:endParaRPr lang="en-NZ" sz="900">
                        <a:solidFill>
                          <a:schemeClr val="tx1"/>
                        </a:solidFill>
                        <a:latin typeface="Arial" panose="020B0604020202020204" pitchFamily="34" charset="0"/>
                        <a:cs typeface="Arial" panose="020B0604020202020204" pitchFamily="34" charset="0"/>
                      </a:endParaRPr>
                    </a:p>
                    <a:p>
                      <a:pPr algn="ctr"/>
                      <a:r>
                        <a:rPr lang="en-NZ" sz="700">
                          <a:solidFill>
                            <a:schemeClr val="tx1"/>
                          </a:solidFill>
                          <a:latin typeface="Arial" panose="020B0604020202020204" pitchFamily="34" charset="0"/>
                          <a:cs typeface="Arial" panose="020B0604020202020204" pitchFamily="34" charset="0"/>
                        </a:rPr>
                        <a:t>May occur once in 20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Unlikely</a:t>
                      </a:r>
                    </a:p>
                    <a:p>
                      <a:pPr algn="ctr"/>
                      <a:r>
                        <a:rPr lang="en-NZ" sz="900" b="1">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once in 5-20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Possible</a:t>
                      </a:r>
                      <a:endParaRPr lang="en-NZ" sz="900">
                        <a:solidFill>
                          <a:schemeClr val="tx1"/>
                        </a:solidFill>
                        <a:latin typeface="Arial" panose="020B0604020202020204" pitchFamily="34" charset="0"/>
                        <a:cs typeface="Arial" panose="020B0604020202020204" pitchFamily="34" charset="0"/>
                      </a:endParaRPr>
                    </a:p>
                    <a:p>
                      <a:pPr algn="ctr"/>
                      <a:r>
                        <a:rPr lang="en-NZ" sz="900">
                          <a:solidFill>
                            <a:schemeClr val="tx1"/>
                          </a:solidFill>
                          <a:latin typeface="Arial" panose="020B0604020202020204" pitchFamily="34" charset="0"/>
                          <a:cs typeface="Arial" panose="020B0604020202020204" pitchFamily="34" charset="0"/>
                        </a:rPr>
                        <a:t> </a:t>
                      </a:r>
                      <a:r>
                        <a:rPr lang="en-NZ" sz="700">
                          <a:solidFill>
                            <a:schemeClr val="tx1"/>
                          </a:solidFill>
                          <a:latin typeface="Arial" panose="020B0604020202020204" pitchFamily="34" charset="0"/>
                          <a:cs typeface="Arial" panose="020B0604020202020204" pitchFamily="34" charset="0"/>
                        </a:rPr>
                        <a:t>May occur in 2-5 years</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Likely</a:t>
                      </a:r>
                    </a:p>
                    <a:p>
                      <a:pPr algn="ctr"/>
                      <a:r>
                        <a:rPr lang="en-NZ" sz="700">
                          <a:solidFill>
                            <a:schemeClr val="tx1"/>
                          </a:solidFill>
                          <a:latin typeface="Arial" panose="020B0604020202020204" pitchFamily="34" charset="0"/>
                          <a:cs typeface="Arial" panose="020B0604020202020204" pitchFamily="34" charset="0"/>
                        </a:rPr>
                        <a:t>May occur in the next 2 years</a:t>
                      </a: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NZ" sz="900" b="1">
                        <a:solidFill>
                          <a:schemeClr val="tx1"/>
                        </a:solidFill>
                        <a:latin typeface="Arial" panose="020B0604020202020204" pitchFamily="34" charset="0"/>
                        <a:cs typeface="Arial" panose="020B0604020202020204" pitchFamily="34" charset="0"/>
                      </a:endParaRPr>
                    </a:p>
                    <a:p>
                      <a:pPr algn="ctr"/>
                      <a:r>
                        <a:rPr lang="en-NZ" sz="900" b="1">
                          <a:solidFill>
                            <a:schemeClr val="tx1"/>
                          </a:solidFill>
                          <a:latin typeface="Arial" panose="020B0604020202020204" pitchFamily="34" charset="0"/>
                          <a:cs typeface="Arial" panose="020B0604020202020204" pitchFamily="34" charset="0"/>
                        </a:rPr>
                        <a:t>Almost certain </a:t>
                      </a:r>
                    </a:p>
                    <a:p>
                      <a:pPr algn="ctr"/>
                      <a:r>
                        <a:rPr lang="en-NZ" sz="700">
                          <a:solidFill>
                            <a:schemeClr val="tx1"/>
                          </a:solidFill>
                          <a:latin typeface="Arial" panose="020B0604020202020204" pitchFamily="34" charset="0"/>
                          <a:cs typeface="Arial" panose="020B0604020202020204" pitchFamily="34" charset="0"/>
                        </a:rPr>
                        <a:t>May occur this year</a:t>
                      </a:r>
                      <a:endParaRPr lang="en-NZ" sz="900">
                        <a:solidFill>
                          <a:schemeClr val="tx1"/>
                        </a:solidFill>
                        <a:latin typeface="Arial" panose="020B0604020202020204" pitchFamily="34" charset="0"/>
                        <a:cs typeface="Arial" panose="020B0604020202020204" pitchFamily="34" charset="0"/>
                      </a:endParaRPr>
                    </a:p>
                  </a:txBody>
                  <a:tcPr marL="31609" marR="31609"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053617"/>
                  </a:ext>
                </a:extLst>
              </a:tr>
              <a:tr h="207079">
                <a:tc gridSpan="3" vMerge="1">
                  <a:txBody>
                    <a:bodyPr/>
                    <a:lstStyle/>
                    <a:p>
                      <a:endParaRPr lang="en-NZ"/>
                    </a:p>
                  </a:txBody>
                  <a:tcPr/>
                </a:tc>
                <a:tc hMerge="1" vMerge="1">
                  <a:txBody>
                    <a:bodyPr/>
                    <a:lstStyle/>
                    <a:p>
                      <a:endParaRPr lang="en-NZ" sz="1000">
                        <a:latin typeface="Arial" panose="020B0604020202020204" pitchFamily="34" charset="0"/>
                        <a:cs typeface="Arial" panose="020B0604020202020204" pitchFamily="34" charset="0"/>
                      </a:endParaRPr>
                    </a:p>
                  </a:txBody>
                  <a:tcPr>
                    <a:lnB w="12700" cap="flat" cmpd="sng" algn="ctr">
                      <a:solidFill>
                        <a:schemeClr val="tx1">
                          <a:lumMod val="25000"/>
                          <a:lumOff val="75000"/>
                        </a:schemeClr>
                      </a:solidFill>
                      <a:prstDash val="solid"/>
                      <a:round/>
                      <a:headEnd type="none" w="med" len="med"/>
                      <a:tailEnd type="none" w="med" len="med"/>
                    </a:lnB>
                    <a:noFill/>
                  </a:tcPr>
                </a:tc>
                <a:tc hMerge="1" vMerge="1">
                  <a:txBody>
                    <a:bodyPr/>
                    <a:lstStyle/>
                    <a:p>
                      <a:endParaRPr lang="en-NZ" sz="1000">
                        <a:latin typeface="Arial" panose="020B0604020202020204" pitchFamily="34" charset="0"/>
                        <a:cs typeface="Arial" panose="020B0604020202020204" pitchFamily="34" charset="0"/>
                      </a:endParaRPr>
                    </a:p>
                  </a:txBody>
                  <a:tcPr>
                    <a:no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381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79812"/>
                  </a:ext>
                </a:extLst>
              </a:tr>
              <a:tr h="241417">
                <a:tc rowSpan="5">
                  <a:txBody>
                    <a:bodyPr/>
                    <a:lstStyle/>
                    <a:p>
                      <a:pPr algn="ctr"/>
                      <a:r>
                        <a:rPr lang="en-NZ" sz="1100" b="1">
                          <a:solidFill>
                            <a:schemeClr val="tx1"/>
                          </a:solidFill>
                          <a:latin typeface="Arial" panose="020B0604020202020204" pitchFamily="34" charset="0"/>
                          <a:cs typeface="Arial" panose="020B0604020202020204" pitchFamily="34" charset="0"/>
                        </a:rPr>
                        <a:t>Consequences</a:t>
                      </a:r>
                      <a:endParaRPr lang="en-NZ" sz="900" b="1">
                        <a:solidFill>
                          <a:schemeClr val="tx1"/>
                        </a:solidFill>
                        <a:latin typeface="Arial" panose="020B0604020202020204" pitchFamily="34" charset="0"/>
                        <a:cs typeface="Arial" panose="020B0604020202020204" pitchFamily="34" charset="0"/>
                      </a:endParaRPr>
                    </a:p>
                  </a:txBody>
                  <a:tcPr marL="80287" marR="80287" marT="40144" marB="40144" vert="vert27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Extreme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5</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69207059"/>
                  </a:ext>
                </a:extLst>
              </a:tr>
              <a:tr h="241417">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Major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4</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a:solidFill>
                          <a:schemeClr val="bg2"/>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25000"/>
                      </a:srgbClr>
                    </a:solidFill>
                  </a:tcPr>
                </a:tc>
                <a:extLst>
                  <a:ext uri="{0D108BD9-81ED-4DB2-BD59-A6C34878D82A}">
                    <a16:rowId xmlns:a16="http://schemas.microsoft.com/office/drawing/2014/main" val="827020059"/>
                  </a:ext>
                </a:extLst>
              </a:tr>
              <a:tr h="318475">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Moderate</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3</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rtl="0" fontAlgn="b"/>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endParaRPr lang="en-NZ" sz="1100" b="1" i="0" u="none" strike="noStrike">
                        <a:solidFill>
                          <a:srgbClr val="000000"/>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tc>
                  <a:txBody>
                    <a:bodyPr/>
                    <a:lstStyle/>
                    <a:p>
                      <a:pPr algn="ctr" fontAlgn="ctr"/>
                      <a:endParaRPr lang="en-NZ" sz="1100" b="1" i="0" u="none" strike="noStrike">
                        <a:solidFill>
                          <a:srgbClr val="996633"/>
                        </a:solidFill>
                        <a:effectLst/>
                        <a:latin typeface="Arial" panose="020B0604020202020204" pitchFamily="34" charset="0"/>
                      </a:endParaRP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6600">
                        <a:alpha val="25000"/>
                      </a:srgbClr>
                    </a:solidFill>
                  </a:tcPr>
                </a:tc>
                <a:extLst>
                  <a:ext uri="{0D108BD9-81ED-4DB2-BD59-A6C34878D82A}">
                    <a16:rowId xmlns:a16="http://schemas.microsoft.com/office/drawing/2014/main" val="1839985684"/>
                  </a:ext>
                </a:extLst>
              </a:tr>
              <a:tr h="474753">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Minor</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2</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NZ" sz="1100" b="1" i="0" u="none" strike="noStrike">
                          <a:solidFill>
                            <a:srgbClr val="000000"/>
                          </a:solidFill>
                          <a:effectLst/>
                          <a:latin typeface="Arial" panose="020B0604020202020204" pitchFamily="34" charset="0"/>
                        </a:rPr>
                        <a:t> </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tc>
                  <a:txBody>
                    <a:bodyPr/>
                    <a:lstStyle/>
                    <a:p>
                      <a:pPr algn="ctr" fontAlgn="ctr"/>
                      <a:r>
                        <a:rPr lang="en-NZ" sz="1100" b="1" i="0" u="none" strike="noStrike">
                          <a:solidFill>
                            <a:schemeClr val="bg2"/>
                          </a:solidFill>
                          <a:effectLst/>
                          <a:latin typeface="Arial" panose="020B0604020202020204" pitchFamily="34" charset="0"/>
                        </a:rPr>
                        <a:t>1-CR1</a:t>
                      </a:r>
                      <a:br>
                        <a:rPr lang="en-NZ" sz="1100" b="1" i="0" u="none" strike="noStrike">
                          <a:solidFill>
                            <a:schemeClr val="bg2"/>
                          </a:solidFill>
                          <a:effectLst/>
                          <a:latin typeface="Arial" panose="020B0604020202020204" pitchFamily="34" charset="0"/>
                        </a:rPr>
                      </a:br>
                      <a:r>
                        <a:rPr lang="en-NZ" sz="1100" b="1" i="0" u="none" strike="noStrike">
                          <a:solidFill>
                            <a:schemeClr val="bg2"/>
                          </a:solidFill>
                          <a:effectLst/>
                          <a:latin typeface="Arial" panose="020B0604020202020204" pitchFamily="34" charset="0"/>
                        </a:rPr>
                        <a:t>1-CR10</a:t>
                      </a:r>
                    </a:p>
                  </a:txBody>
                  <a:tcPr marL="6350" marR="6350" marT="635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179090378"/>
                  </a:ext>
                </a:extLst>
              </a:tr>
              <a:tr h="484986">
                <a:tc vMerge="1">
                  <a:txBody>
                    <a:bodyPr/>
                    <a:lstStyle/>
                    <a:p>
                      <a:endParaRPr lang="en-NZ"/>
                    </a:p>
                  </a:txBody>
                  <a:tcPr/>
                </a:tc>
                <a:tc>
                  <a:txBody>
                    <a:bodyPr/>
                    <a:lstStyle/>
                    <a:p>
                      <a:pPr algn="ctr"/>
                      <a:r>
                        <a:rPr lang="en-NZ" sz="900" b="1">
                          <a:solidFill>
                            <a:schemeClr val="tx1"/>
                          </a:solidFill>
                          <a:latin typeface="Arial" panose="020B0604020202020204" pitchFamily="34" charset="0"/>
                          <a:cs typeface="Arial" panose="020B0604020202020204" pitchFamily="34" charset="0"/>
                        </a:rPr>
                        <a:t>Insignificant</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NZ" sz="900" b="1">
                          <a:solidFill>
                            <a:schemeClr val="tx1"/>
                          </a:solidFill>
                          <a:latin typeface="Arial" panose="020B0604020202020204" pitchFamily="34" charset="0"/>
                          <a:cs typeface="Arial" panose="020B0604020202020204" pitchFamily="34" charset="0"/>
                        </a:rPr>
                        <a:t>1</a:t>
                      </a:r>
                    </a:p>
                  </a:txBody>
                  <a:tcPr marL="80287" marR="80287" marT="40144" marB="401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en-NZ" sz="1100" b="1" i="0" u="none" strike="noStrike">
                          <a:solidFill>
                            <a:srgbClr val="000000"/>
                          </a:solidFill>
                          <a:effectLst/>
                          <a:latin typeface="Arial" panose="020B0604020202020204" pitchFamily="34" charset="0"/>
                        </a:rPr>
                        <a:t>1-CR1</a:t>
                      </a:r>
                      <a:br>
                        <a:rPr lang="en-NZ" sz="1100" b="1" i="0" u="none" strike="noStrike">
                          <a:solidFill>
                            <a:srgbClr val="000000"/>
                          </a:solidFill>
                          <a:effectLst/>
                          <a:latin typeface="Arial" panose="020B0604020202020204" pitchFamily="34" charset="0"/>
                        </a:rPr>
                      </a:br>
                      <a:r>
                        <a:rPr lang="en-NZ" sz="1100" b="1" i="0" u="none" strike="noStrike">
                          <a:solidFill>
                            <a:srgbClr val="000000"/>
                          </a:solidFill>
                          <a:effectLst/>
                          <a:latin typeface="Arial" panose="020B0604020202020204" pitchFamily="34" charset="0"/>
                        </a:rPr>
                        <a:t>1-CR6</a:t>
                      </a:r>
                      <a:br>
                        <a:rPr lang="en-NZ" sz="1100" b="1" i="0" u="none" strike="noStrike">
                          <a:solidFill>
                            <a:srgbClr val="000000"/>
                          </a:solidFill>
                          <a:effectLst/>
                          <a:latin typeface="Arial" panose="020B0604020202020204" pitchFamily="34" charset="0"/>
                        </a:rPr>
                      </a:br>
                      <a:r>
                        <a:rPr lang="en-NZ" sz="1100" b="1" i="0" u="none" strike="noStrike">
                          <a:solidFill>
                            <a:srgbClr val="000000"/>
                          </a:solidFill>
                          <a:effectLst/>
                          <a:latin typeface="Arial" panose="020B0604020202020204" pitchFamily="34" charset="0"/>
                        </a:rPr>
                        <a:t>1-CR10</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1-CR1</a:t>
                      </a:r>
                      <a:br>
                        <a:rPr lang="en-NZ" sz="1100" b="1" i="0" u="none" strike="noStrike">
                          <a:solidFill>
                            <a:srgbClr val="000000"/>
                          </a:solidFill>
                          <a:effectLst/>
                          <a:latin typeface="Arial" panose="020B0604020202020204" pitchFamily="34" charset="0"/>
                        </a:rPr>
                      </a:br>
                      <a:r>
                        <a:rPr lang="en-NZ" sz="1100" b="1" i="0" u="none" strike="noStrike">
                          <a:solidFill>
                            <a:srgbClr val="000000"/>
                          </a:solidFill>
                          <a:effectLst/>
                          <a:latin typeface="Arial" panose="020B0604020202020204" pitchFamily="34" charset="0"/>
                        </a:rPr>
                        <a:t>1-CR10</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1-CR1</a:t>
                      </a:r>
                      <a:br>
                        <a:rPr lang="en-NZ" sz="1100" b="1" i="0" u="none" strike="noStrike">
                          <a:solidFill>
                            <a:srgbClr val="000000"/>
                          </a:solidFill>
                          <a:effectLst/>
                          <a:latin typeface="Arial" panose="020B0604020202020204" pitchFamily="34" charset="0"/>
                        </a:rPr>
                      </a:br>
                      <a:r>
                        <a:rPr lang="en-NZ" sz="1100" b="1" i="0" u="none" strike="noStrike">
                          <a:solidFill>
                            <a:srgbClr val="000000"/>
                          </a:solidFill>
                          <a:effectLst/>
                          <a:latin typeface="Arial" panose="020B0604020202020204" pitchFamily="34" charset="0"/>
                        </a:rPr>
                        <a:t>1-CR12</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B050">
                        <a:alpha val="25000"/>
                      </a:srgbClr>
                    </a:solidFill>
                  </a:tcPr>
                </a:tc>
                <a:tc>
                  <a:txBody>
                    <a:bodyPr/>
                    <a:lstStyle/>
                    <a:p>
                      <a:pPr algn="ctr" rtl="0" fontAlgn="b"/>
                      <a:r>
                        <a:rPr lang="en-NZ" sz="1100" b="1" i="0" u="none" strike="noStrike">
                          <a:solidFill>
                            <a:srgbClr val="000000"/>
                          </a:solidFill>
                          <a:effectLst/>
                          <a:latin typeface="Arial" panose="020B0604020202020204" pitchFamily="34" charset="0"/>
                        </a:rPr>
                        <a:t> </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00">
                        <a:alpha val="25000"/>
                      </a:srgbClr>
                    </a:solidFill>
                  </a:tcPr>
                </a:tc>
                <a:tc>
                  <a:txBody>
                    <a:bodyPr/>
                    <a:lstStyle/>
                    <a:p>
                      <a:pPr algn="ctr" rtl="0" fontAlgn="b"/>
                      <a:r>
                        <a:rPr lang="en-NZ" sz="1100" b="1" i="0" u="none" strike="noStrike">
                          <a:solidFill>
                            <a:schemeClr val="bg2"/>
                          </a:solidFill>
                          <a:effectLst/>
                          <a:latin typeface="Arial" panose="020B0604020202020204" pitchFamily="34" charset="0"/>
                        </a:rPr>
                        <a:t>5-CR1</a:t>
                      </a:r>
                      <a:br>
                        <a:rPr lang="en-NZ" sz="1100" b="1" i="0" u="none" strike="noStrike">
                          <a:solidFill>
                            <a:schemeClr val="bg2"/>
                          </a:solidFill>
                          <a:effectLst/>
                          <a:latin typeface="Arial" panose="020B0604020202020204" pitchFamily="34" charset="0"/>
                        </a:rPr>
                      </a:br>
                      <a:r>
                        <a:rPr lang="en-NZ" sz="1100" b="1" i="0" u="none" strike="noStrike">
                          <a:solidFill>
                            <a:schemeClr val="bg2"/>
                          </a:solidFill>
                          <a:effectLst/>
                          <a:latin typeface="Arial" panose="020B0604020202020204" pitchFamily="34" charset="0"/>
                        </a:rPr>
                        <a:t>9-CR6</a:t>
                      </a: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25000"/>
                      </a:srgbClr>
                    </a:solidFill>
                  </a:tcPr>
                </a:tc>
                <a:extLst>
                  <a:ext uri="{0D108BD9-81ED-4DB2-BD59-A6C34878D82A}">
                    <a16:rowId xmlns:a16="http://schemas.microsoft.com/office/drawing/2014/main" val="3591191104"/>
                  </a:ext>
                </a:extLst>
              </a:tr>
            </a:tbl>
          </a:graphicData>
        </a:graphic>
      </p:graphicFrame>
      <p:graphicFrame>
        <p:nvGraphicFramePr>
          <p:cNvPr id="10" name="Table 13">
            <a:extLst>
              <a:ext uri="{FF2B5EF4-FFF2-40B4-BE49-F238E27FC236}">
                <a16:creationId xmlns:a16="http://schemas.microsoft.com/office/drawing/2014/main" id="{1269E23B-43CD-D788-D3C6-E8C3F86EE862}"/>
              </a:ext>
            </a:extLst>
          </p:cNvPr>
          <p:cNvGraphicFramePr>
            <a:graphicFrameLocks noGrp="1"/>
          </p:cNvGraphicFramePr>
          <p:nvPr>
            <p:extLst>
              <p:ext uri="{D42A27DB-BD31-4B8C-83A1-F6EECF244321}">
                <p14:modId xmlns:p14="http://schemas.microsoft.com/office/powerpoint/2010/main" val="291724512"/>
              </p:ext>
            </p:extLst>
          </p:nvPr>
        </p:nvGraphicFramePr>
        <p:xfrm>
          <a:off x="15474194" y="11404970"/>
          <a:ext cx="5955915" cy="243840"/>
        </p:xfrm>
        <a:graphic>
          <a:graphicData uri="http://schemas.openxmlformats.org/drawingml/2006/table">
            <a:tbl>
              <a:tblPr firstRow="1" bandRow="1">
                <a:tableStyleId>{5C22544A-7EE6-4342-B048-85BDC9FD1C3A}</a:tableStyleId>
              </a:tblPr>
              <a:tblGrid>
                <a:gridCol w="1191183">
                  <a:extLst>
                    <a:ext uri="{9D8B030D-6E8A-4147-A177-3AD203B41FA5}">
                      <a16:colId xmlns:a16="http://schemas.microsoft.com/office/drawing/2014/main" val="1241092137"/>
                    </a:ext>
                  </a:extLst>
                </a:gridCol>
                <a:gridCol w="1191183">
                  <a:extLst>
                    <a:ext uri="{9D8B030D-6E8A-4147-A177-3AD203B41FA5}">
                      <a16:colId xmlns:a16="http://schemas.microsoft.com/office/drawing/2014/main" val="979101673"/>
                    </a:ext>
                  </a:extLst>
                </a:gridCol>
                <a:gridCol w="1191183">
                  <a:extLst>
                    <a:ext uri="{9D8B030D-6E8A-4147-A177-3AD203B41FA5}">
                      <a16:colId xmlns:a16="http://schemas.microsoft.com/office/drawing/2014/main" val="1472569555"/>
                    </a:ext>
                  </a:extLst>
                </a:gridCol>
                <a:gridCol w="941468">
                  <a:extLst>
                    <a:ext uri="{9D8B030D-6E8A-4147-A177-3AD203B41FA5}">
                      <a16:colId xmlns:a16="http://schemas.microsoft.com/office/drawing/2014/main" val="2088713314"/>
                    </a:ext>
                  </a:extLst>
                </a:gridCol>
                <a:gridCol w="1440898">
                  <a:extLst>
                    <a:ext uri="{9D8B030D-6E8A-4147-A177-3AD203B41FA5}">
                      <a16:colId xmlns:a16="http://schemas.microsoft.com/office/drawing/2014/main" val="1187742426"/>
                    </a:ext>
                  </a:extLst>
                </a:gridCol>
              </a:tblGrid>
              <a:tr h="243840">
                <a:tc>
                  <a:txBody>
                    <a:bodyPr/>
                    <a:lstStyle/>
                    <a:p>
                      <a:pPr algn="ctr"/>
                      <a:r>
                        <a:rPr lang="en-NZ" sz="1000">
                          <a:solidFill>
                            <a:srgbClr val="C00000"/>
                          </a:solidFill>
                        </a:rPr>
                        <a:t>Extreme (21-25)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alpha val="25000"/>
                      </a:srgbClr>
                    </a:solidFill>
                  </a:tcPr>
                </a:tc>
                <a:tc>
                  <a:txBody>
                    <a:bodyPr/>
                    <a:lstStyle/>
                    <a:p>
                      <a:pPr algn="ctr"/>
                      <a:r>
                        <a:rPr lang="en-NZ" sz="1000">
                          <a:solidFill>
                            <a:srgbClr val="996633"/>
                          </a:solidFill>
                        </a:rPr>
                        <a:t>Major (16-20)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6600">
                        <a:alpha val="25000"/>
                      </a:srgbClr>
                    </a:solidFill>
                  </a:tcPr>
                </a:tc>
                <a:tc>
                  <a:txBody>
                    <a:bodyPr/>
                    <a:lstStyle/>
                    <a:p>
                      <a:pPr algn="ctr"/>
                      <a:r>
                        <a:rPr lang="en-NZ" sz="1000">
                          <a:solidFill>
                            <a:srgbClr val="0070C0"/>
                          </a:solidFill>
                        </a:rPr>
                        <a:t>Moderate (9-15)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000">
                        <a:alpha val="25000"/>
                      </a:srgbClr>
                    </a:solidFill>
                  </a:tcPr>
                </a:tc>
                <a:tc>
                  <a:txBody>
                    <a:bodyPr/>
                    <a:lstStyle/>
                    <a:p>
                      <a:pPr algn="ctr"/>
                      <a:r>
                        <a:rPr lang="en-NZ" sz="1000">
                          <a:solidFill>
                            <a:sysClr val="windowText" lastClr="000000"/>
                          </a:solidFill>
                        </a:rPr>
                        <a:t>Minor (4-8)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alpha val="25000"/>
                      </a:srgbClr>
                    </a:solidFill>
                  </a:tcPr>
                </a:tc>
                <a:tc>
                  <a:txBody>
                    <a:bodyPr/>
                    <a:lstStyle/>
                    <a:p>
                      <a:pPr algn="ctr"/>
                      <a:r>
                        <a:rPr lang="en-NZ" sz="1000">
                          <a:solidFill>
                            <a:sysClr val="windowText" lastClr="000000"/>
                          </a:solidFill>
                        </a:rPr>
                        <a:t>Insignificant (1-3)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50">
                        <a:alpha val="25000"/>
                      </a:srgbClr>
                    </a:solidFill>
                  </a:tcPr>
                </a:tc>
                <a:extLst>
                  <a:ext uri="{0D108BD9-81ED-4DB2-BD59-A6C34878D82A}">
                    <a16:rowId xmlns:a16="http://schemas.microsoft.com/office/drawing/2014/main" val="437535458"/>
                  </a:ext>
                </a:extLst>
              </a:tr>
            </a:tbl>
          </a:graphicData>
        </a:graphic>
      </p:graphicFrame>
      <p:sp>
        <p:nvSpPr>
          <p:cNvPr id="2" name="Rectangle: Rounded Corners 1">
            <a:extLst>
              <a:ext uri="{FF2B5EF4-FFF2-40B4-BE49-F238E27FC236}">
                <a16:creationId xmlns:a16="http://schemas.microsoft.com/office/drawing/2014/main" id="{6FAEA058-58F3-D0C8-C2E9-649C407518C9}"/>
              </a:ext>
            </a:extLst>
          </p:cNvPr>
          <p:cNvSpPr/>
          <p:nvPr/>
        </p:nvSpPr>
        <p:spPr>
          <a:xfrm>
            <a:off x="737749" y="1248511"/>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Spotlight</a:t>
            </a:r>
          </a:p>
        </p:txBody>
      </p:sp>
      <p:sp>
        <p:nvSpPr>
          <p:cNvPr id="18" name="Rectangle: Rounded Corners 17">
            <a:extLst>
              <a:ext uri="{FF2B5EF4-FFF2-40B4-BE49-F238E27FC236}">
                <a16:creationId xmlns:a16="http://schemas.microsoft.com/office/drawing/2014/main" id="{946F6D08-CF16-4A1C-16AA-58F4815D8EEA}"/>
              </a:ext>
            </a:extLst>
          </p:cNvPr>
          <p:cNvSpPr/>
          <p:nvPr/>
        </p:nvSpPr>
        <p:spPr>
          <a:xfrm>
            <a:off x="7000912" y="1254563"/>
            <a:ext cx="4106238" cy="367524"/>
          </a:xfrm>
          <a:prstGeom prst="roundRect">
            <a:avLst>
              <a:gd name="adj" fmla="val 50000"/>
            </a:avLst>
          </a:prstGeom>
          <a:solidFill>
            <a:schemeClr val="accent1"/>
          </a:solidFill>
          <a:ln>
            <a:solidFill>
              <a:schemeClr val="tx1">
                <a:lumMod val="50000"/>
                <a:lumOff val="50000"/>
              </a:schemeClr>
            </a:solid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277" tIns="60277" rIns="60277" bIns="60277" numCol="1" spcCol="1270" anchor="ctr" anchorCtr="0">
            <a:noAutofit/>
          </a:bodyPr>
          <a:lstStyle/>
          <a:p>
            <a:pPr>
              <a:spcBef>
                <a:spcPts val="527"/>
              </a:spcBef>
              <a:spcAft>
                <a:spcPts val="1054"/>
              </a:spcAft>
            </a:pPr>
            <a:r>
              <a:rPr lang="en-US" sz="1800" b="1">
                <a:solidFill>
                  <a:schemeClr val="bg1"/>
                </a:solidFill>
                <a:latin typeface="IBM Plex Sans Bold"/>
              </a:rPr>
              <a:t>Dashboard</a:t>
            </a:r>
          </a:p>
        </p:txBody>
      </p:sp>
      <p:sp>
        <p:nvSpPr>
          <p:cNvPr id="3" name="TextBox 34">
            <a:extLst>
              <a:ext uri="{FF2B5EF4-FFF2-40B4-BE49-F238E27FC236}">
                <a16:creationId xmlns:a16="http://schemas.microsoft.com/office/drawing/2014/main" id="{F21337CC-CB30-5AA7-DD4E-B159759EF6E9}"/>
              </a:ext>
            </a:extLst>
          </p:cNvPr>
          <p:cNvSpPr txBox="1"/>
          <p:nvPr/>
        </p:nvSpPr>
        <p:spPr>
          <a:xfrm>
            <a:off x="16082199" y="272666"/>
            <a:ext cx="5590834" cy="216085"/>
          </a:xfrm>
          <a:prstGeom prst="rect">
            <a:avLst/>
          </a:prstGeom>
        </p:spPr>
        <p:txBody>
          <a:bodyPr wrap="square" lIns="0" tIns="0" rIns="0" bIns="0" rtlCol="0" anchor="t">
            <a:spAutoFit/>
          </a:bodyPr>
          <a:lstStyle/>
          <a:p>
            <a:pPr algn="r"/>
            <a:r>
              <a:rPr lang="en-US" sz="1404">
                <a:solidFill>
                  <a:schemeClr val="accent6"/>
                </a:solidFill>
                <a:latin typeface="+mj-lt"/>
              </a:rPr>
              <a:t>August 2023 reporting period – September update</a:t>
            </a:r>
          </a:p>
        </p:txBody>
      </p:sp>
      <p:graphicFrame>
        <p:nvGraphicFramePr>
          <p:cNvPr id="7" name="Chart 6">
            <a:extLst>
              <a:ext uri="{FF2B5EF4-FFF2-40B4-BE49-F238E27FC236}">
                <a16:creationId xmlns:a16="http://schemas.microsoft.com/office/drawing/2014/main" id="{392281B3-C0FD-46AC-B879-C33009B85379}"/>
              </a:ext>
            </a:extLst>
          </p:cNvPr>
          <p:cNvGraphicFramePr>
            <a:graphicFrameLocks/>
          </p:cNvGraphicFramePr>
          <p:nvPr>
            <p:extLst>
              <p:ext uri="{D42A27DB-BD31-4B8C-83A1-F6EECF244321}">
                <p14:modId xmlns:p14="http://schemas.microsoft.com/office/powerpoint/2010/main" val="2941490775"/>
              </p:ext>
            </p:extLst>
          </p:nvPr>
        </p:nvGraphicFramePr>
        <p:xfrm>
          <a:off x="15272084" y="2077222"/>
          <a:ext cx="6334434" cy="521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615C5D1B-F467-442C-82FB-C336730CBDFD}"/>
              </a:ext>
            </a:extLst>
          </p:cNvPr>
          <p:cNvGraphicFramePr>
            <a:graphicFrameLocks/>
          </p:cNvGraphicFramePr>
          <p:nvPr>
            <p:extLst>
              <p:ext uri="{D42A27DB-BD31-4B8C-83A1-F6EECF244321}">
                <p14:modId xmlns:p14="http://schemas.microsoft.com/office/powerpoint/2010/main" val="1099472672"/>
              </p:ext>
            </p:extLst>
          </p:nvPr>
        </p:nvGraphicFramePr>
        <p:xfrm>
          <a:off x="6903671" y="5692085"/>
          <a:ext cx="8216690" cy="61428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79404639"/>
      </p:ext>
    </p:extLst>
  </p:cSld>
  <p:clrMapOvr>
    <a:masterClrMapping/>
  </p:clrMapOvr>
</p:sld>
</file>

<file path=ppt/theme/theme1.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0.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1.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2.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13.xml><?xml version="1.0" encoding="utf-8"?>
<a:theme xmlns:a="http://schemas.openxmlformats.org/drawingml/2006/main" name="1_Sec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Generic AT PPT template" id="{FCEB21FF-A63D-B54E-A526-FB4EB646A4E2}" vid="{BA66BBFC-DFB4-BE48-9EC5-BCEFF95EFDF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3.xml><?xml version="1.0" encoding="utf-8"?>
<a:theme xmlns:a="http://schemas.openxmlformats.org/drawingml/2006/main" name="3_AT Cont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 Corporate.pptx  -  Read-Only" id="{10A97371-A8DE-48BE-9A6A-D9C67AA33473}" vid="{C3A94315-2154-4ED8-80C8-F93E4CBD3BE5}"/>
    </a:ext>
  </a:extLst>
</a:theme>
</file>

<file path=ppt/theme/theme4.xml><?xml version="1.0" encoding="utf-8"?>
<a:theme xmlns:a="http://schemas.openxmlformats.org/drawingml/2006/main" name="AT Cont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 Corporate.pptx  -  Read-Only" id="{10A97371-A8DE-48BE-9A6A-D9C67AA33473}" vid="{F892EC88-3154-4800-BFCD-9903F7380FB8}"/>
    </a:ext>
  </a:extLst>
</a:theme>
</file>

<file path=ppt/theme/theme5.xml><?xml version="1.0" encoding="utf-8"?>
<a:theme xmlns:a="http://schemas.openxmlformats.org/drawingml/2006/main" name="Sec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Fuse UltraBlack"/>
        <a:ea typeface=""/>
        <a:cs typeface=""/>
      </a:majorFont>
      <a:minorFont>
        <a:latin typeface="Fus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ership" id="{45B32FE6-E6DA-4365-8C20-E4EDBAF6A80A}" vid="{3DE3009E-7130-4007-B524-A3CAE75EF5E4}"/>
    </a:ext>
  </a:extLst>
</a:theme>
</file>

<file path=ppt/theme/theme6.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Committee-Presentation-Summary-Overview-Template" id="{5C89C92E-A488-4876-BBFD-98308341021F}" vid="{E86D3880-185B-4CF6-B8F6-CBA70CE7DC8D}"/>
    </a:ext>
  </a:extLst>
</a:theme>
</file>

<file path=ppt/theme/theme8.xml><?xml version="1.0" encoding="utf-8"?>
<a:theme xmlns:a="http://schemas.openxmlformats.org/drawingml/2006/main" name="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Auckland Transport">
  <a:themeElements>
    <a:clrScheme name="Auckland Transport">
      <a:dk1>
        <a:srgbClr val="262626"/>
      </a:dk1>
      <a:lt1>
        <a:sysClr val="window" lastClr="FFFFFF"/>
      </a:lt1>
      <a:dk2>
        <a:srgbClr val="283D51"/>
      </a:dk2>
      <a:lt2>
        <a:srgbClr val="428FBF"/>
      </a:lt2>
      <a:accent1>
        <a:srgbClr val="283D51"/>
      </a:accent1>
      <a:accent2>
        <a:srgbClr val="428FBF"/>
      </a:accent2>
      <a:accent3>
        <a:srgbClr val="87A03E"/>
      </a:accent3>
      <a:accent4>
        <a:srgbClr val="EE2E25"/>
      </a:accent4>
      <a:accent5>
        <a:srgbClr val="262626"/>
      </a:accent5>
      <a:accent6>
        <a:srgbClr val="000000"/>
      </a:accent6>
      <a:hlink>
        <a:srgbClr val="428FBF"/>
      </a:hlink>
      <a:folHlink>
        <a:srgbClr val="EE2E25"/>
      </a:folHlink>
    </a:clrScheme>
    <a:fontScheme name="ATranspo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656246e-9127-47dc-83ec-dd09249a5dc8">
      <Value>1849</Value>
      <Value>4585</Value>
      <Value>1476</Value>
      <Value>1475</Value>
      <Value>1583</Value>
      <Value>1397</Value>
      <Value>1698</Value>
      <Value>1734</Value>
      <Value>1872</Value>
      <Value>132</Value>
      <Value>167</Value>
      <Value>5198</Value>
      <Value>1395</Value>
      <Value>4271</Value>
      <Value>3567</Value>
      <Value>4860</Value>
      <Value>1425</Value>
      <Value>5340</Value>
      <Value>1454</Value>
      <Value>5374</Value>
      <Value>4411</Value>
      <Value>855</Value>
      <Value>203</Value>
    </TaxCatchAll>
    <Disposition_x0020_Status xmlns="695b247c-e1a8-404d-9ab1-6820651cfa73" xsi:nil="true"/>
    <db6c96b69cbd4d5883320ccb9273f0ba xmlns="695b247c-e1a8-404d-9ab1-6820651cfa73">
      <Terms xmlns="http://schemas.microsoft.com/office/infopath/2007/PartnerControls"/>
    </db6c96b69cbd4d5883320ccb9273f0ba>
    <i5b5140ea7094cbf99b2202c3f85b284 xmlns="695b247c-e1a8-404d-9ab1-6820651cfa73">
      <Terms xmlns="http://schemas.microsoft.com/office/infopath/2007/PartnerControls"/>
    </i5b5140ea7094cbf99b2202c3f85b284>
    <Vital_x0020_Record xmlns="695b247c-e1a8-404d-9ab1-6820651cfa73">false</Vital_x0020_Record>
    <Rights xmlns="695b247c-e1a8-404d-9ab1-6820651cfa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T Document" ma:contentTypeID="0x0101009C7065B11196274794EF741A40A6E5F400D26C7241FFF8474C88708DC917CE076A" ma:contentTypeVersion="38" ma:contentTypeDescription="Core metadata required on all Document Content Types used by Auckland Transport." ma:contentTypeScope="" ma:versionID="83d28370455c0ad302b404ae56c35549">
  <xsd:schema xmlns:xsd="http://www.w3.org/2001/XMLSchema" xmlns:xs="http://www.w3.org/2001/XMLSchema" xmlns:p="http://schemas.microsoft.com/office/2006/metadata/properties" xmlns:ns3="695b247c-e1a8-404d-9ab1-6820651cfa73" xmlns:ns4="6656246e-9127-47dc-83ec-dd09249a5dc8" targetNamespace="http://schemas.microsoft.com/office/2006/metadata/properties" ma:root="true" ma:fieldsID="122a38b343a80fee6adac8f68be3497c" ns3:_="" ns4:_="">
    <xsd:import namespace="695b247c-e1a8-404d-9ab1-6820651cfa73"/>
    <xsd:import namespace="6656246e-9127-47dc-83ec-dd09249a5dc8"/>
    <xsd:element name="properties">
      <xsd:complexType>
        <xsd:sequence>
          <xsd:element name="documentManagement">
            <xsd:complexType>
              <xsd:all>
                <xsd:element ref="ns3:db6c96b69cbd4d5883320ccb9273f0ba" minOccurs="0"/>
                <xsd:element ref="ns4:TaxCatchAll" minOccurs="0"/>
                <xsd:element ref="ns4:TaxCatchAllLabel" minOccurs="0"/>
                <xsd:element ref="ns3:i5b5140ea7094cbf99b2202c3f85b284" minOccurs="0"/>
                <xsd:element ref="ns3:Vital_x0020_Record" minOccurs="0"/>
                <xsd:element ref="ns3:Disposition_x0020_Status" minOccurs="0"/>
                <xsd:element ref="ns3:Righ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b247c-e1a8-404d-9ab1-6820651cfa73" elementFormDefault="qualified">
    <xsd:import namespace="http://schemas.microsoft.com/office/2006/documentManagement/types"/>
    <xsd:import namespace="http://schemas.microsoft.com/office/infopath/2007/PartnerControls"/>
    <xsd:element name="db6c96b69cbd4d5883320ccb9273f0ba" ma:index="9" nillable="true" ma:taxonomy="true" ma:internalName="db6c96b69cbd4d5883320ccb9273f0ba" ma:taxonomyFieldName="Business_x0020_Unit" ma:displayName="Business Unit" ma:readOnly="false" ma:fieldId="{db6c96b6-9cbd-4d58-8332-0ccb9273f0ba}" ma:sspId="ff230ced-49e3-4bbb-87bd-09c1ed00c10a" ma:termSetId="eee8957c-7770-4efb-abbf-af700d6ea6af" ma:anchorId="00000000-0000-0000-0000-000000000000" ma:open="false" ma:isKeyword="false">
      <xsd:complexType>
        <xsd:sequence>
          <xsd:element ref="pc:Terms" minOccurs="0" maxOccurs="1"/>
        </xsd:sequence>
      </xsd:complexType>
    </xsd:element>
    <xsd:element name="i5b5140ea7094cbf99b2202c3f85b284" ma:index="13" nillable="true" ma:taxonomy="true" ma:internalName="i5b5140ea7094cbf99b2202c3f85b284" ma:taxonomyFieldName="RM_x0020_Context" ma:displayName="RM Context" ma:readOnly="false" ma:default="" ma:fieldId="{25b5140e-a709-4cbf-99b2-202c3f85b284}" ma:sspId="ff230ced-49e3-4bbb-87bd-09c1ed00c10a" ma:termSetId="0bbbe2ba-4696-4fa7-8f5e-85570df794ec" ma:anchorId="8199d194-e520-44fe-8a99-24eea720effa" ma:open="false" ma:isKeyword="false">
      <xsd:complexType>
        <xsd:sequence>
          <xsd:element ref="pc:Terms" minOccurs="0" maxOccurs="1"/>
        </xsd:sequence>
      </xsd:complexType>
    </xsd:element>
    <xsd:element name="Vital_x0020_Record" ma:index="15" nillable="true" ma:displayName="Vital Record" ma:default="0" ma:internalName="Vital_x0020_Record" ma:readOnly="false">
      <xsd:simpleType>
        <xsd:restriction base="dms:Boolean"/>
      </xsd:simpleType>
    </xsd:element>
    <xsd:element name="Disposition_x0020_Status" ma:index="16" nillable="true" ma:displayName="Disposition Status" ma:format="Dropdown" ma:hidden="true" ma:internalName="Disposition_x0020_Status" ma:readOnly="false">
      <xsd:simpleType>
        <xsd:restriction base="dms:Choice">
          <xsd:enumeration value="Approved"/>
          <xsd:enumeration value="Archived"/>
          <xsd:enumeration value="Destroyed"/>
          <xsd:enumeration value="Qualified"/>
          <xsd:enumeration value="Transferred"/>
          <xsd:enumeration value="Verified"/>
          <xsd:enumeration value="Unknown"/>
        </xsd:restriction>
      </xsd:simpleType>
    </xsd:element>
    <xsd:element name="Rights" ma:index="17" nillable="true" ma:displayName="Rights" ma:format="Dropdown" ma:hidden="true" ma:internalName="Rights" ma:readOnly="false">
      <xsd:simpleType>
        <xsd:restriction base="dms:Choice">
          <xsd:enumeration value="Auhtorised Public Access"/>
          <xsd:enumeration value="Embargoed"/>
          <xsd:enumeration value="Intellectual Property"/>
          <xsd:enumeration value="LGOIMA"/>
          <xsd:enumeration value="OIA"/>
          <xsd:enumeration value="Personal"/>
          <xsd:enumeration value="Privacy Act"/>
          <xsd:enumeration value="Taonga"/>
        </xsd:restriction>
      </xsd:simpleType>
    </xsd:element>
  </xsd:schema>
  <xsd:schema xmlns:xsd="http://www.w3.org/2001/XMLSchema" xmlns:xs="http://www.w3.org/2001/XMLSchema" xmlns:dms="http://schemas.microsoft.com/office/2006/documentManagement/types" xmlns:pc="http://schemas.microsoft.com/office/infopath/2007/PartnerControls" targetNamespace="6656246e-9127-47dc-83ec-dd09249a5d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746e8a3-5d47-4ff0-952e-3423c7e0dee5}" ma:internalName="TaxCatchAll" ma:readOnly="false" ma:showField="CatchAllData" ma:web="695b247c-e1a8-404d-9ab1-6820651cfa73">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d746e8a3-5d47-4ff0-952e-3423c7e0dee5}" ma:internalName="TaxCatchAllLabel" ma:readOnly="true" ma:showField="CatchAllDataLabel" ma:web="695b247c-e1a8-404d-9ab1-6820651cfa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EADCCE-8A11-4BBD-8CA1-ACFB99D2FD17}">
  <ds:schemaRefs>
    <ds:schemaRef ds:uri="http://schemas.microsoft.com/sharepoint/v3/contenttype/forms"/>
  </ds:schemaRefs>
</ds:datastoreItem>
</file>

<file path=customXml/itemProps2.xml><?xml version="1.0" encoding="utf-8"?>
<ds:datastoreItem xmlns:ds="http://schemas.openxmlformats.org/officeDocument/2006/customXml" ds:itemID="{17AED2F5-8C8E-4BE9-8743-70648C109495}">
  <ds:schemaRefs>
    <ds:schemaRef ds:uri="3360317b-3eb7-409d-b75d-16016110180b"/>
    <ds:schemaRef ds:uri="37980a01-c0cc-4a46-ace7-be01ae69ed91"/>
    <ds:schemaRef ds:uri="6656246e-9127-47dc-83ec-dd09249a5d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49C1E4-675C-4509-9B34-F35FF1093F3D}"/>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16</Slides>
  <Notes>16</Notes>
  <HiddenSlides>0</HiddenSlides>
  <ScaleCrop>false</ScaleCrop>
  <HeadingPairs>
    <vt:vector size="4" baseType="variant">
      <vt:variant>
        <vt:lpstr>Theme</vt:lpstr>
      </vt:variant>
      <vt:variant>
        <vt:i4>13</vt:i4>
      </vt:variant>
      <vt:variant>
        <vt:lpstr>Slide Titles</vt:lpstr>
      </vt:variant>
      <vt:variant>
        <vt:i4>16</vt:i4>
      </vt:variant>
    </vt:vector>
  </HeadingPairs>
  <TitlesOfParts>
    <vt:vector size="29" baseType="lpstr">
      <vt:lpstr>Auckland Transport</vt:lpstr>
      <vt:lpstr>1_Auckland Transport</vt:lpstr>
      <vt:lpstr>3_AT Contents</vt:lpstr>
      <vt:lpstr>AT Contents</vt:lpstr>
      <vt:lpstr>Sections</vt:lpstr>
      <vt:lpstr>Auckland Transport</vt:lpstr>
      <vt:lpstr>Auckland Transport</vt:lpstr>
      <vt:lpstr>Auckland Transport</vt:lpstr>
      <vt:lpstr>1_Auckland Transport</vt:lpstr>
      <vt:lpstr>Auckland Transport</vt:lpstr>
      <vt:lpstr>Auckland Transport</vt:lpstr>
      <vt:lpstr>Auckland Transport</vt:lpstr>
      <vt:lpstr>1_Sections</vt:lpstr>
      <vt:lpstr>Attachment 1 - September 2023 Safety Business Report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&amp; Safety Business Unit Dashboard</dc:title>
  <dc:creator>Forbes, Jess</dc:creator>
  <cp:revision>3</cp:revision>
  <cp:lastPrinted>2023-09-10T10:17:15Z</cp:lastPrinted>
  <dcterms:created xsi:type="dcterms:W3CDTF">2022-01-26T01:19:17Z</dcterms:created>
  <dcterms:modified xsi:type="dcterms:W3CDTF">2023-09-11T02:33:55Z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2022-01-26T01:19:17Z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15e6f9aa-0f52-4f47-b1c0-88b9c6cd7d9c</vt:lpwstr>
  </property>
  <property fmtid="{D5CDD505-2E9C-101B-9397-08002B2CF9AE}" pid="8" name="MSIP_Label_ea60d57e-af5b-4752-ac57-3e4f28ca11dc_ContentBits">
    <vt:lpwstr>0</vt:lpwstr>
  </property>
  <property fmtid="{D5CDD505-2E9C-101B-9397-08002B2CF9AE}" pid="9" name="ContentTypeId">
    <vt:lpwstr>0x0101009C7065B11196274794EF741A40A6E5F400D26C7241FFF8474C88708DC917CE076A</vt:lpwstr>
  </property>
  <property fmtid="{D5CDD505-2E9C-101B-9397-08002B2CF9AE}" pid="10" name="D1 Document Category">
    <vt:lpwstr>855;#Presentation|ff01b0c5-a1e5-4a6c-bdbf-2be051e1a38f;#203;#Business Report|52b927c6-e2d0-4585-8c5c-a74089b2e20e;#167;#Audit Plan|586dc4c6-31ef-42a5-87bb-51b16e00020f;#4271;#Crash Report|b48cc2f3-58ca-4fe7-89ba-453138debf0c</vt:lpwstr>
  </property>
  <property fmtid="{D5CDD505-2E9C-101B-9397-08002B2CF9AE}" pid="11" name="D1 Instrument">
    <vt:lpwstr/>
  </property>
  <property fmtid="{D5CDD505-2E9C-101B-9397-08002B2CF9AE}" pid="12" name="D1 Asset Public Transport Network">
    <vt:lpwstr/>
  </property>
  <property fmtid="{D5CDD505-2E9C-101B-9397-08002B2CF9AE}" pid="13" name="D1 Asset Road Network">
    <vt:lpwstr/>
  </property>
  <property fmtid="{D5CDD505-2E9C-101B-9397-08002B2CF9AE}" pid="14" name="D1 Programme Project">
    <vt:lpwstr>5340;#Vulnerable Road Users 01|58795b4b-4d64-4c57-bc05-50c374e62e8f;#132;#Red Light Cameras|53d73169-7deb-4352-abcf-1b8adcc55430;#4585;#Safety Improvement Programme|d6842843-6816-49fc-8bd9-4d9442c47fa6;#5198;#Regional Land Transport Plan|eba51b96-b264-4435-ba51-cc4f0fbd73d9;#5374;#Safety Development|cef3d848-1b3f-4879-ad0e-ccfe661d8e26</vt:lpwstr>
  </property>
  <property fmtid="{D5CDD505-2E9C-101B-9397-08002B2CF9AE}" pid="15" name="D1 Subject">
    <vt:lpwstr>1734;#Fatality|af9297be-c486-42fe-876e-b513c9dd1c4c;#1395;#Speed|1481d867-5333-4f10-86f4-59058c1f1c7f;#3567;#Accident Type|cb856a0d-ddca-40c5-9a9c-1aadee1b0cd9;#1872;#Return to Work|ac3842f8-c679-4906-9562-2352729e3114;#4860;#Self Harm|511a973b-24b3-44b9-8318-d9e0653c7b61</vt:lpwstr>
  </property>
  <property fmtid="{D5CDD505-2E9C-101B-9397-08002B2CF9AE}" pid="16" name="D1 Asset Type">
    <vt:lpwstr/>
  </property>
  <property fmtid="{D5CDD505-2E9C-101B-9397-08002B2CF9AE}" pid="17" name="D1 Service">
    <vt:lpwstr/>
  </property>
  <property fmtid="{D5CDD505-2E9C-101B-9397-08002B2CF9AE}" pid="18" name="D1 Supplier">
    <vt:lpwstr/>
  </property>
  <property fmtid="{D5CDD505-2E9C-101B-9397-08002B2CF9AE}" pid="19" name="D1 Asset Property and Facilities">
    <vt:lpwstr/>
  </property>
  <property fmtid="{D5CDD505-2E9C-101B-9397-08002B2CF9AE}" pid="20" name="MediaServiceImageTags">
    <vt:lpwstr/>
  </property>
  <property fmtid="{D5CDD505-2E9C-101B-9397-08002B2CF9AE}" pid="21" name="fdcc1909682b4f7195ca127cead5555e">
    <vt:lpwstr>Presentation|ff01b0c5-a1e5-4a6c-bdbf-2be051e1a38f;Business Report|52b927c6-e2d0-4585-8c5c-a74089b2e20e;Audit Plan|586dc4c6-31ef-42a5-87bb-51b16e00020f;Crash Report|b48cc2f3-58ca-4fe7-89ba-453138debf0c</vt:lpwstr>
  </property>
  <property fmtid="{D5CDD505-2E9C-101B-9397-08002B2CF9AE}" pid="22" name="b0de3920f4cd4ea18242880155f05faf">
    <vt:lpwstr>Fatality|af9297be-c486-42fe-876e-b513c9dd1c4c;Speed|1481d867-5333-4f10-86f4-59058c1f1c7f;Accident Type|cb856a0d-ddca-40c5-9a9c-1aadee1b0cd9;Return to Work|ac3842f8-c679-4906-9562-2352729e3114;Self Harm|511a973b-24b3-44b9-8318-d9e0653c7b61</vt:lpwstr>
  </property>
  <property fmtid="{D5CDD505-2E9C-101B-9397-08002B2CF9AE}" pid="23" name="kd23e268c5494b1f95609992f2abc0c8">
    <vt:lpwstr/>
  </property>
  <property fmtid="{D5CDD505-2E9C-101B-9397-08002B2CF9AE}" pid="24" name="gc1ff1cf355c41c8a6a2f1dd5abb0d5e">
    <vt:lpwstr/>
  </property>
  <property fmtid="{D5CDD505-2E9C-101B-9397-08002B2CF9AE}" pid="25" name="cc5a769fc25543cf84dda128f63b00c8">
    <vt:lpwstr>Vulnerable Road Users 01|58795b4b-4d64-4c57-bc05-50c374e62e8f;Red Light Cameras|53d73169-7deb-4352-abcf-1b8adcc55430;Safety Improvement Programme|d6842843-6816-49fc-8bd9-4d9442c47fa6;Regional Land Transport Plan|eba51b96-b264-4435-ba51-cc4f0fbd73d9;Safety Development|cef3d848-1b3f-4879-ad0e-ccfe661d8e26</vt:lpwstr>
  </property>
  <property fmtid="{D5CDD505-2E9C-101B-9397-08002B2CF9AE}" pid="26" name="l66efdee623f47d6bcca4977ff4a5a3f">
    <vt:lpwstr/>
  </property>
  <property fmtid="{D5CDD505-2E9C-101B-9397-08002B2CF9AE}" pid="27" name="Business Unit">
    <vt:lpwstr/>
  </property>
  <property fmtid="{D5CDD505-2E9C-101B-9397-08002B2CF9AE}" pid="28" name="hb6454c4adb54244865793e31fde8085">
    <vt:lpwstr>Auckland Transport Board|d4f805e3-9934-4e59-9acf-ca41dd5ccc8f</vt:lpwstr>
  </property>
  <property fmtid="{D5CDD505-2E9C-101B-9397-08002B2CF9AE}" pid="29" name="Image_x0020_Type">
    <vt:lpwstr/>
  </property>
  <property fmtid="{D5CDD505-2E9C-101B-9397-08002B2CF9AE}" pid="30" name="c50753cdb51a4c21b5b5241cbd14d8c7">
    <vt:lpwstr/>
  </property>
  <property fmtid="{D5CDD505-2E9C-101B-9397-08002B2CF9AE}" pid="31" name="je7065ab359741bdab5974a65126329d">
    <vt:lpwstr>Contractor|e69518ee-6db4-4298-bd75-3f8d1ce464be;Operator|7583447c-2858-42da-b8a9-60cfbe9e22e6;Parking Officer|0d7631ca-4027-4027-9b07-e0ee4f855932;Designer|3fada244-d9b9-4aef-a5b6-ccec12458890;Compliance Auditor|75e668d9-8edf-4511-b053-7e714417b49e</vt:lpwstr>
  </property>
  <property fmtid="{D5CDD505-2E9C-101B-9397-08002B2CF9AE}" pid="32" name="o15c8438f37a4848b2d3439414785996">
    <vt:lpwstr>Notifiable Incident|4fa95f7d-370f-44ec-87ab-bfce4f975b6b;Drowning Event|d38ae932-2afd-46e2-99ca-d9b3c7d9b414;Launch|8824122f-9089-4837-9b2a-e69112cc8a75</vt:lpwstr>
  </property>
  <property fmtid="{D5CDD505-2E9C-101B-9397-08002B2CF9AE}" pid="33" name="lea8139652f442cab35da41b8a24c53b">
    <vt:lpwstr/>
  </property>
  <property fmtid="{D5CDD505-2E9C-101B-9397-08002B2CF9AE}" pid="34" name="h4cf016e856b4138912d21b15b6d5be0">
    <vt:lpwstr/>
  </property>
  <property fmtid="{D5CDD505-2E9C-101B-9397-08002B2CF9AE}" pid="35" name="D1_x0020_Mandate">
    <vt:lpwstr/>
  </property>
  <property fmtid="{D5CDD505-2E9C-101B-9397-08002B2CF9AE}" pid="36" name="D1 Event">
    <vt:lpwstr>4411;#Notifiable Incident|4fa95f7d-370f-44ec-87ab-bfce4f975b6b;#1698;#Drowning Event|d38ae932-2afd-46e2-99ca-d9b3c7d9b414;#1454;#Launch|8824122f-9089-4837-9b2a-e69112cc8a75</vt:lpwstr>
  </property>
  <property fmtid="{D5CDD505-2E9C-101B-9397-08002B2CF9AE}" pid="37" name="D1 Business Role">
    <vt:lpwstr>1476;#Contractor|e69518ee-6db4-4298-bd75-3f8d1ce464be;#1475;#Operator|7583447c-2858-42da-b8a9-60cfbe9e22e6;#1583;#Parking Officer|0d7631ca-4027-4027-9b07-e0ee4f855932;#1425;#Designer|3fada244-d9b9-4aef-a5b6-ccec12458890;#1849;#Compliance Auditor|75e668d9-8edf-4511-b053-7e714417b49e</vt:lpwstr>
  </property>
  <property fmtid="{D5CDD505-2E9C-101B-9397-08002B2CF9AE}" pid="38" name="D1 Disposal Trigger Date">
    <vt:filetime>2023-07-31T12:00:00Z</vt:filetime>
  </property>
  <property fmtid="{D5CDD505-2E9C-101B-9397-08002B2CF9AE}" pid="39" name="D1 Partners Stakeholders">
    <vt:lpwstr>1397;#Auckland Transport Board|d4f805e3-9934-4e59-9acf-ca41dd5ccc8f</vt:lpwstr>
  </property>
  <property fmtid="{D5CDD505-2E9C-101B-9397-08002B2CF9AE}" pid="40" name="RM Context">
    <vt:lpwstr/>
  </property>
  <property fmtid="{D5CDD505-2E9C-101B-9397-08002B2CF9AE}" pid="41" name="lcf76f155ced4ddcb4097134ff3c332f">
    <vt:lpwstr/>
  </property>
  <property fmtid="{D5CDD505-2E9C-101B-9397-08002B2CF9AE}" pid="42" name="D1 Aggregation ID">
    <vt:lpwstr/>
  </property>
  <property fmtid="{D5CDD505-2E9C-101B-9397-08002B2CF9AE}" pid="43" name="D1_x0020_Financial_x0020_Year">
    <vt:lpwstr/>
  </property>
  <property fmtid="{D5CDD505-2E9C-101B-9397-08002B2CF9AE}" pid="44" name="D1 Disposal Class ID">
    <vt:lpwstr>;#INC 001;#RPT 002;#</vt:lpwstr>
  </property>
  <property fmtid="{D5CDD505-2E9C-101B-9397-08002B2CF9AE}" pid="45" name="D1 Mandate">
    <vt:lpwstr/>
  </property>
  <property fmtid="{D5CDD505-2E9C-101B-9397-08002B2CF9AE}" pid="46" name="Image Type">
    <vt:lpwstr/>
  </property>
  <property fmtid="{D5CDD505-2E9C-101B-9397-08002B2CF9AE}" pid="47" name="D1 Financial Year">
    <vt:lpwstr/>
  </property>
</Properties>
</file>