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8" r:id="rId5"/>
    <p:sldMasterId id="2147483700" r:id="rId6"/>
    <p:sldMasterId id="2147483707" r:id="rId7"/>
    <p:sldMasterId id="2147483710" r:id="rId8"/>
    <p:sldMasterId id="2147483674" r:id="rId9"/>
    <p:sldMasterId id="2147483737" r:id="rId10"/>
    <p:sldMasterId id="2147483730" r:id="rId11"/>
    <p:sldMasterId id="2147483732" r:id="rId12"/>
    <p:sldMasterId id="2147483743" r:id="rId13"/>
    <p:sldMasterId id="2147483750" r:id="rId14"/>
    <p:sldMasterId id="2147483747" r:id="rId15"/>
    <p:sldMasterId id="2147483751" r:id="rId16"/>
  </p:sldMasterIdLst>
  <p:notesMasterIdLst>
    <p:notesMasterId r:id="rId32"/>
  </p:notesMasterIdLst>
  <p:sldIdLst>
    <p:sldId id="5369" r:id="rId17"/>
    <p:sldId id="5370" r:id="rId18"/>
    <p:sldId id="838842555" r:id="rId19"/>
    <p:sldId id="5388" r:id="rId20"/>
    <p:sldId id="5337" r:id="rId21"/>
    <p:sldId id="5326" r:id="rId22"/>
    <p:sldId id="838842595" r:id="rId23"/>
    <p:sldId id="838842603" r:id="rId24"/>
    <p:sldId id="5371" r:id="rId25"/>
    <p:sldId id="5400" r:id="rId26"/>
    <p:sldId id="5272" r:id="rId27"/>
    <p:sldId id="838842592" r:id="rId28"/>
    <p:sldId id="838842593" r:id="rId29"/>
    <p:sldId id="838842594" r:id="rId30"/>
    <p:sldId id="838842604" r:id="rId31"/>
  </p:sldIdLst>
  <p:sldSz cx="22399625" cy="12599988"/>
  <p:notesSz cx="7099300" cy="9385300"/>
  <p:defaultTextStyle>
    <a:defPPr>
      <a:defRPr lang="en-US"/>
    </a:defPPr>
    <a:lvl1pPr marL="0" algn="l" defTabSz="1483403" rtl="0" eaLnBrk="1" latinLnBrk="0" hangingPunct="1">
      <a:defRPr sz="2921" kern="1200">
        <a:solidFill>
          <a:schemeClr val="tx1"/>
        </a:solidFill>
        <a:latin typeface="+mn-lt"/>
        <a:ea typeface="+mn-ea"/>
        <a:cs typeface="+mn-cs"/>
      </a:defRPr>
    </a:lvl1pPr>
    <a:lvl2pPr marL="741703" algn="l" defTabSz="1483403" rtl="0" eaLnBrk="1" latinLnBrk="0" hangingPunct="1">
      <a:defRPr sz="2921" kern="1200">
        <a:solidFill>
          <a:schemeClr val="tx1"/>
        </a:solidFill>
        <a:latin typeface="+mn-lt"/>
        <a:ea typeface="+mn-ea"/>
        <a:cs typeface="+mn-cs"/>
      </a:defRPr>
    </a:lvl2pPr>
    <a:lvl3pPr marL="1483403" algn="l" defTabSz="1483403" rtl="0" eaLnBrk="1" latinLnBrk="0" hangingPunct="1">
      <a:defRPr sz="2921" kern="1200">
        <a:solidFill>
          <a:schemeClr val="tx1"/>
        </a:solidFill>
        <a:latin typeface="+mn-lt"/>
        <a:ea typeface="+mn-ea"/>
        <a:cs typeface="+mn-cs"/>
      </a:defRPr>
    </a:lvl3pPr>
    <a:lvl4pPr marL="2225106" algn="l" defTabSz="1483403" rtl="0" eaLnBrk="1" latinLnBrk="0" hangingPunct="1">
      <a:defRPr sz="2921" kern="1200">
        <a:solidFill>
          <a:schemeClr val="tx1"/>
        </a:solidFill>
        <a:latin typeface="+mn-lt"/>
        <a:ea typeface="+mn-ea"/>
        <a:cs typeface="+mn-cs"/>
      </a:defRPr>
    </a:lvl4pPr>
    <a:lvl5pPr marL="2966809" algn="l" defTabSz="1483403" rtl="0" eaLnBrk="1" latinLnBrk="0" hangingPunct="1">
      <a:defRPr sz="2921" kern="1200">
        <a:solidFill>
          <a:schemeClr val="tx1"/>
        </a:solidFill>
        <a:latin typeface="+mn-lt"/>
        <a:ea typeface="+mn-ea"/>
        <a:cs typeface="+mn-cs"/>
      </a:defRPr>
    </a:lvl5pPr>
    <a:lvl6pPr marL="3708512" algn="l" defTabSz="1483403" rtl="0" eaLnBrk="1" latinLnBrk="0" hangingPunct="1">
      <a:defRPr sz="2921" kern="1200">
        <a:solidFill>
          <a:schemeClr val="tx1"/>
        </a:solidFill>
        <a:latin typeface="+mn-lt"/>
        <a:ea typeface="+mn-ea"/>
        <a:cs typeface="+mn-cs"/>
      </a:defRPr>
    </a:lvl6pPr>
    <a:lvl7pPr marL="4450214" algn="l" defTabSz="1483403" rtl="0" eaLnBrk="1" latinLnBrk="0" hangingPunct="1">
      <a:defRPr sz="2921" kern="1200">
        <a:solidFill>
          <a:schemeClr val="tx1"/>
        </a:solidFill>
        <a:latin typeface="+mn-lt"/>
        <a:ea typeface="+mn-ea"/>
        <a:cs typeface="+mn-cs"/>
      </a:defRPr>
    </a:lvl7pPr>
    <a:lvl8pPr marL="5191917" algn="l" defTabSz="1483403" rtl="0" eaLnBrk="1" latinLnBrk="0" hangingPunct="1">
      <a:defRPr sz="2921" kern="1200">
        <a:solidFill>
          <a:schemeClr val="tx1"/>
        </a:solidFill>
        <a:latin typeface="+mn-lt"/>
        <a:ea typeface="+mn-ea"/>
        <a:cs typeface="+mn-cs"/>
      </a:defRPr>
    </a:lvl8pPr>
    <a:lvl9pPr marL="5933620" algn="l" defTabSz="1483403" rtl="0" eaLnBrk="1" latinLnBrk="0" hangingPunct="1">
      <a:defRPr sz="292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1F6A08-954D-B7AD-DD6A-EB7E41DD367F}" name="Annelize Engelbrecht (AT)" initials="AE(" userId="S::Annelize.Engelbrecht@at.govt.nz::95b2efca-9053-4571-85c6-d4b9bb902dbf" providerId="AD"/>
  <p188:author id="{B82E620B-027E-4A7F-8CF2-68133737511F}" name="Melissa Song (AT)" initials="M(" userId="S::melissa.song@at.govt.nz::5da22f83-9a67-4846-8e10-6c4477c5b781" providerId="AD"/>
  <p188:author id="{C491FA0C-EB8F-FD77-FF81-E5E18C9AC438}" name="Reezelle Dsilva (AT)" initials="R(" userId="S::reezelle.dsilva@at.govt.nz::8b34416b-c26d-4ffb-ac04-af82d3cefe50" providerId="AD"/>
  <p188:author id="{15498311-6D73-65DE-EA99-FF7A385CBFD7}" name="Jasmine Booth (AT)" initials="J(" userId="S::jasmine.booth@at.govt.nz::629e7597-9a0e-4fe6-b4e2-ef047085d48d" providerId="AD"/>
  <p188:author id="{E3FD2B12-0548-BF66-2C97-7DB77E9C9C23}" name="Jacqui Madeiro (AT)" initials="JM(" userId="S::Jacqui.Madeiro@at.govt.nz::22fabd97-65b8-4e95-bb2e-afc7405fc357" providerId="AD"/>
  <p188:author id="{DFD4D512-B452-79CF-B9E4-C891B000E9F8}" name="Mickala Smith (AT)" initials="MS(" userId="S::Mickala.Smith@at.govt.nz::099b24e5-36b0-4f56-b929-80fd3320387c" providerId="AD"/>
  <p188:author id="{64312A13-873F-F1F8-1394-B2F708E30CCB}" name="Kym Smith (AT)" initials="K(" userId="S::kym.smith@at.govt.nz::7545dab3-e0a9-4124-9a7d-b399d7e864fd" providerId="AD"/>
  <p188:author id="{1777351E-C8CD-E6AC-2854-C45960A0202B}" name="Kym Smith (AT)" initials="KS(" userId="S::Kym.Smith@at.govt.nz::7545dab3-e0a9-4124-9a7d-b399d7e864fd" providerId="AD"/>
  <p188:author id="{B244C51E-11D6-FF3A-BB1C-69981A6BAD21}" name="Jo Zoricich (AT)" initials="" userId="S::Jo.Zoricich@at.govt.nz::ab2c4ab8-e10b-4c1a-b94e-7f6aee8bcfdd" providerId="AD"/>
  <p188:author id="{236E0024-F40A-B389-84E7-151AB04021B3}" name="Kalman Soma (AT)" initials="KS(" userId="S::Kalman.Soma@at.govt.nz::9a070d88-bb80-4090-8248-15b8dbae2b00" providerId="AD"/>
  <p188:author id="{C37C002C-0431-E2BF-EC7E-4E9B6BC40205}" name="Felix Espinoza Lopez (AT)" initials="F(" userId="S::felix.espinozalopez@at.govt.nz::11746a6b-0af8-4aba-91f6-e97aac97232b" providerId="AD"/>
  <p188:author id="{1CE2722C-7541-A2C2-57A1-9D35B78920A4}" name="Ping Sim (AT)" initials="PS(" userId="S::Ping.Sim@at.govt.nz::686927ae-0456-4468-8310-81fcab85b52a" providerId="AD"/>
  <p188:author id="{F2518632-A982-1041-11A2-258855A7152B}" name="Jasmine Booth (AT)" initials="" userId="S::Jasmine.Booth@at.govt.nz::629e7597-9a0e-4fe6-b4e2-ef047085d48d" providerId="AD"/>
  <p188:author id="{1867A737-600C-792F-546E-ABE42211856F}" name="Nicola Gray (AT)" initials="N(" userId="S::nicola.gray@at.govt.nz::5c4c3043-ebcc-4768-92c6-e46ea052a469" providerId="AD"/>
  <p188:author id="{5096FD37-75BC-8B07-7556-C7FC00560377}" name="Felix Espinoza Lopez (AT)" initials="FEL(" userId="S::Felix.EspinozaLopez@at.govt.nz::11746a6b-0af8-4aba-91f6-e97aac97232b" providerId="AD"/>
  <p188:author id="{FD20703A-69A0-FAF3-1B14-D2A297B718B5}" name="Steve Schroder" initials="SS" userId="S::steve.schroder@smartsafetysolutions.co.nz::b872d1da-daad-4cb9-9632-f22db58ecf43" providerId="AD"/>
  <p188:author id="{173E2D3F-ADEA-E850-793A-56365EE333ED}" name="Rebecca  Cook (AT)" initials="R(" userId="S::rebecca.cook@at.govt.nz::119c4c52-7dbc-45b4-9bc4-06cfbd8732ca" providerId="AD"/>
  <p188:author id="{BBCD1142-C63F-6CB8-F7E8-9958261104B1}" name="Jade Mendis (AT)" initials="JM" userId="S::Jade.Mendis@at.govt.nz::ad8b72c7-fcbb-4274-b350-afaa54f6c9b8" providerId="AD"/>
  <p188:author id="{7A63CD42-DEA0-D5F2-4B15-169C5E827CCE}" name="Anyela Montano (AT)" initials="A(" userId="S::anyela.montano@at.govt.nz::2c7ee513-5897-4d83-b946-2d1f8f262d3a" providerId="AD"/>
  <p188:author id="{6A003B4C-EE20-AA4E-D957-17201E1A9E12}" name="Ping Sim (AT)" initials="P(" userId="S::ping.sim@at.govt.nz::686927ae-0456-4468-8310-81fcab85b52a" providerId="AD"/>
  <p188:author id="{845F064E-4459-7527-25BF-7F444F349FEB}" name="Teresa Burnett (AT)" initials="TB" userId="S::Teresa.Burnett@at.govt.nz::46e18585-7880-496d-8119-f69a86d03111" providerId="AD"/>
  <p188:author id="{E31CD54E-C9F3-026E-C168-D10BCD00A57B}" name="Alan Wallace (AT)" initials="A(" userId="S::alan.wallace@at.govt.nz::26f0a77a-d444-4683-83bc-a713db306a8d" providerId="AD"/>
  <p188:author id="{40A14350-BE85-4A7D-0CDD-7C6A97142E1F}" name="Anna Scarth (AT)" initials="A(" userId="S::anna.scarth@at.govt.nz::fec5dd0a-c522-401b-82a0-0a323a32c8e0" providerId="AD"/>
  <p188:author id="{A9086F5E-C38F-EF7E-7D8D-F56F265666CA}" name="Shiraz Munshi (AT)" initials="SM(" userId="S::Shiraz.Munshi@at.govt.nz::a177929d-47e9-4f8a-8155-1529682e4e94" providerId="AD"/>
  <p188:author id="{BECA1D65-92FC-3CF3-6836-D4617905C07B}" name="Shaun McIntosh (AT)" initials="S(" userId="S::shaun.mcintosh@at.govt.nz::a13e3f8b-d27d-464a-b8d9-9a6f03c68a5b" providerId="AD"/>
  <p188:author id="{5791A369-8E57-8F49-746C-742C21984D9E}" name="Marina Palalagi (AT)" initials="MP(" userId="S::Marina.Palalagi@at.govt.nz::55e32fbb-d27a-4b52-af7c-8add15e86dfa" providerId="AD"/>
  <p188:author id="{5D32ED6B-2285-1090-9145-C3D3CB796347}" name="Ben Hawkins (AT)" initials="B(" userId="S::ben.hawkins@at.govt.nz::a410d734-08ab-4a2d-9367-9baeca484852" providerId="AD"/>
  <p188:author id="{C5905372-4CF7-7761-066E-2E3937EF5719}" name="Mitu Shekhawat (AT)" initials="M(" userId="S::mitu.shekhawat@at.govt.nz::29bb95c8-94a2-46f4-89d0-3c3cec1ca1e3" providerId="AD"/>
  <p188:author id="{9379BA73-AA4D-23DE-EADF-7AC3114E8E6F}" name="DJ Williams (AT)" initials="DW(" userId="S::DJ.Williams@at.govt.nz::a438779f-5e01-4e46-9a04-47cadc049403" providerId="AD"/>
  <p188:author id="{22FA3989-6D1F-966A-794C-905127B870A4}" name="Susan Rhodes" initials="SR" userId="S::susan.rhodes@smartsafetysolutions.co.nz::715380df-ffa9-4ca8-903e-2992477eb925" providerId="AD"/>
  <p188:author id="{A8A53B89-C8AE-D959-0A2D-F87492476524}" name="Brigitta Wassenaar (AT)" initials="BW(" userId="S::Brigitta.Wassenaar@at.govt.nz::a3a17cdc-67b9-48a9-af4a-098472aeb99c" providerId="AD"/>
  <p188:author id="{8264FB89-6CDE-4B31-0D3A-530869158546}" name="Nina Donaldson (AT)" initials="N(" userId="S::nina.donaldson@at.govt.nz::2c6540d6-dce3-490a-9c25-b996c1bf7f6f" providerId="AD"/>
  <p188:author id="{631B388C-4FF3-DF9E-A07B-D80B994A4E6F}" name="Nicola Gray (AT)" initials="" userId="S::Nicola.Gray@at.govt.nz::5c4c3043-ebcc-4768-92c6-e46ea052a469" providerId="AD"/>
  <p188:author id="{CC78408E-9F3B-650C-405B-4738CC28EF22}" name="Russell Parker (AT)" initials="" userId="S::Russell.Parker@at.govt.nz::31fd26e9-e939-4d67-a1d2-f594f6fb59c3" providerId="AD"/>
  <p188:author id="{23CB1292-FB16-2F37-2894-50DB4691EBA6}" name="Jo Zoricich (AT)" initials="J(" userId="S::jo.zoricich@at.govt.nz::ab2c4ab8-e10b-4c1a-b94e-7f6aee8bcfdd" providerId="AD"/>
  <p188:author id="{1C91D292-F0B5-B57C-7DA1-6AE9935D3581}" name="Anyela Montano (AT)" initials="AM(" userId="S::Anyela.MontanoVillalobos@at.govt.nz::2c7ee513-5897-4d83-b946-2d1f8f262d3a" providerId="AD"/>
  <p188:author id="{0D4A1A98-B763-B505-39D3-2CB4A507455A}" name="Reezelle Dsilva (AT)" initials="RD(" userId="S::Reezelle.Dsilva@at.govt.nz::8b34416b-c26d-4ffb-ac04-af82d3cefe50" providerId="AD"/>
  <p188:author id="{191A6799-60CC-2122-D184-FB5D7482912D}" name="Mojtaba Ahmadi (AT)" initials="M(" userId="S::mojtaba.ahmadi@at.govt.nz::bbb6b4c9-f6e0-4b3b-a0ec-d001b2f5f47c" providerId="AD"/>
  <p188:author id="{7EC8E99A-7DEC-009F-D19D-B9291AF8D03B}" name="Maria Stephens (AT)" initials="M(" userId="S::maria.stephens@at.govt.nz::f428b4ca-95c3-4088-a0a3-2c4a5599581e" providerId="AD"/>
  <p188:author id="{1CBC6F9F-0486-8767-2E02-DA4D60055687}" name="Karl Laulu (AT)" initials="KarlLaulu" userId="Karl Laulu (AT)" providerId="None"/>
  <p188:author id="{A81495A2-709B-9315-8164-5DFC5576281A}" name="Rebecca  Cook (AT)" initials="RC(" userId="S::Rebecca.Cook@at.govt.nz::119c4c52-7dbc-45b4-9bc4-06cfbd8732ca" providerId="AD"/>
  <p188:author id="{AF21E4A4-2B3D-CB2F-FBC2-559E555D7459}" name="Steve Schroder" initials="SS" userId="Steve Schroder" providerId="None"/>
  <p188:author id="{C51503A9-D6C7-3AC6-0145-EA148ED97545}" name="Annelize Engelbrecht (AT)" initials="A(" userId="S::annelize.engelbrecht@at.govt.nz::95b2efca-9053-4571-85c6-d4b9bb902dbf" providerId="AD"/>
  <p188:author id="{295E03BE-3569-A370-EF64-C6B5B2CD7913}" name="Neville Pinto (AT)" initials="NP(" userId="S::Neville.Pinto@at.govt.nz::9ae81476-f9e4-469a-ae16-2ed8adc46579" providerId="AD"/>
  <p188:author id="{C4FBD0C0-E365-C6F6-9B18-C3E9A6439256}" name="Anna Scarth (AT)" initials="" userId="S::Anna.Scarth@at.govt.nz::fec5dd0a-c522-401b-82a0-0a323a32c8e0" providerId="AD"/>
  <p188:author id="{120EC2C5-02C5-479C-68D5-BB42BAEA990C}" name="Stacey Van Der Putten (AT)" initials="S(" userId="S::stacey.vanderputten@at.govt.nz::da25456a-5eba-4f4e-bc47-6f68d77248e1" providerId="AD"/>
  <p188:author id="{4279FBC6-0D8E-ACD0-AAB8-1A3A78597117}" name="Simonne Macadam (AT)" initials="S(" userId="S::simonne.macadam@at.govt.nz::bdc6746f-d848-4a1a-81a2-c28e5cd24fac" providerId="AD"/>
  <p188:author id="{DF66EDC7-9639-01EE-A627-EF30D043B388}" name="Russell Parker (AT)" initials="R(" userId="S::russell.parker@at.govt.nz::31fd26e9-e939-4d67-a1d2-f594f6fb59c3" providerId="AD"/>
  <p188:author id="{1AA831C8-9B6F-74A9-8C24-35D47437CA76}" name="Kalman Soma (AT)" initials="K(" userId="S::kalman.soma@at.govt.nz::9a070d88-bb80-4090-8248-15b8dbae2b00" providerId="AD"/>
  <p188:author id="{E42A76CA-583E-473A-C6E1-0671F5D0BEF0}" name="Marina Palalagi (AT)" initials="M(" userId="S::marina.palalagi@at.govt.nz::55e32fbb-d27a-4b52-af7c-8add15e86dfa" providerId="AD"/>
  <p188:author id="{F9FC0CCB-1E8D-F9A0-AE1B-C3020F72A3BF}" name="Rebecca Ellery (AT)" initials="RE(" userId="S::Rebecca.Ellery@at.govt.nz::a108623e-ad41-4e3f-8524-9f12898c284f" providerId="AD"/>
  <p188:author id="{F63359D0-704F-85E5-D7B8-84E6FA953CCF}" name="Mojtaba Ahmadi (AT)" initials="MA(" userId="S::Mojtaba.Ahmadi@at.govt.nz::bbb6b4c9-f6e0-4b3b-a0ec-d001b2f5f47c" providerId="AD"/>
  <p188:author id="{AB9C01E1-1F55-D33C-0342-4A2944D04598}" name="Teresa Burnett (AT)" initials="T(" userId="S::teresa.burnett@at.govt.nz::46e18585-7880-496d-8119-f69a86d03111" providerId="AD"/>
  <p188:author id="{D795E8E3-D0FF-64E5-92AB-776A4DF325CE}" name="Graeme Noble (AT)" initials="G(" userId="S::graeme.noble@at.govt.nz::0291ec5c-c8fc-4a9a-8841-2b487e69f931" providerId="AD"/>
  <p188:author id="{7C4222E6-1537-DCA9-EEC4-32CBCEE925F7}" name="Joanne Chang (AT)" initials="J(" userId="S::joanne.chang@at.govt.nz::44de2570-d1ad-4dc4-b4a7-7a6c99cc1cee" providerId="AD"/>
  <p188:author id="{322A34EA-D4E2-1B54-4820-6CC118A748CA}" name="DJ Williams (AT)" initials="D(" userId="S::dj.williams@at.govt.nz::a438779f-5e01-4e46-9a04-47cadc049403" providerId="AD"/>
  <p188:author id="{5D7302EE-EF1D-9576-E524-B2153FDE2700}" name="Stacey Van Der Putten (AT)" initials="SVDP(" userId="S::Stacey.VanDerPutten@at.govt.nz::da25456a-5eba-4f4e-bc47-6f68d77248e1" providerId="AD"/>
  <p188:author id="{D02557EE-A1A9-2064-83CA-E1D56B2F321F}" name="Shaun McIntosh (AT)" initials="" userId="S::Shaun.McIntosh@at.govt.nz::a13e3f8b-d27d-464a-b8d9-9a6f03c68a5b" providerId="AD"/>
  <p188:author id="{13A700F5-12A6-B31A-5C2D-3E308A3E825F}" name="Brigitta Wassenaar (AT)" initials="B(" userId="S::brigitta.wassenaar@at.govt.nz::a3a17cdc-67b9-48a9-af4a-098472aeb99c" providerId="AD"/>
  <p188:author id="{BB4737F7-48FC-FAB4-BDC9-AAE3EF3568DF}" name="Nina Donaldson (AT)" initials="ND(" userId="S::Nina.Donaldson@at.govt.nz::2c6540d6-dce3-490a-9c25-b996c1bf7f6f" providerId="AD"/>
  <p188:author id="{C5016AF7-446E-7F9D-4D9B-B15170150CC0}" name="Ben Hawkins (AT)" initials="BH(" userId="S::Ben.Hawkins@at.govt.nz::a410d734-08ab-4a2d-9367-9baeca484852" providerId="AD"/>
  <p188:author id="{EB6025FC-FA33-E8CC-8800-99C147F6BC6D}" name="Mickala Smith (AT)" initials="M(" userId="S::mickala.smith@at.govt.nz::099b24e5-36b0-4f56-b929-80fd3320387c" providerId="AD"/>
  <p188:author id="{D2360BFD-8722-4FCC-E3EC-EBA77EAFD4F9}" name="Jacqui Madeiro (AT)" initials="J(" userId="S::jacqui.madeiro@at.govt.nz::22fabd97-65b8-4e95-bb2e-afc7405fc357" providerId="AD"/>
  <p188:author id="{83072FFD-FC89-420B-CC33-615C5B2BBB4E}" name="Anyela Montano (AT)" initials="AM(" userId="S::Anyela.Montano@at.govt.nz::2c7ee513-5897-4d83-b946-2d1f8f262d3a" providerId="AD"/>
  <p188:author id="{B1DF97FF-E7B8-117F-95EE-9517D22502BF}" name="Melissa Song (AT)" initials="MS(" userId="S::Melissa.Song@at.govt.nz::5da22f83-9a67-4846-8e10-6c4477c5b781" providerId="AD"/>
  <p188:author id="{E102A3FF-7C2D-FD05-5D7D-B4F0C0CB6A66}" name="Shiraz Munshi (AT)" initials="S(" userId="S::shiraz.munshi@at.govt.nz::a177929d-47e9-4f8a-8155-1529682e4e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Ellery (AT)" initials="RE(" lastIdx="2" clrIdx="0">
    <p:extLst>
      <p:ext uri="{19B8F6BF-5375-455C-9EA6-DF929625EA0E}">
        <p15:presenceInfo xmlns:p15="http://schemas.microsoft.com/office/powerpoint/2012/main" userId="S::Rebecca.Ellery@at.govt.nz::a108623e-ad41-4e3f-8524-9f12898c284f" providerId="AD"/>
      </p:ext>
    </p:extLst>
  </p:cmAuthor>
  <p:cmAuthor id="2" name="Felix Espinoza Lopez (AT)" initials="FEL(" lastIdx="1" clrIdx="1">
    <p:extLst>
      <p:ext uri="{19B8F6BF-5375-455C-9EA6-DF929625EA0E}">
        <p15:presenceInfo xmlns:p15="http://schemas.microsoft.com/office/powerpoint/2012/main" userId="S::Felix.EspinozaLopez@at.govt.nz::11746a6b-0af8-4aba-91f6-e97aac972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03E"/>
    <a:srgbClr val="996633"/>
    <a:srgbClr val="FFFFCC"/>
    <a:srgbClr val="FFFFD1"/>
    <a:srgbClr val="FFCC99"/>
    <a:srgbClr val="000000"/>
    <a:srgbClr val="F3F3F3"/>
    <a:srgbClr val="F9F9F9"/>
    <a:srgbClr val="F5F95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0D09A-50C6-45E5-A5EB-4DDBF4D84A45}" vWet="2" dt="2024-03-19T01:33:16.172"/>
    <p1510:client id="{FCBEEAC0-6641-4112-AE83-F091EA3FCD22}" v="2" dt="2024-03-19T01:33:47.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2" d="100"/>
          <a:sy n="12" d="100"/>
        </p:scale>
        <p:origin x="3461"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microsoft.com/office/2018/10/relationships/authors" Target="authors.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Feb%20Board%20mtg%20-%20covering%20Nov%20&amp;%20Dec%20data%20for"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ysClr val="windowText" lastClr="000000"/>
                </a:solidFill>
                <a:latin typeface="+mn-lt"/>
                <a:ea typeface="+mn-ea"/>
                <a:cs typeface="+mn-cs"/>
              </a:defRPr>
            </a:pPr>
            <a:r>
              <a:rPr lang="en-NZ" sz="1200" dirty="0">
                <a:solidFill>
                  <a:sysClr val="windowText" lastClr="000000"/>
                </a:solidFill>
              </a:rPr>
              <a:t>Leadership safety walks completed*</a:t>
            </a:r>
          </a:p>
        </c:rich>
      </c:tx>
      <c:overlay val="0"/>
      <c:spPr>
        <a:noFill/>
        <a:ln>
          <a:noFill/>
        </a:ln>
        <a:effectLst/>
      </c:spPr>
      <c:txPr>
        <a:bodyPr rot="0" spcFirstLastPara="1" vertOverflow="ellipsis" vert="horz" wrap="square" anchor="ctr" anchorCtr="1"/>
        <a:lstStyle/>
        <a:p>
          <a:pPr>
            <a:defRPr sz="1200" b="0" i="0" u="none" strike="noStrike" kern="1200" cap="none" spc="20" baseline="0">
              <a:solidFill>
                <a:sysClr val="windowText" lastClr="000000"/>
              </a:solidFill>
              <a:latin typeface="+mn-lt"/>
              <a:ea typeface="+mn-ea"/>
              <a:cs typeface="+mn-cs"/>
            </a:defRPr>
          </a:pPr>
          <a:endParaRPr lang="en-US"/>
        </a:p>
      </c:txPr>
    </c:title>
    <c:autoTitleDeleted val="0"/>
    <c:pivotFmts>
      <c:pivotFmt>
        <c:idx val="0"/>
        <c:spPr>
          <a:solidFill>
            <a:schemeClr val="accent1">
              <a:lumMod val="20000"/>
              <a:lumOff val="80000"/>
            </a:schemeClr>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'[Safety Masterlist Safety Health and Wellbeing.xlsx]DataSLWs'!$B$1</c:f>
              <c:strCache>
                <c:ptCount val="1"/>
                <c:pt idx="0">
                  <c:v>Number of walks</c:v>
                </c:pt>
              </c:strCache>
            </c:strRef>
          </c:tx>
          <c:spPr>
            <a:ln w="22225" cap="rnd" cmpd="sng" algn="ctr">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Wellbeing.xlsx]DataSLWs'!$A$2:$A$19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extLst/>
            </c:numRef>
          </c:cat>
          <c:val>
            <c:numRef>
              <c:f>'[Safety Masterlist Safety Health and Wellbeing.xlsx]DataSLWs'!$B$2:$B$19</c:f>
              <c:numCache>
                <c:formatCode>General</c:formatCode>
                <c:ptCount val="12"/>
                <c:pt idx="0">
                  <c:v>3</c:v>
                </c:pt>
                <c:pt idx="1">
                  <c:v>0</c:v>
                </c:pt>
                <c:pt idx="2">
                  <c:v>1</c:v>
                </c:pt>
                <c:pt idx="3">
                  <c:v>0</c:v>
                </c:pt>
                <c:pt idx="4">
                  <c:v>0</c:v>
                </c:pt>
                <c:pt idx="5">
                  <c:v>3</c:v>
                </c:pt>
                <c:pt idx="6">
                  <c:v>1</c:v>
                </c:pt>
                <c:pt idx="7">
                  <c:v>4</c:v>
                </c:pt>
                <c:pt idx="8">
                  <c:v>0</c:v>
                </c:pt>
                <c:pt idx="9">
                  <c:v>0</c:v>
                </c:pt>
                <c:pt idx="10">
                  <c:v>0</c:v>
                </c:pt>
                <c:pt idx="11">
                  <c:v>2</c:v>
                </c:pt>
              </c:numCache>
              <c:extLst/>
            </c:numRef>
          </c:val>
          <c:smooth val="1"/>
          <c:extLst>
            <c:ext xmlns:c16="http://schemas.microsoft.com/office/drawing/2014/chart" uri="{C3380CC4-5D6E-409C-BE32-E72D297353CC}">
              <c16:uniqueId val="{00000000-A9DA-4C56-A9A2-43110E8C4223}"/>
            </c:ext>
          </c:extLst>
        </c:ser>
        <c:ser>
          <c:idx val="1"/>
          <c:order val="1"/>
          <c:tx>
            <c:strRef>
              <c:f>'[Safety Masterlist Safety Health and Wellbeing.xlsx]DataSLWs'!$C$1</c:f>
              <c:strCache>
                <c:ptCount val="1"/>
                <c:pt idx="0">
                  <c:v>Minimum (12 walks)</c:v>
                </c:pt>
              </c:strCache>
            </c:strRef>
          </c:tx>
          <c:spPr>
            <a:ln w="22225" cap="rnd" cmpd="sng" algn="ctr">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B29-415C-A69A-8F4DC1D16DFE}"/>
                </c:ext>
              </c:extLst>
            </c:dLbl>
            <c:dLbl>
              <c:idx val="1"/>
              <c:delete val="1"/>
              <c:extLst>
                <c:ext xmlns:c15="http://schemas.microsoft.com/office/drawing/2012/chart" uri="{CE6537A1-D6FC-4f65-9D91-7224C49458BB}"/>
                <c:ext xmlns:c16="http://schemas.microsoft.com/office/drawing/2014/chart" uri="{C3380CC4-5D6E-409C-BE32-E72D297353CC}">
                  <c16:uniqueId val="{00000001-2B29-415C-A69A-8F4DC1D16DFE}"/>
                </c:ext>
              </c:extLst>
            </c:dLbl>
            <c:dLbl>
              <c:idx val="2"/>
              <c:delete val="1"/>
              <c:extLst>
                <c:ext xmlns:c15="http://schemas.microsoft.com/office/drawing/2012/chart" uri="{CE6537A1-D6FC-4f65-9D91-7224C49458BB}"/>
                <c:ext xmlns:c16="http://schemas.microsoft.com/office/drawing/2014/chart" uri="{C3380CC4-5D6E-409C-BE32-E72D297353CC}">
                  <c16:uniqueId val="{00000002-2B29-415C-A69A-8F4DC1D16DFE}"/>
                </c:ext>
              </c:extLst>
            </c:dLbl>
            <c:dLbl>
              <c:idx val="3"/>
              <c:delete val="1"/>
              <c:extLst>
                <c:ext xmlns:c15="http://schemas.microsoft.com/office/drawing/2012/chart" uri="{CE6537A1-D6FC-4f65-9D91-7224C49458BB}"/>
                <c:ext xmlns:c16="http://schemas.microsoft.com/office/drawing/2014/chart" uri="{C3380CC4-5D6E-409C-BE32-E72D297353CC}">
                  <c16:uniqueId val="{00000003-2B29-415C-A69A-8F4DC1D16DFE}"/>
                </c:ext>
              </c:extLst>
            </c:dLbl>
            <c:dLbl>
              <c:idx val="4"/>
              <c:delete val="1"/>
              <c:extLst>
                <c:ext xmlns:c15="http://schemas.microsoft.com/office/drawing/2012/chart" uri="{CE6537A1-D6FC-4f65-9D91-7224C49458BB}"/>
                <c:ext xmlns:c16="http://schemas.microsoft.com/office/drawing/2014/chart" uri="{C3380CC4-5D6E-409C-BE32-E72D297353CC}">
                  <c16:uniqueId val="{00000004-2B29-415C-A69A-8F4DC1D16DFE}"/>
                </c:ext>
              </c:extLst>
            </c:dLbl>
            <c:dLbl>
              <c:idx val="5"/>
              <c:delete val="1"/>
              <c:extLst>
                <c:ext xmlns:c15="http://schemas.microsoft.com/office/drawing/2012/chart" uri="{CE6537A1-D6FC-4f65-9D91-7224C49458BB}"/>
                <c:ext xmlns:c16="http://schemas.microsoft.com/office/drawing/2014/chart" uri="{C3380CC4-5D6E-409C-BE32-E72D297353CC}">
                  <c16:uniqueId val="{00000005-2B29-415C-A69A-8F4DC1D16DFE}"/>
                </c:ext>
              </c:extLst>
            </c:dLbl>
            <c:dLbl>
              <c:idx val="6"/>
              <c:delete val="1"/>
              <c:extLst>
                <c:ext xmlns:c15="http://schemas.microsoft.com/office/drawing/2012/chart" uri="{CE6537A1-D6FC-4f65-9D91-7224C49458BB}"/>
                <c:ext xmlns:c16="http://schemas.microsoft.com/office/drawing/2014/chart" uri="{C3380CC4-5D6E-409C-BE32-E72D297353CC}">
                  <c16:uniqueId val="{00000006-2B29-415C-A69A-8F4DC1D16DFE}"/>
                </c:ext>
              </c:extLst>
            </c:dLbl>
            <c:dLbl>
              <c:idx val="7"/>
              <c:delete val="1"/>
              <c:extLst>
                <c:ext xmlns:c15="http://schemas.microsoft.com/office/drawing/2012/chart" uri="{CE6537A1-D6FC-4f65-9D91-7224C49458BB}"/>
                <c:ext xmlns:c16="http://schemas.microsoft.com/office/drawing/2014/chart" uri="{C3380CC4-5D6E-409C-BE32-E72D297353CC}">
                  <c16:uniqueId val="{00000007-2B29-415C-A69A-8F4DC1D16DFE}"/>
                </c:ext>
              </c:extLst>
            </c:dLbl>
            <c:dLbl>
              <c:idx val="8"/>
              <c:delete val="1"/>
              <c:extLst>
                <c:ext xmlns:c15="http://schemas.microsoft.com/office/drawing/2012/chart" uri="{CE6537A1-D6FC-4f65-9D91-7224C49458BB}"/>
                <c:ext xmlns:c16="http://schemas.microsoft.com/office/drawing/2014/chart" uri="{C3380CC4-5D6E-409C-BE32-E72D297353CC}">
                  <c16:uniqueId val="{00000008-2B29-415C-A69A-8F4DC1D16DFE}"/>
                </c:ext>
              </c:extLst>
            </c:dLbl>
            <c:dLbl>
              <c:idx val="9"/>
              <c:delete val="1"/>
              <c:extLst>
                <c:ext xmlns:c15="http://schemas.microsoft.com/office/drawing/2012/chart" uri="{CE6537A1-D6FC-4f65-9D91-7224C49458BB}"/>
                <c:ext xmlns:c16="http://schemas.microsoft.com/office/drawing/2014/chart" uri="{C3380CC4-5D6E-409C-BE32-E72D297353CC}">
                  <c16:uniqueId val="{00000009-2B29-415C-A69A-8F4DC1D16DFE}"/>
                </c:ext>
              </c:extLst>
            </c:dLbl>
            <c:dLbl>
              <c:idx val="10"/>
              <c:delete val="1"/>
              <c:extLst>
                <c:ext xmlns:c15="http://schemas.microsoft.com/office/drawing/2012/chart" uri="{CE6537A1-D6FC-4f65-9D91-7224C49458BB}"/>
                <c:ext xmlns:c16="http://schemas.microsoft.com/office/drawing/2014/chart" uri="{C3380CC4-5D6E-409C-BE32-E72D297353CC}">
                  <c16:uniqueId val="{0000000A-2B29-415C-A69A-8F4DC1D16D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Wellbeing.xlsx]DataSLWs'!$A$2:$A$19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extLst/>
            </c:numRef>
          </c:cat>
          <c:val>
            <c:numRef>
              <c:f>'[Safety Masterlist Safety Health and Wellbeing.xlsx]DataSLWs'!$C$2:$C$19</c:f>
              <c:numCache>
                <c:formatCode>General</c:formatCode>
                <c:ptCount val="12"/>
                <c:pt idx="0">
                  <c:v>12</c:v>
                </c:pt>
                <c:pt idx="1">
                  <c:v>12</c:v>
                </c:pt>
                <c:pt idx="2">
                  <c:v>12</c:v>
                </c:pt>
                <c:pt idx="3">
                  <c:v>12</c:v>
                </c:pt>
                <c:pt idx="4">
                  <c:v>12</c:v>
                </c:pt>
                <c:pt idx="5">
                  <c:v>12</c:v>
                </c:pt>
                <c:pt idx="6">
                  <c:v>12</c:v>
                </c:pt>
                <c:pt idx="7">
                  <c:v>12</c:v>
                </c:pt>
                <c:pt idx="8">
                  <c:v>12</c:v>
                </c:pt>
                <c:pt idx="9">
                  <c:v>12</c:v>
                </c:pt>
                <c:pt idx="10">
                  <c:v>12</c:v>
                </c:pt>
                <c:pt idx="11">
                  <c:v>12</c:v>
                </c:pt>
              </c:numCache>
              <c:extLst/>
            </c:numRef>
          </c:val>
          <c:smooth val="0"/>
          <c:extLst>
            <c:ext xmlns:c16="http://schemas.microsoft.com/office/drawing/2014/chart" uri="{C3380CC4-5D6E-409C-BE32-E72D297353CC}">
              <c16:uniqueId val="{0000000C-A9DA-4C56-A9A2-43110E8C4223}"/>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595564480"/>
        <c:axId val="595563648"/>
      </c:lineChart>
      <c:dateAx>
        <c:axId val="595564480"/>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595563648"/>
        <c:crosses val="autoZero"/>
        <c:auto val="1"/>
        <c:lblOffset val="100"/>
        <c:baseTimeUnit val="months"/>
      </c:dateAx>
      <c:valAx>
        <c:axId val="595563648"/>
        <c:scaling>
          <c:orientation val="minMax"/>
        </c:scaling>
        <c:delete val="1"/>
        <c:axPos val="l"/>
        <c:numFmt formatCode="General" sourceLinked="1"/>
        <c:majorTickMark val="none"/>
        <c:minorTickMark val="none"/>
        <c:tickLblPos val="nextTo"/>
        <c:crossAx val="59556448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5. Total of critical risks reported by business units *</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lotArea>
      <c:layout/>
      <c:areaChart>
        <c:grouping val="stacked"/>
        <c:varyColors val="0"/>
        <c:ser>
          <c:idx val="0"/>
          <c:order val="0"/>
          <c:tx>
            <c:strRef>
              <c:f>'3. Operations AT'!$N$172</c:f>
              <c:strCache>
                <c:ptCount val="1"/>
                <c:pt idx="0">
                  <c:v>C&amp;NP</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 Operations AT'!$M$173:$M$176</c:f>
              <c:numCache>
                <c:formatCode>mmm\-yy</c:formatCode>
                <c:ptCount val="4"/>
                <c:pt idx="0">
                  <c:v>45231</c:v>
                </c:pt>
                <c:pt idx="1">
                  <c:v>45261</c:v>
                </c:pt>
                <c:pt idx="2">
                  <c:v>45292</c:v>
                </c:pt>
                <c:pt idx="3">
                  <c:v>45323</c:v>
                </c:pt>
              </c:numCache>
            </c:numRef>
          </c:cat>
          <c:val>
            <c:numRef>
              <c:f>'3. Operations AT'!$N$173:$N$176</c:f>
              <c:numCache>
                <c:formatCode>General</c:formatCode>
                <c:ptCount val="4"/>
                <c:pt idx="0">
                  <c:v>33</c:v>
                </c:pt>
                <c:pt idx="1">
                  <c:v>23</c:v>
                </c:pt>
                <c:pt idx="2">
                  <c:v>25</c:v>
                </c:pt>
                <c:pt idx="3">
                  <c:v>29</c:v>
                </c:pt>
              </c:numCache>
            </c:numRef>
          </c:val>
          <c:extLst>
            <c:ext xmlns:c16="http://schemas.microsoft.com/office/drawing/2014/chart" uri="{C3380CC4-5D6E-409C-BE32-E72D297353CC}">
              <c16:uniqueId val="{00000000-6D44-42E0-9049-36F902B78178}"/>
            </c:ext>
          </c:extLst>
        </c:ser>
        <c:ser>
          <c:idx val="1"/>
          <c:order val="1"/>
          <c:tx>
            <c:strRef>
              <c:f>'3. Operations AT'!$O$172</c:f>
              <c:strCache>
                <c:ptCount val="1"/>
                <c:pt idx="0">
                  <c:v>PT&amp;AM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dLbl>
              <c:idx val="1"/>
              <c:layout>
                <c:manualLayout>
                  <c:x val="0"/>
                  <c:y val="-4.1704618827583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44-42E0-9049-36F902B781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 Operations AT'!$M$173:$M$176</c:f>
              <c:numCache>
                <c:formatCode>mmm\-yy</c:formatCode>
                <c:ptCount val="4"/>
                <c:pt idx="0">
                  <c:v>45231</c:v>
                </c:pt>
                <c:pt idx="1">
                  <c:v>45261</c:v>
                </c:pt>
                <c:pt idx="2">
                  <c:v>45292</c:v>
                </c:pt>
                <c:pt idx="3">
                  <c:v>45323</c:v>
                </c:pt>
              </c:numCache>
            </c:numRef>
          </c:cat>
          <c:val>
            <c:numRef>
              <c:f>'3. Operations AT'!$O$173:$O$176</c:f>
              <c:numCache>
                <c:formatCode>General</c:formatCode>
                <c:ptCount val="4"/>
                <c:pt idx="0">
                  <c:v>0</c:v>
                </c:pt>
                <c:pt idx="1">
                  <c:v>1</c:v>
                </c:pt>
                <c:pt idx="2">
                  <c:v>0</c:v>
                </c:pt>
                <c:pt idx="3">
                  <c:v>0</c:v>
                </c:pt>
              </c:numCache>
            </c:numRef>
          </c:val>
          <c:extLst>
            <c:ext xmlns:c16="http://schemas.microsoft.com/office/drawing/2014/chart" uri="{C3380CC4-5D6E-409C-BE32-E72D297353CC}">
              <c16:uniqueId val="{00000001-6D44-42E0-9049-36F902B78178}"/>
            </c:ext>
          </c:extLst>
        </c:ser>
        <c:dLbls>
          <c:showLegendKey val="0"/>
          <c:showVal val="0"/>
          <c:showCatName val="0"/>
          <c:showSerName val="0"/>
          <c:showPercent val="0"/>
          <c:showBubbleSize val="0"/>
        </c:dLbls>
        <c:axId val="953882848"/>
        <c:axId val="580326816"/>
      </c:areaChart>
      <c:dateAx>
        <c:axId val="95388284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tx1"/>
                </a:solidFill>
                <a:latin typeface="+mn-lt"/>
                <a:ea typeface="+mn-ea"/>
                <a:cs typeface="+mn-cs"/>
              </a:defRPr>
            </a:pPr>
            <a:endParaRPr lang="en-US"/>
          </a:p>
        </c:txPr>
        <c:crossAx val="580326816"/>
        <c:crosses val="autoZero"/>
        <c:auto val="1"/>
        <c:lblOffset val="100"/>
        <c:baseTimeUnit val="months"/>
      </c:dateAx>
      <c:valAx>
        <c:axId val="580326816"/>
        <c:scaling>
          <c:orientation val="minMax"/>
        </c:scaling>
        <c:delete val="1"/>
        <c:axPos val="l"/>
        <c:numFmt formatCode="General" sourceLinked="1"/>
        <c:majorTickMark val="none"/>
        <c:minorTickMark val="none"/>
        <c:tickLblPos val="nextTo"/>
        <c:crossAx val="9538828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en-US" sz="12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dirty="0">
                <a:solidFill>
                  <a:sysClr val="windowText" lastClr="000000"/>
                </a:solidFill>
              </a:rPr>
              <a:t>Figure 6. Total</a:t>
            </a:r>
            <a:r>
              <a:rPr lang="en-NZ" sz="1200" b="1" baseline="0" dirty="0">
                <a:solidFill>
                  <a:sysClr val="windowText" lastClr="000000"/>
                </a:solidFill>
              </a:rPr>
              <a:t> recordable injury frequency rate (TRIFR) and Lost time injury frequency rate (LTIFR)</a:t>
            </a:r>
            <a:endParaRPr lang="en-NZ" sz="1200" b="1" dirty="0">
              <a:solidFill>
                <a:sysClr val="windowText" lastClr="000000"/>
              </a:solidFill>
            </a:endParaRPr>
          </a:p>
        </c:rich>
      </c:tx>
      <c:layout>
        <c:manualLayout>
          <c:xMode val="edge"/>
          <c:yMode val="edge"/>
          <c:x val="0.11698130656975977"/>
          <c:y val="2.6421357194384733E-2"/>
        </c:manualLayout>
      </c:layout>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6.708743156772716E-2"/>
          <c:y val="0.26839449807175986"/>
          <c:w val="0.93535939783596278"/>
          <c:h val="0.42095720133244041"/>
        </c:manualLayout>
      </c:layout>
      <c:lineChart>
        <c:grouping val="standard"/>
        <c:varyColors val="0"/>
        <c:ser>
          <c:idx val="0"/>
          <c:order val="0"/>
          <c:tx>
            <c:strRef>
              <c:f>'3. Operations AT'!$M$196</c:f>
              <c:strCache>
                <c:ptCount val="1"/>
                <c:pt idx="0">
                  <c:v>12 Month LTIFR</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AT'!$L$197:$L$208</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AT'!$M$197:$M$208</c:f>
              <c:numCache>
                <c:formatCode>#,##0.0</c:formatCode>
                <c:ptCount val="12"/>
                <c:pt idx="0">
                  <c:v>4.4000000000000004</c:v>
                </c:pt>
                <c:pt idx="1">
                  <c:v>4.5999999999999996</c:v>
                </c:pt>
                <c:pt idx="2">
                  <c:v>4.9000000000000004</c:v>
                </c:pt>
                <c:pt idx="3">
                  <c:v>5.4</c:v>
                </c:pt>
                <c:pt idx="4">
                  <c:v>5.4</c:v>
                </c:pt>
                <c:pt idx="5" formatCode="0.0">
                  <c:v>6</c:v>
                </c:pt>
                <c:pt idx="6" formatCode="0.0">
                  <c:v>5.8</c:v>
                </c:pt>
                <c:pt idx="7" formatCode="0.0">
                  <c:v>6.1</c:v>
                </c:pt>
                <c:pt idx="8" formatCode="0.0">
                  <c:v>6.1</c:v>
                </c:pt>
                <c:pt idx="9" formatCode="0.0">
                  <c:v>6.8</c:v>
                </c:pt>
                <c:pt idx="10" formatCode="0.0">
                  <c:v>6.6</c:v>
                </c:pt>
                <c:pt idx="11" formatCode="0.0">
                  <c:v>6.8540580805970572</c:v>
                </c:pt>
              </c:numCache>
            </c:numRef>
          </c:val>
          <c:smooth val="0"/>
          <c:extLst>
            <c:ext xmlns:c16="http://schemas.microsoft.com/office/drawing/2014/chart" uri="{C3380CC4-5D6E-409C-BE32-E72D297353CC}">
              <c16:uniqueId val="{00000000-E573-4626-876B-8AA5A72098EB}"/>
            </c:ext>
          </c:extLst>
        </c:ser>
        <c:ser>
          <c:idx val="1"/>
          <c:order val="1"/>
          <c:tx>
            <c:strRef>
              <c:f>'3. Operations AT'!$N$196</c:f>
              <c:strCache>
                <c:ptCount val="1"/>
                <c:pt idx="0">
                  <c:v>12 Month TRIFR</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AT'!$L$197:$L$208</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AT'!$N$197:$N$208</c:f>
              <c:numCache>
                <c:formatCode>#,##0.0</c:formatCode>
                <c:ptCount val="12"/>
                <c:pt idx="0">
                  <c:v>9.3000000000000007</c:v>
                </c:pt>
                <c:pt idx="1">
                  <c:v>7.9</c:v>
                </c:pt>
                <c:pt idx="2">
                  <c:v>7.3</c:v>
                </c:pt>
                <c:pt idx="3">
                  <c:v>7.6</c:v>
                </c:pt>
                <c:pt idx="4">
                  <c:v>7.6</c:v>
                </c:pt>
                <c:pt idx="5" formatCode="0.0">
                  <c:v>8</c:v>
                </c:pt>
                <c:pt idx="6" formatCode="0.0">
                  <c:v>7.7</c:v>
                </c:pt>
                <c:pt idx="7" formatCode="0.0">
                  <c:v>7.7</c:v>
                </c:pt>
                <c:pt idx="8" formatCode="0.0">
                  <c:v>7.8</c:v>
                </c:pt>
                <c:pt idx="9" formatCode="0.0">
                  <c:v>8.5</c:v>
                </c:pt>
                <c:pt idx="10" formatCode="0.0">
                  <c:v>8.6</c:v>
                </c:pt>
                <c:pt idx="11" formatCode="0.0">
                  <c:v>8.8531583541045329</c:v>
                </c:pt>
              </c:numCache>
            </c:numRef>
          </c:val>
          <c:smooth val="0"/>
          <c:extLst>
            <c:ext xmlns:c16="http://schemas.microsoft.com/office/drawing/2014/chart" uri="{C3380CC4-5D6E-409C-BE32-E72D297353CC}">
              <c16:uniqueId val="{00000001-E573-4626-876B-8AA5A72098EB}"/>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843951"/>
        <c:axId val="207843471"/>
      </c:lineChart>
      <c:dateAx>
        <c:axId val="207843951"/>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0" sourceLinked="1"/>
        <c:majorTickMark val="none"/>
        <c:minorTickMark val="none"/>
        <c:tickLblPos val="nextTo"/>
        <c:crossAx val="207843951"/>
        <c:crosses val="autoZero"/>
        <c:crossBetween val="between"/>
      </c:valAx>
      <c:spPr>
        <a:noFill/>
        <a:ln>
          <a:noFill/>
        </a:ln>
        <a:effectLst/>
      </c:spPr>
    </c:plotArea>
    <c:legend>
      <c:legendPos val="b"/>
      <c:layout>
        <c:manualLayout>
          <c:xMode val="edge"/>
          <c:yMode val="edge"/>
          <c:x val="6.7743538401420084E-2"/>
          <c:y val="0.89889436056055239"/>
          <c:w val="0.86451266928584647"/>
          <c:h val="6.0382589477864394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t>Figure 2. Total profile of critical risks and high potentials</a:t>
            </a:r>
          </a:p>
          <a:p>
            <a:pPr>
              <a:defRPr sz="1200" b="1"/>
            </a:pPr>
            <a:r>
              <a:rPr lang="en-NZ" sz="1200" b="1"/>
              <a:t> for adverse work events including near misses</a:t>
            </a:r>
          </a:p>
        </c:rich>
      </c:tx>
      <c:layout>
        <c:manualLayout>
          <c:xMode val="edge"/>
          <c:yMode val="edge"/>
          <c:x val="0.12027447888058358"/>
          <c:y val="8.3795733433549378E-3"/>
        </c:manualLayout>
      </c:layout>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2359772392198041E-2"/>
          <c:y val="0.20212839457447007"/>
          <c:w val="0.91601677827513661"/>
          <c:h val="0.45566693295544414"/>
        </c:manualLayout>
      </c:layout>
      <c:lineChart>
        <c:grouping val="standard"/>
        <c:varyColors val="0"/>
        <c:ser>
          <c:idx val="0"/>
          <c:order val="0"/>
          <c:tx>
            <c:strRef>
              <c:f>'3. Operations AT'!$J$85</c:f>
              <c:strCache>
                <c:ptCount val="1"/>
                <c:pt idx="0">
                  <c:v>Non Cricital risks</c:v>
                </c:pt>
              </c:strCache>
            </c:strRef>
          </c:tx>
          <c:spPr>
            <a:ln w="22225" cap="rnd" cmpd="sng" algn="ctr">
              <a:solidFill>
                <a:schemeClr val="bg2"/>
              </a:solidFill>
              <a:round/>
            </a:ln>
            <a:effectLst/>
          </c:spPr>
          <c:marker>
            <c:symbol val="none"/>
          </c:marker>
          <c:dLbls>
            <c:dLbl>
              <c:idx val="5"/>
              <c:layout>
                <c:manualLayout>
                  <c:x val="-5.1030753811955445E-2"/>
                  <c:y val="-1.31549895762839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AA-4706-B175-BAD8DC5426CA}"/>
                </c:ext>
              </c:extLst>
            </c:dLbl>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AT'!$J$86:$J$97</c:f>
              <c:numCache>
                <c:formatCode>0</c:formatCode>
                <c:ptCount val="12"/>
                <c:pt idx="0">
                  <c:v>6</c:v>
                </c:pt>
                <c:pt idx="1">
                  <c:v>11</c:v>
                </c:pt>
                <c:pt idx="2">
                  <c:v>16</c:v>
                </c:pt>
                <c:pt idx="3">
                  <c:v>11</c:v>
                </c:pt>
                <c:pt idx="4">
                  <c:v>7</c:v>
                </c:pt>
                <c:pt idx="5">
                  <c:v>16</c:v>
                </c:pt>
                <c:pt idx="6">
                  <c:v>11</c:v>
                </c:pt>
                <c:pt idx="7">
                  <c:v>5</c:v>
                </c:pt>
                <c:pt idx="8">
                  <c:v>11</c:v>
                </c:pt>
                <c:pt idx="9">
                  <c:v>2</c:v>
                </c:pt>
                <c:pt idx="10">
                  <c:v>7</c:v>
                </c:pt>
                <c:pt idx="11">
                  <c:v>7</c:v>
                </c:pt>
              </c:numCache>
            </c:numRef>
          </c:val>
          <c:smooth val="0"/>
          <c:extLst>
            <c:ext xmlns:c16="http://schemas.microsoft.com/office/drawing/2014/chart" uri="{C3380CC4-5D6E-409C-BE32-E72D297353CC}">
              <c16:uniqueId val="{00000000-48E2-453E-9BB9-DFFA5438AC84}"/>
            </c:ext>
          </c:extLst>
        </c:ser>
        <c:ser>
          <c:idx val="1"/>
          <c:order val="1"/>
          <c:tx>
            <c:strRef>
              <c:f>'3. Operations AT'!$K$85</c:f>
              <c:strCache>
                <c:ptCount val="1"/>
                <c:pt idx="0">
                  <c:v>Critical risks</c:v>
                </c:pt>
              </c:strCache>
            </c:strRef>
          </c:tx>
          <c:spPr>
            <a:ln w="22225" cap="rnd" cmpd="sng" algn="ctr">
              <a:solidFill>
                <a:srgbClr val="000000"/>
              </a:solidFill>
              <a:round/>
            </a:ln>
            <a:effectLst/>
          </c:spPr>
          <c:marker>
            <c:symbol val="none"/>
          </c:marker>
          <c:dLbls>
            <c:dLbl>
              <c:idx val="1"/>
              <c:layout>
                <c:manualLayout>
                  <c:x val="-6.1119179792432622E-2"/>
                  <c:y val="-4.8038044714963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AA-4706-B175-BAD8DC5426CA}"/>
                </c:ext>
              </c:extLst>
            </c:dLbl>
            <c:dLbl>
              <c:idx val="5"/>
              <c:layout>
                <c:manualLayout>
                  <c:x val="-5.7756371132273561E-2"/>
                  <c:y val="-6.4137916317431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AA-4706-B175-BAD8DC5426CA}"/>
                </c:ext>
              </c:extLst>
            </c:dLbl>
            <c:dLbl>
              <c:idx val="7"/>
              <c:layout>
                <c:manualLayout>
                  <c:x val="-4.430513649163733E-2"/>
                  <c:y val="-3.7304796979985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AA-4706-B175-BAD8DC5426CA}"/>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AT'!$K$86:$K$97</c:f>
              <c:numCache>
                <c:formatCode>General</c:formatCode>
                <c:ptCount val="12"/>
                <c:pt idx="0">
                  <c:v>33</c:v>
                </c:pt>
                <c:pt idx="1">
                  <c:v>24</c:v>
                </c:pt>
                <c:pt idx="2">
                  <c:v>45</c:v>
                </c:pt>
                <c:pt idx="3">
                  <c:v>37</c:v>
                </c:pt>
                <c:pt idx="4">
                  <c:v>33</c:v>
                </c:pt>
                <c:pt idx="5">
                  <c:v>19</c:v>
                </c:pt>
                <c:pt idx="6">
                  <c:v>54</c:v>
                </c:pt>
                <c:pt idx="7">
                  <c:v>30</c:v>
                </c:pt>
                <c:pt idx="8">
                  <c:v>33</c:v>
                </c:pt>
                <c:pt idx="9">
                  <c:v>24</c:v>
                </c:pt>
                <c:pt idx="10">
                  <c:v>25</c:v>
                </c:pt>
                <c:pt idx="11">
                  <c:v>28</c:v>
                </c:pt>
              </c:numCache>
            </c:numRef>
          </c:val>
          <c:smooth val="0"/>
          <c:extLst>
            <c:ext xmlns:c16="http://schemas.microsoft.com/office/drawing/2014/chart" uri="{C3380CC4-5D6E-409C-BE32-E72D297353CC}">
              <c16:uniqueId val="{00000001-48E2-453E-9BB9-DFFA5438AC84}"/>
            </c:ext>
          </c:extLst>
        </c:ser>
        <c:ser>
          <c:idx val="2"/>
          <c:order val="2"/>
          <c:tx>
            <c:strRef>
              <c:f>'3. Operations AT'!$L$85</c:f>
              <c:strCache>
                <c:ptCount val="1"/>
                <c:pt idx="0">
                  <c:v>Critical risks high potential</c:v>
                </c:pt>
              </c:strCache>
            </c:strRef>
          </c:tx>
          <c:spPr>
            <a:ln w="22225" cap="rnd" cmpd="sng" algn="ctr">
              <a:solidFill>
                <a:srgbClr val="87A03E"/>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F6C-4960-9FAA-B6BCB495BF57}"/>
                </c:ext>
              </c:extLst>
            </c:dLbl>
            <c:dLbl>
              <c:idx val="1"/>
              <c:delete val="1"/>
              <c:extLst>
                <c:ext xmlns:c15="http://schemas.microsoft.com/office/drawing/2012/chart" uri="{CE6537A1-D6FC-4f65-9D91-7224C49458BB}"/>
                <c:ext xmlns:c16="http://schemas.microsoft.com/office/drawing/2014/chart" uri="{C3380CC4-5D6E-409C-BE32-E72D297353CC}">
                  <c16:uniqueId val="{00000001-2F6C-4960-9FAA-B6BCB495BF57}"/>
                </c:ext>
              </c:extLst>
            </c:dLbl>
            <c:dLbl>
              <c:idx val="2"/>
              <c:delete val="1"/>
              <c:extLst>
                <c:ext xmlns:c15="http://schemas.microsoft.com/office/drawing/2012/chart" uri="{CE6537A1-D6FC-4f65-9D91-7224C49458BB}"/>
                <c:ext xmlns:c16="http://schemas.microsoft.com/office/drawing/2014/chart" uri="{C3380CC4-5D6E-409C-BE32-E72D297353CC}">
                  <c16:uniqueId val="{00000002-2F6C-4960-9FAA-B6BCB495BF57}"/>
                </c:ext>
              </c:extLst>
            </c:dLbl>
            <c:dLbl>
              <c:idx val="3"/>
              <c:delete val="1"/>
              <c:extLst>
                <c:ext xmlns:c15="http://schemas.microsoft.com/office/drawing/2012/chart" uri="{CE6537A1-D6FC-4f65-9D91-7224C49458BB}"/>
                <c:ext xmlns:c16="http://schemas.microsoft.com/office/drawing/2014/chart" uri="{C3380CC4-5D6E-409C-BE32-E72D297353CC}">
                  <c16:uniqueId val="{00000003-2F6C-4960-9FAA-B6BCB495BF57}"/>
                </c:ext>
              </c:extLst>
            </c:dLbl>
            <c:dLbl>
              <c:idx val="4"/>
              <c:layout>
                <c:manualLayout>
                  <c:x val="-4.0580509577811702E-2"/>
                  <c:y val="-2.4612731533373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6C-4960-9FAA-B6BCB495BF57}"/>
                </c:ext>
              </c:extLst>
            </c:dLbl>
            <c:dLbl>
              <c:idx val="5"/>
              <c:delete val="1"/>
              <c:extLst>
                <c:ext xmlns:c15="http://schemas.microsoft.com/office/drawing/2012/chart" uri="{CE6537A1-D6FC-4f65-9D91-7224C49458BB}"/>
                <c:ext xmlns:c16="http://schemas.microsoft.com/office/drawing/2014/chart" uri="{C3380CC4-5D6E-409C-BE32-E72D297353CC}">
                  <c16:uniqueId val="{00000004-2F6C-4960-9FAA-B6BCB495BF57}"/>
                </c:ext>
              </c:extLst>
            </c:dLbl>
            <c:dLbl>
              <c:idx val="6"/>
              <c:delete val="1"/>
              <c:extLst>
                <c:ext xmlns:c15="http://schemas.microsoft.com/office/drawing/2012/chart" uri="{CE6537A1-D6FC-4f65-9D91-7224C49458BB}"/>
                <c:ext xmlns:c16="http://schemas.microsoft.com/office/drawing/2014/chart" uri="{C3380CC4-5D6E-409C-BE32-E72D297353CC}">
                  <c16:uniqueId val="{00000005-2F6C-4960-9FAA-B6BCB495BF57}"/>
                </c:ext>
              </c:extLst>
            </c:dLbl>
            <c:dLbl>
              <c:idx val="7"/>
              <c:delete val="1"/>
              <c:extLst>
                <c:ext xmlns:c15="http://schemas.microsoft.com/office/drawing/2012/chart" uri="{CE6537A1-D6FC-4f65-9D91-7224C49458BB}"/>
                <c:ext xmlns:c16="http://schemas.microsoft.com/office/drawing/2014/chart" uri="{C3380CC4-5D6E-409C-BE32-E72D297353CC}">
                  <c16:uniqueId val="{00000006-2F6C-4960-9FAA-B6BCB495BF57}"/>
                </c:ext>
              </c:extLst>
            </c:dLbl>
            <c:dLbl>
              <c:idx val="8"/>
              <c:delete val="1"/>
              <c:extLst>
                <c:ext xmlns:c15="http://schemas.microsoft.com/office/drawing/2012/chart" uri="{CE6537A1-D6FC-4f65-9D91-7224C49458BB}"/>
                <c:ext xmlns:c16="http://schemas.microsoft.com/office/drawing/2014/chart" uri="{C3380CC4-5D6E-409C-BE32-E72D297353CC}">
                  <c16:uniqueId val="{00000007-2F6C-4960-9FAA-B6BCB495BF57}"/>
                </c:ext>
              </c:extLst>
            </c:dLbl>
            <c:dLbl>
              <c:idx val="9"/>
              <c:delete val="1"/>
              <c:extLst>
                <c:ext xmlns:c15="http://schemas.microsoft.com/office/drawing/2012/chart" uri="{CE6537A1-D6FC-4f65-9D91-7224C49458BB}"/>
                <c:ext xmlns:c16="http://schemas.microsoft.com/office/drawing/2014/chart" uri="{C3380CC4-5D6E-409C-BE32-E72D297353CC}">
                  <c16:uniqueId val="{00000008-2F6C-4960-9FAA-B6BCB495BF57}"/>
                </c:ext>
              </c:extLst>
            </c:dLbl>
            <c:dLbl>
              <c:idx val="10"/>
              <c:layout>
                <c:manualLayout>
                  <c:x val="-3.3818511157031175E-2"/>
                  <c:y val="-1.38794837983949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F6C-4960-9FAA-B6BCB495BF57}"/>
                </c:ext>
              </c:extLst>
            </c:dLbl>
            <c:dLbl>
              <c:idx val="11"/>
              <c:layout>
                <c:manualLayout>
                  <c:x val="-1.0901193359611063E-2"/>
                  <c:y val="-2.4612731533373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6C-4960-9FAA-B6BCB495BF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AT'!$L$86:$L$97</c:f>
              <c:numCache>
                <c:formatCode>General</c:formatCode>
                <c:ptCount val="12"/>
                <c:pt idx="0">
                  <c:v>0</c:v>
                </c:pt>
                <c:pt idx="1">
                  <c:v>0</c:v>
                </c:pt>
                <c:pt idx="2">
                  <c:v>0</c:v>
                </c:pt>
                <c:pt idx="3">
                  <c:v>0</c:v>
                </c:pt>
                <c:pt idx="4">
                  <c:v>1</c:v>
                </c:pt>
                <c:pt idx="5">
                  <c:v>0</c:v>
                </c:pt>
                <c:pt idx="6">
                  <c:v>0</c:v>
                </c:pt>
                <c:pt idx="7">
                  <c:v>0</c:v>
                </c:pt>
                <c:pt idx="8">
                  <c:v>0</c:v>
                </c:pt>
                <c:pt idx="9">
                  <c:v>0</c:v>
                </c:pt>
                <c:pt idx="10">
                  <c:v>1</c:v>
                </c:pt>
                <c:pt idx="11">
                  <c:v>2</c:v>
                </c:pt>
              </c:numCache>
            </c:numRef>
          </c:val>
          <c:smooth val="0"/>
          <c:extLst>
            <c:ext xmlns:c16="http://schemas.microsoft.com/office/drawing/2014/chart" uri="{C3380CC4-5D6E-409C-BE32-E72D297353CC}">
              <c16:uniqueId val="{00000002-48E2-453E-9BB9-DFFA5438AC84}"/>
            </c:ext>
          </c:extLst>
        </c:ser>
        <c:ser>
          <c:idx val="3"/>
          <c:order val="3"/>
          <c:tx>
            <c:strRef>
              <c:f>'3. Operations AT'!$M$85</c:f>
              <c:strCache>
                <c:ptCount val="1"/>
                <c:pt idx="0">
                  <c:v>No critical risks high potentials</c:v>
                </c:pt>
              </c:strCache>
            </c:strRef>
          </c:tx>
          <c:spPr>
            <a:ln w="22225" cap="rnd" cmpd="sng" algn="ctr">
              <a:solidFill>
                <a:schemeClr val="bg1">
                  <a:lumMod val="65000"/>
                </a:schemeClr>
              </a:solidFill>
              <a:round/>
            </a:ln>
            <a:effectLst/>
          </c:spPr>
          <c:marker>
            <c:symbol val="none"/>
          </c:marker>
          <c:dLbls>
            <c:delete val="1"/>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AT'!$M$86:$M$97</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3-48E2-453E-9BB9-DFFA5438AC84}"/>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0" sourceLinked="1"/>
        <c:majorTickMark val="none"/>
        <c:minorTickMark val="none"/>
        <c:tickLblPos val="nextTo"/>
        <c:crossAx val="116038528"/>
        <c:crosses val="autoZero"/>
        <c:crossBetween val="between"/>
      </c:valAx>
      <c:spPr>
        <a:noFill/>
        <a:ln>
          <a:noFill/>
        </a:ln>
        <a:effectLst/>
      </c:spPr>
    </c:plotArea>
    <c:legend>
      <c:legendPos val="b"/>
      <c:layout>
        <c:manualLayout>
          <c:xMode val="edge"/>
          <c:yMode val="edge"/>
          <c:x val="6.8239745322906734E-2"/>
          <c:y val="0.81874544814161621"/>
          <c:w val="0.83980799119129912"/>
          <c:h val="0.1547370914208601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r>
              <a:rPr lang="en-US" sz="1400" b="1" i="0" baseline="0">
                <a:solidFill>
                  <a:schemeClr val="accent6"/>
                </a:solidFill>
                <a:effectLst/>
              </a:rPr>
              <a:t>Figure 1. Percentage of the total of critical risks (</a:t>
            </a:r>
            <a:r>
              <a:rPr lang="en-US" sz="1400" b="1" i="0" baseline="0">
                <a:solidFill>
                  <a:schemeClr val="tx1"/>
                </a:solidFill>
                <a:effectLst/>
              </a:rPr>
              <a:t>12 months) </a:t>
            </a:r>
          </a:p>
        </c:rich>
      </c:tx>
      <c:layout>
        <c:manualLayout>
          <c:xMode val="edge"/>
          <c:yMode val="edge"/>
          <c:x val="8.2007862165779752E-2"/>
          <c:y val="4.64894302894195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54151555196892798"/>
          <c:y val="0.21097736248440246"/>
          <c:w val="0.38731564626225945"/>
          <c:h val="0.74933594699106776"/>
        </c:manualLayout>
      </c:layout>
      <c:barChart>
        <c:barDir val="bar"/>
        <c:grouping val="clustered"/>
        <c:varyColors val="0"/>
        <c:ser>
          <c:idx val="0"/>
          <c:order val="0"/>
          <c:spPr>
            <a:solidFill>
              <a:schemeClr val="tx1"/>
            </a:solidFill>
            <a:ln w="6350">
              <a:solidFill>
                <a:schemeClr val="bg1"/>
              </a:solidFill>
            </a:ln>
            <a:effectLst/>
          </c:spPr>
          <c:invertIfNegative val="0"/>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0540-4CB2-B5FF-56A9D68DCD57}"/>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0540-4CB2-B5FF-56A9D68DCD5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CR1 - Violence, threats and agression</c:v>
                </c:pt>
                <c:pt idx="1">
                  <c:v>CR3 - Exposure to psychological harm</c:v>
                </c:pt>
                <c:pt idx="2">
                  <c:v>CR2 -Working inside or outside of a vehicle on our network</c:v>
                </c:pt>
                <c:pt idx="3">
                  <c:v>CR5 - Working on an operational site</c:v>
                </c:pt>
                <c:pt idx="4">
                  <c:v>CR4- Exposure to infectious diseases</c:v>
                </c:pt>
                <c:pt idx="5">
                  <c:v>CR6 - Lone and remote working</c:v>
                </c:pt>
              </c:strCache>
            </c:strRef>
          </c:cat>
          <c:val>
            <c:numRef>
              <c:f>Sheet1!$B$2:$B$7</c:f>
              <c:numCache>
                <c:formatCode>0.0%</c:formatCode>
                <c:ptCount val="6"/>
                <c:pt idx="0">
                  <c:v>0.81</c:v>
                </c:pt>
                <c:pt idx="1">
                  <c:v>0.09</c:v>
                </c:pt>
                <c:pt idx="2">
                  <c:v>0.09</c:v>
                </c:pt>
                <c:pt idx="3">
                  <c:v>1.2999999999999999E-2</c:v>
                </c:pt>
                <c:pt idx="4">
                  <c:v>3.0000000000000001E-3</c:v>
                </c:pt>
                <c:pt idx="5">
                  <c:v>0</c:v>
                </c:pt>
              </c:numCache>
            </c:numRef>
          </c:val>
          <c:extLst>
            <c:ext xmlns:c16="http://schemas.microsoft.com/office/drawing/2014/chart" uri="{C3380CC4-5D6E-409C-BE32-E72D297353CC}">
              <c16:uniqueId val="{00000000-17E4-4E34-81F7-127D1563FCCD}"/>
            </c:ext>
          </c:extLst>
        </c:ser>
        <c:dLbls>
          <c:dLblPos val="outEnd"/>
          <c:showLegendKey val="0"/>
          <c:showVal val="1"/>
          <c:showCatName val="0"/>
          <c:showSerName val="0"/>
          <c:showPercent val="0"/>
          <c:showBubbleSize val="0"/>
        </c:dLbls>
        <c:gapWidth val="3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97"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ysClr val="windowText" lastClr="000000"/>
                </a:solidFill>
                <a:latin typeface="+mn-lt"/>
                <a:ea typeface="+mn-ea"/>
                <a:cs typeface="+mn-cs"/>
              </a:defRPr>
            </a:pPr>
            <a:r>
              <a:rPr lang="en-US" sz="1400" b="1" i="0" u="none" strike="noStrike" kern="1200" cap="none" spc="20" baseline="0">
                <a:solidFill>
                  <a:sysClr val="windowText" lastClr="000000"/>
                </a:solidFill>
              </a:rPr>
              <a:t>Figure 3. Adverse work events identified as critical risks</a:t>
            </a:r>
          </a:p>
        </c:rich>
      </c:tx>
      <c:layout>
        <c:manualLayout>
          <c:xMode val="edge"/>
          <c:yMode val="edge"/>
          <c:x val="8.6697140178152832E-2"/>
          <c:y val="1.385678039602261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7142973719694881E-2"/>
          <c:y val="7.8642706019838651E-2"/>
          <c:w val="0.94571405256061025"/>
          <c:h val="0.56960915995461192"/>
        </c:manualLayout>
      </c:layout>
      <c:lineChart>
        <c:grouping val="standard"/>
        <c:varyColors val="0"/>
        <c:ser>
          <c:idx val="0"/>
          <c:order val="0"/>
          <c:tx>
            <c:strRef>
              <c:f>'3.1. Risk AT'!$M$8</c:f>
              <c:strCache>
                <c:ptCount val="1"/>
                <c:pt idx="0">
                  <c:v>CR1 - Violence, threats &amp; aggression</c:v>
                </c:pt>
              </c:strCache>
            </c:strRef>
          </c:tx>
          <c:spPr>
            <a:ln w="22225" cap="rnd" cmpd="sng" algn="ctr">
              <a:solidFill>
                <a:schemeClr val="accent1"/>
              </a:solidFill>
              <a:round/>
            </a:ln>
            <a:effectLst/>
          </c:spPr>
          <c:marker>
            <c:symbol val="none"/>
          </c:marker>
          <c:dLbls>
            <c:spPr>
              <a:solidFill>
                <a:schemeClr val="bg1">
                  <a:alpha val="63000"/>
                </a:schemeClr>
              </a:solidFill>
              <a:ln>
                <a:noFill/>
              </a:ln>
              <a:effectLst/>
            </c:spPr>
            <c:txPr>
              <a:bodyPr rot="0" spcFirstLastPara="1" vertOverflow="ellipsis" vert="horz" wrap="square" anchor="ctr" anchorCtr="1"/>
              <a:lstStyle/>
              <a:p>
                <a:pPr>
                  <a:defRPr sz="1000" b="0" i="0" u="none" strike="noStrike" kern="1200" baseline="0">
                    <a:ln>
                      <a:noFill/>
                    </a:ln>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AT'!$M$9:$M$20</c:f>
              <c:numCache>
                <c:formatCode>General</c:formatCode>
                <c:ptCount val="12"/>
                <c:pt idx="0">
                  <c:v>29</c:v>
                </c:pt>
                <c:pt idx="1">
                  <c:v>19</c:v>
                </c:pt>
                <c:pt idx="2">
                  <c:v>33</c:v>
                </c:pt>
                <c:pt idx="3">
                  <c:v>33</c:v>
                </c:pt>
                <c:pt idx="4">
                  <c:v>25</c:v>
                </c:pt>
                <c:pt idx="5">
                  <c:v>14</c:v>
                </c:pt>
                <c:pt idx="6">
                  <c:v>46</c:v>
                </c:pt>
                <c:pt idx="7">
                  <c:v>27</c:v>
                </c:pt>
                <c:pt idx="8">
                  <c:v>24</c:v>
                </c:pt>
                <c:pt idx="9">
                  <c:v>17</c:v>
                </c:pt>
                <c:pt idx="10">
                  <c:v>19</c:v>
                </c:pt>
                <c:pt idx="11">
                  <c:v>24</c:v>
                </c:pt>
              </c:numCache>
            </c:numRef>
          </c:val>
          <c:smooth val="0"/>
          <c:extLst>
            <c:ext xmlns:c16="http://schemas.microsoft.com/office/drawing/2014/chart" uri="{C3380CC4-5D6E-409C-BE32-E72D297353CC}">
              <c16:uniqueId val="{00000000-D49A-4F07-AF0B-ACDDB353248E}"/>
            </c:ext>
          </c:extLst>
        </c:ser>
        <c:ser>
          <c:idx val="1"/>
          <c:order val="1"/>
          <c:tx>
            <c:strRef>
              <c:f>'3.1. Risk AT'!$N$8</c:f>
              <c:strCache>
                <c:ptCount val="1"/>
                <c:pt idx="0">
                  <c:v>CR2 - Working inside or outside a vehicle</c:v>
                </c:pt>
              </c:strCache>
            </c:strRef>
          </c:tx>
          <c:spPr>
            <a:ln w="19050" cap="rnd" cmpd="sng" algn="ctr">
              <a:solidFill>
                <a:schemeClr val="bg1">
                  <a:lumMod val="65000"/>
                </a:schemeClr>
              </a:solidFill>
              <a:round/>
            </a:ln>
            <a:effectLst/>
          </c:spPr>
          <c:marker>
            <c:symbol val="none"/>
          </c:marker>
          <c:dLbls>
            <c:dLbl>
              <c:idx val="1"/>
              <c:spPr>
                <a:solidFill>
                  <a:schemeClr val="bg1">
                    <a:alpha val="63000"/>
                  </a:schemeClr>
                </a:solidFill>
                <a:ln>
                  <a:noFill/>
                </a:ln>
                <a:effectLst/>
              </c:spPr>
              <c:txPr>
                <a:bodyPr rot="0" spcFirstLastPara="1" vertOverflow="ellipsis" vert="horz" wrap="square" lIns="38100" tIns="19050" rIns="38100" bIns="19050" anchor="ctr" anchorCtr="0">
                  <a:spAutoFit/>
                </a:bodyPr>
                <a:lstStyle/>
                <a:p>
                  <a:pPr>
                    <a:defRPr sz="9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D49A-4F07-AF0B-ACDDB353248E}"/>
                </c:ext>
              </c:extLst>
            </c:dLbl>
            <c:spPr>
              <a:solidFill>
                <a:schemeClr val="bg1">
                  <a:alpha val="63000"/>
                </a:schemeClr>
              </a:solidFill>
              <a:ln>
                <a:noFill/>
              </a:ln>
              <a:effectLst/>
            </c:spPr>
            <c:txPr>
              <a:bodyPr rot="0" spcFirstLastPara="1" vertOverflow="ellipsis" vert="horz" wrap="square" lIns="38100" tIns="19050" rIns="38100" bIns="19050" anchor="ctr" anchorCtr="0">
                <a:spAutoFit/>
              </a:bodyPr>
              <a:lstStyle/>
              <a:p>
                <a:pPr>
                  <a:defRPr sz="900" b="0" i="0" u="none" strike="noStrike" kern="1200" baseline="0">
                    <a:solidFill>
                      <a:schemeClr val="bg1">
                        <a:lumMod val="6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AT'!$N$9:$N$20</c:f>
              <c:numCache>
                <c:formatCode>General</c:formatCode>
                <c:ptCount val="12"/>
                <c:pt idx="0">
                  <c:v>1</c:v>
                </c:pt>
                <c:pt idx="1">
                  <c:v>1</c:v>
                </c:pt>
                <c:pt idx="2">
                  <c:v>7</c:v>
                </c:pt>
                <c:pt idx="3">
                  <c:v>2</c:v>
                </c:pt>
                <c:pt idx="4">
                  <c:v>4</c:v>
                </c:pt>
                <c:pt idx="5">
                  <c:v>1</c:v>
                </c:pt>
                <c:pt idx="6">
                  <c:v>3</c:v>
                </c:pt>
                <c:pt idx="7">
                  <c:v>1</c:v>
                </c:pt>
                <c:pt idx="8">
                  <c:v>6</c:v>
                </c:pt>
                <c:pt idx="9">
                  <c:v>2</c:v>
                </c:pt>
                <c:pt idx="10">
                  <c:v>3</c:v>
                </c:pt>
                <c:pt idx="11">
                  <c:v>2</c:v>
                </c:pt>
              </c:numCache>
            </c:numRef>
          </c:val>
          <c:smooth val="0"/>
          <c:extLst>
            <c:ext xmlns:c16="http://schemas.microsoft.com/office/drawing/2014/chart" uri="{C3380CC4-5D6E-409C-BE32-E72D297353CC}">
              <c16:uniqueId val="{00000001-D49A-4F07-AF0B-ACDDB353248E}"/>
            </c:ext>
          </c:extLst>
        </c:ser>
        <c:ser>
          <c:idx val="2"/>
          <c:order val="2"/>
          <c:tx>
            <c:strRef>
              <c:f>'3.1. Risk AT'!$O$8</c:f>
              <c:strCache>
                <c:ptCount val="1"/>
                <c:pt idx="0">
                  <c:v>CR3 - Exposure to psychological harm</c:v>
                </c:pt>
              </c:strCache>
            </c:strRef>
          </c:tx>
          <c:spPr>
            <a:ln w="22225" cap="rnd" cmpd="sng" algn="ctr">
              <a:solidFill>
                <a:schemeClr val="accent2"/>
              </a:solidFill>
              <a:round/>
            </a:ln>
            <a:effectLst/>
          </c:spPr>
          <c:marker>
            <c:symbol val="none"/>
          </c:marker>
          <c:dLbls>
            <c:spPr>
              <a:solidFill>
                <a:schemeClr val="bg1">
                  <a:alpha val="61000"/>
                </a:schemeClr>
              </a:solidFill>
              <a:ln>
                <a:noFill/>
              </a:ln>
              <a:effectLst/>
            </c:spPr>
            <c:txPr>
              <a:bodyPr rot="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AT'!$O$9:$O$20</c:f>
              <c:numCache>
                <c:formatCode>General</c:formatCode>
                <c:ptCount val="12"/>
                <c:pt idx="0">
                  <c:v>3</c:v>
                </c:pt>
                <c:pt idx="1">
                  <c:v>3</c:v>
                </c:pt>
                <c:pt idx="2">
                  <c:v>4</c:v>
                </c:pt>
                <c:pt idx="3">
                  <c:v>2</c:v>
                </c:pt>
                <c:pt idx="4">
                  <c:v>3</c:v>
                </c:pt>
                <c:pt idx="5">
                  <c:v>3</c:v>
                </c:pt>
                <c:pt idx="6">
                  <c:v>4</c:v>
                </c:pt>
                <c:pt idx="7">
                  <c:v>2</c:v>
                </c:pt>
                <c:pt idx="8">
                  <c:v>3</c:v>
                </c:pt>
                <c:pt idx="9">
                  <c:v>4</c:v>
                </c:pt>
                <c:pt idx="10">
                  <c:v>3</c:v>
                </c:pt>
                <c:pt idx="11">
                  <c:v>2</c:v>
                </c:pt>
              </c:numCache>
            </c:numRef>
          </c:val>
          <c:smooth val="0"/>
          <c:extLst>
            <c:ext xmlns:c16="http://schemas.microsoft.com/office/drawing/2014/chart" uri="{C3380CC4-5D6E-409C-BE32-E72D297353CC}">
              <c16:uniqueId val="{00000002-D49A-4F07-AF0B-ACDDB353248E}"/>
            </c:ext>
          </c:extLst>
        </c:ser>
        <c:ser>
          <c:idx val="3"/>
          <c:order val="3"/>
          <c:tx>
            <c:strRef>
              <c:f>'3.1. Risk AT'!$P$8</c:f>
              <c:strCache>
                <c:ptCount val="1"/>
                <c:pt idx="0">
                  <c:v>CR4 - Exposure to infectious diseases</c:v>
                </c:pt>
              </c:strCache>
            </c:strRef>
          </c:tx>
          <c:spPr>
            <a:ln w="22225" cap="rnd" cmpd="sng" algn="ctr">
              <a:solidFill>
                <a:schemeClr val="accent3"/>
              </a:solidFill>
              <a:round/>
            </a:ln>
            <a:effectLst/>
          </c:spPr>
          <c:marker>
            <c:symbol val="none"/>
          </c:marker>
          <c:dLbls>
            <c:delete val="1"/>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AT'!$P$9:$P$20</c:f>
              <c:numCache>
                <c:formatCode>General</c:formatCode>
                <c:ptCount val="12"/>
                <c:pt idx="0">
                  <c:v>0</c:v>
                </c:pt>
                <c:pt idx="1">
                  <c:v>1</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3-D49A-4F07-AF0B-ACDDB353248E}"/>
            </c:ext>
          </c:extLst>
        </c:ser>
        <c:ser>
          <c:idx val="4"/>
          <c:order val="4"/>
          <c:tx>
            <c:strRef>
              <c:f>'3.1. Risk AT'!$Q$8</c:f>
              <c:strCache>
                <c:ptCount val="1"/>
                <c:pt idx="0">
                  <c:v>CR5 - Working on operational site</c:v>
                </c:pt>
              </c:strCache>
            </c:strRef>
          </c:tx>
          <c:spPr>
            <a:ln w="12700" cap="rnd" cmpd="sng" algn="ctr">
              <a:solidFill>
                <a:schemeClr val="accent5"/>
              </a:solidFill>
              <a:prstDash val="sysDash"/>
              <a:round/>
            </a:ln>
            <a:effectLst/>
          </c:spPr>
          <c:marker>
            <c:symbol val="none"/>
          </c:marker>
          <c:dLbls>
            <c:delete val="1"/>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AT'!$Q$9:$Q$20</c:f>
              <c:numCache>
                <c:formatCode>General</c:formatCode>
                <c:ptCount val="12"/>
                <c:pt idx="0">
                  <c:v>0</c:v>
                </c:pt>
                <c:pt idx="1">
                  <c:v>0</c:v>
                </c:pt>
                <c:pt idx="2">
                  <c:v>0</c:v>
                </c:pt>
                <c:pt idx="3">
                  <c:v>0</c:v>
                </c:pt>
                <c:pt idx="4">
                  <c:v>1</c:v>
                </c:pt>
                <c:pt idx="5">
                  <c:v>1</c:v>
                </c:pt>
                <c:pt idx="6">
                  <c:v>1</c:v>
                </c:pt>
                <c:pt idx="7">
                  <c:v>0</c:v>
                </c:pt>
                <c:pt idx="8">
                  <c:v>0</c:v>
                </c:pt>
                <c:pt idx="9">
                  <c:v>1</c:v>
                </c:pt>
                <c:pt idx="10">
                  <c:v>0</c:v>
                </c:pt>
                <c:pt idx="11">
                  <c:v>1</c:v>
                </c:pt>
              </c:numCache>
            </c:numRef>
          </c:val>
          <c:smooth val="0"/>
          <c:extLst>
            <c:ext xmlns:c16="http://schemas.microsoft.com/office/drawing/2014/chart" uri="{C3380CC4-5D6E-409C-BE32-E72D297353CC}">
              <c16:uniqueId val="{00000004-D49A-4F07-AF0B-ACDDB353248E}"/>
            </c:ext>
          </c:extLst>
        </c:ser>
        <c:ser>
          <c:idx val="5"/>
          <c:order val="5"/>
          <c:tx>
            <c:strRef>
              <c:f>'3.1. Risk AT'!$R$8</c:f>
              <c:strCache>
                <c:ptCount val="1"/>
                <c:pt idx="0">
                  <c:v>CR6 - Lone and remote working</c:v>
                </c:pt>
              </c:strCache>
            </c:strRef>
          </c:tx>
          <c:spPr>
            <a:ln w="12700" cap="rnd" cmpd="sng" algn="ctr">
              <a:solidFill>
                <a:schemeClr val="accent6"/>
              </a:solidFill>
              <a:round/>
            </a:ln>
            <a:effectLst/>
          </c:spPr>
          <c:marker>
            <c:symbol val="none"/>
          </c:marker>
          <c:dLbls>
            <c:delete val="1"/>
          </c:dLbls>
          <c:cat>
            <c:numRef>
              <c:f>'3.1. Risk AT'!$L$9:$L$20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AT'!$R$9:$R$20</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5-D49A-4F07-AF0B-ACDDB353248E}"/>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spc="20" baseline="0">
                <a:solidFill>
                  <a:sysClr val="windowText" lastClr="000000"/>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General" sourceLinked="1"/>
        <c:majorTickMark val="none"/>
        <c:minorTickMark val="none"/>
        <c:tickLblPos val="nextTo"/>
        <c:crossAx val="116038528"/>
        <c:crosses val="autoZero"/>
        <c:crossBetween val="between"/>
      </c:valAx>
      <c:spPr>
        <a:noFill/>
        <a:ln>
          <a:noFill/>
        </a:ln>
        <a:effectLst/>
      </c:spPr>
    </c:plotArea>
    <c:legend>
      <c:legendPos val="b"/>
      <c:layout>
        <c:manualLayout>
          <c:xMode val="edge"/>
          <c:yMode val="edge"/>
          <c:x val="7.1796970144377683E-3"/>
          <c:y val="0.75773027943292859"/>
          <c:w val="0.97939931825166437"/>
          <c:h val="0.2030746167145128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NZ" sz="1400" b="1" i="0" u="none" strike="noStrike" kern="1200" cap="none" spc="20" baseline="0">
                <a:solidFill>
                  <a:sysClr val="windowText" lastClr="000000"/>
                </a:solidFill>
                <a:latin typeface="+mn-lt"/>
                <a:ea typeface="+mn-ea"/>
                <a:cs typeface="+mn-cs"/>
              </a:defRPr>
            </a:pPr>
            <a:r>
              <a:rPr lang="en-NZ" sz="1400" b="1" i="0" u="none" strike="noStrike" kern="1200" cap="none" spc="20" baseline="0">
                <a:solidFill>
                  <a:sysClr val="windowText" lastClr="000000"/>
                </a:solidFill>
                <a:latin typeface="+mn-lt"/>
                <a:ea typeface="+mn-ea"/>
                <a:cs typeface="+mn-cs"/>
              </a:rPr>
              <a:t>Figure 5. Outcome types for critical risks</a:t>
            </a:r>
          </a:p>
        </c:rich>
      </c:tx>
      <c:layout>
        <c:manualLayout>
          <c:xMode val="edge"/>
          <c:yMode val="edge"/>
          <c:x val="0.32680724453352661"/>
          <c:y val="1.364603014418803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NZ"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62318558420993098"/>
          <c:y val="9.2868004421743561E-2"/>
          <c:w val="0.33428839075836686"/>
          <c:h val="0.85925484509284467"/>
        </c:manualLayout>
      </c:layout>
      <c:barChart>
        <c:barDir val="bar"/>
        <c:grouping val="stacked"/>
        <c:varyColors val="0"/>
        <c:ser>
          <c:idx val="1"/>
          <c:order val="0"/>
          <c:tx>
            <c:strRef>
              <c:f>'3.1. Risk AT'!$Q$56</c:f>
              <c:strCache>
                <c:ptCount val="1"/>
                <c:pt idx="0">
                  <c:v>Mar23-Feb24</c:v>
                </c:pt>
              </c:strCache>
            </c:strRef>
          </c:tx>
          <c:spPr>
            <a:solidFill>
              <a:schemeClr val="tx2"/>
            </a:solidFill>
            <a:ln>
              <a:noFill/>
            </a:ln>
            <a:effectLst/>
          </c:spPr>
          <c:invertIfNegative val="0"/>
          <c:dLbls>
            <c:dLbl>
              <c:idx val="0"/>
              <c:layout>
                <c:manualLayout>
                  <c:x val="8.9780567809070056E-3"/>
                  <c:y val="-2.7292060288378077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7D-445F-80D2-F4E2E0D5AA90}"/>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D3-4E9F-9399-8F80FA165DF5}"/>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D3-4E9F-9399-8F80FA165DF5}"/>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D3-4E9F-9399-8F80FA165DF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 Risk AT'!$P$57:$P$68</c:f>
              <c:strCache>
                <c:ptCount val="12"/>
                <c:pt idx="0">
                  <c:v>Injury/​illness</c:v>
                </c:pt>
                <c:pt idx="1">
                  <c:v>Grade 6 - Intimidation and Threats (Non-verbal/verbal threat with weapon on display)</c:v>
                </c:pt>
                <c:pt idx="2">
                  <c:v>Grade 8 - Assult (Actively hit) / Serious Assult (Sustained)</c:v>
                </c:pt>
                <c:pt idx="3">
                  <c:v>Property damage</c:v>
                </c:pt>
                <c:pt idx="4">
                  <c:v>Near miss</c:v>
                </c:pt>
                <c:pt idx="5">
                  <c:v>Grade 3 - Verbal Abuse (Sustained)</c:v>
                </c:pt>
                <c:pt idx="6">
                  <c:v>Grade 5 - Intimidation and Threats (Verbally threaten to harm or kill)</c:v>
                </c:pt>
                <c:pt idx="7">
                  <c:v>Grade 2 - Verbal Abuse (Targeted but not sustained)</c:v>
                </c:pt>
                <c:pt idx="8">
                  <c:v>Injury/illness</c:v>
                </c:pt>
                <c:pt idx="9">
                  <c:v>Grade 7 - Assult (Physical contact/touch/object thrown/push/shove/minor assult)</c:v>
                </c:pt>
                <c:pt idx="10">
                  <c:v>Grade 1 - Verbal Abuse (Direct/Indirect Frustration Venting)</c:v>
                </c:pt>
                <c:pt idx="11">
                  <c:v>Grade 4 - Intimidation and Threats (Threatening Behavior)</c:v>
                </c:pt>
              </c:strCache>
            </c:strRef>
          </c:cat>
          <c:val>
            <c:numRef>
              <c:f>'3.1. Risk AT'!$Q$57:$Q$68</c:f>
              <c:numCache>
                <c:formatCode>General</c:formatCode>
                <c:ptCount val="12"/>
                <c:pt idx="0">
                  <c:v>1</c:v>
                </c:pt>
                <c:pt idx="1">
                  <c:v>4</c:v>
                </c:pt>
                <c:pt idx="2">
                  <c:v>5</c:v>
                </c:pt>
                <c:pt idx="3">
                  <c:v>21</c:v>
                </c:pt>
                <c:pt idx="4">
                  <c:v>27</c:v>
                </c:pt>
                <c:pt idx="5">
                  <c:v>32</c:v>
                </c:pt>
                <c:pt idx="6">
                  <c:v>32</c:v>
                </c:pt>
                <c:pt idx="7">
                  <c:v>36</c:v>
                </c:pt>
                <c:pt idx="8">
                  <c:v>37</c:v>
                </c:pt>
                <c:pt idx="9">
                  <c:v>39</c:v>
                </c:pt>
                <c:pt idx="10">
                  <c:v>72</c:v>
                </c:pt>
                <c:pt idx="11">
                  <c:v>79</c:v>
                </c:pt>
              </c:numCache>
            </c:numRef>
          </c:val>
          <c:extLst>
            <c:ext xmlns:c16="http://schemas.microsoft.com/office/drawing/2014/chart" uri="{C3380CC4-5D6E-409C-BE32-E72D297353CC}">
              <c16:uniqueId val="{00000003-84D3-4E9F-9399-8F80FA165DF5}"/>
            </c:ext>
          </c:extLst>
        </c:ser>
        <c:dLbls>
          <c:dLblPos val="ctr"/>
          <c:showLegendKey val="0"/>
          <c:showVal val="1"/>
          <c:showCatName val="0"/>
          <c:showSerName val="0"/>
          <c:showPercent val="0"/>
          <c:showBubbleSize val="0"/>
        </c:dLbls>
        <c:gapWidth val="23"/>
        <c:overlap val="100"/>
        <c:axId val="569779135"/>
        <c:axId val="331505280"/>
      </c:barChart>
      <c:catAx>
        <c:axId val="569779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31505280"/>
        <c:crosses val="autoZero"/>
        <c:auto val="1"/>
        <c:lblAlgn val="ctr"/>
        <c:lblOffset val="100"/>
        <c:noMultiLvlLbl val="0"/>
      </c:catAx>
      <c:valAx>
        <c:axId val="331505280"/>
        <c:scaling>
          <c:orientation val="minMax"/>
        </c:scaling>
        <c:delete val="1"/>
        <c:axPos val="b"/>
        <c:numFmt formatCode="General" sourceLinked="1"/>
        <c:majorTickMark val="none"/>
        <c:minorTickMark val="none"/>
        <c:tickLblPos val="nextTo"/>
        <c:crossAx val="569779135"/>
        <c:crosses val="autoZero"/>
        <c:crossBetween val="between"/>
      </c:valAx>
      <c:spPr>
        <a:noFill/>
        <a:ln>
          <a:noFill/>
        </a:ln>
        <a:effectLst/>
      </c:spPr>
    </c:plotArea>
    <c:legend>
      <c:legendPos val="b"/>
      <c:layout>
        <c:manualLayout>
          <c:xMode val="edge"/>
          <c:yMode val="edge"/>
          <c:x val="0.7072144335139553"/>
          <c:y val="0.88506453820114817"/>
          <c:w val="0.19709036711645159"/>
          <c:h val="8.226299746764065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cap="none" spc="20" baseline="0">
                <a:solidFill>
                  <a:sysClr val="windowText" lastClr="000000"/>
                </a:solidFill>
                <a:latin typeface="+mn-lt"/>
                <a:ea typeface="+mn-ea"/>
                <a:cs typeface="+mn-cs"/>
              </a:defRPr>
            </a:pPr>
            <a:r>
              <a:rPr lang="en-US" sz="1400" b="1" i="0" u="none" strike="noStrike" kern="1200" cap="none" spc="20" baseline="0">
                <a:solidFill>
                  <a:sysClr val="windowText" lastClr="000000"/>
                </a:solidFill>
                <a:latin typeface="+mn-lt"/>
                <a:ea typeface="+mn-ea"/>
                <a:cs typeface="+mn-cs"/>
              </a:rPr>
              <a:t>Figure 4. Trend in Auckland transport critical risk outcomes</a:t>
            </a:r>
          </a:p>
        </c:rich>
      </c:tx>
      <c:overlay val="0"/>
      <c:spPr>
        <a:noFill/>
        <a:ln>
          <a:noFill/>
        </a:ln>
        <a:effectLst/>
      </c:spPr>
      <c:txPr>
        <a:bodyPr rot="0" spcFirstLastPara="1" vertOverflow="ellipsis" vert="horz" wrap="square" anchor="ctr" anchorCtr="1"/>
        <a:lstStyle/>
        <a:p>
          <a:pPr algn="ctr" rtl="0">
            <a:defRPr lang="en-US"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5528457373498901E-2"/>
          <c:y val="7.2391294097080852E-2"/>
          <c:w val="0.86722719970708795"/>
          <c:h val="0.47315029177621221"/>
        </c:manualLayout>
      </c:layout>
      <c:areaChart>
        <c:grouping val="stacked"/>
        <c:varyColors val="0"/>
        <c:ser>
          <c:idx val="0"/>
          <c:order val="0"/>
          <c:tx>
            <c:strRef>
              <c:f>'3.1. Risk AT'!$AC$100</c:f>
              <c:strCache>
                <c:ptCount val="1"/>
                <c:pt idx="0">
                  <c:v>Grade 4 - Intimidation and Threats (Threatening Behavior)</c:v>
                </c:pt>
              </c:strCache>
            </c:strRef>
          </c:tx>
          <c:spPr>
            <a:solidFill>
              <a:schemeClr val="bg2">
                <a:lumMod val="50000"/>
              </a:schemeClr>
            </a:solidFill>
            <a:ln w="9525" cap="flat" cmpd="sng" algn="ctr">
              <a:solidFill>
                <a:schemeClr val="accent1">
                  <a:shade val="9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AT'!$AD$100:$AO$100</c:f>
              <c:numCache>
                <c:formatCode>General</c:formatCode>
                <c:ptCount val="12"/>
                <c:pt idx="0">
                  <c:v>3</c:v>
                </c:pt>
                <c:pt idx="1">
                  <c:v>5</c:v>
                </c:pt>
                <c:pt idx="2">
                  <c:v>7</c:v>
                </c:pt>
                <c:pt idx="3">
                  <c:v>9</c:v>
                </c:pt>
                <c:pt idx="4">
                  <c:v>9</c:v>
                </c:pt>
                <c:pt idx="5">
                  <c:v>6</c:v>
                </c:pt>
                <c:pt idx="6">
                  <c:v>12</c:v>
                </c:pt>
                <c:pt idx="7">
                  <c:v>10</c:v>
                </c:pt>
                <c:pt idx="8">
                  <c:v>6</c:v>
                </c:pt>
                <c:pt idx="9">
                  <c:v>7</c:v>
                </c:pt>
                <c:pt idx="10">
                  <c:v>3</c:v>
                </c:pt>
                <c:pt idx="11">
                  <c:v>2</c:v>
                </c:pt>
              </c:numCache>
            </c:numRef>
          </c:val>
          <c:extLst>
            <c:ext xmlns:c16="http://schemas.microsoft.com/office/drawing/2014/chart" uri="{C3380CC4-5D6E-409C-BE32-E72D297353CC}">
              <c16:uniqueId val="{00000000-E3BC-478A-9341-C3C9576C279E}"/>
            </c:ext>
          </c:extLst>
        </c:ser>
        <c:ser>
          <c:idx val="1"/>
          <c:order val="1"/>
          <c:tx>
            <c:strRef>
              <c:f>'3.1. Risk AT'!$AC$101</c:f>
              <c:strCache>
                <c:ptCount val="1"/>
                <c:pt idx="0">
                  <c:v>Grade 1 - Verbal Abuse (Direct/Indirect Frustration Venting)</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AT'!$AD$101:$AO$101</c:f>
              <c:numCache>
                <c:formatCode>General</c:formatCode>
                <c:ptCount val="12"/>
                <c:pt idx="0">
                  <c:v>12</c:v>
                </c:pt>
                <c:pt idx="1">
                  <c:v>4</c:v>
                </c:pt>
                <c:pt idx="2">
                  <c:v>8</c:v>
                </c:pt>
                <c:pt idx="3">
                  <c:v>8</c:v>
                </c:pt>
                <c:pt idx="4">
                  <c:v>7</c:v>
                </c:pt>
                <c:pt idx="5">
                  <c:v>4</c:v>
                </c:pt>
                <c:pt idx="6">
                  <c:v>11</c:v>
                </c:pt>
                <c:pt idx="7">
                  <c:v>3</c:v>
                </c:pt>
                <c:pt idx="8">
                  <c:v>7</c:v>
                </c:pt>
                <c:pt idx="9">
                  <c:v>3</c:v>
                </c:pt>
                <c:pt idx="10">
                  <c:v>2</c:v>
                </c:pt>
                <c:pt idx="11">
                  <c:v>3</c:v>
                </c:pt>
              </c:numCache>
            </c:numRef>
          </c:val>
          <c:extLst>
            <c:ext xmlns:c16="http://schemas.microsoft.com/office/drawing/2014/chart" uri="{C3380CC4-5D6E-409C-BE32-E72D297353CC}">
              <c16:uniqueId val="{00000001-E3BC-478A-9341-C3C9576C279E}"/>
            </c:ext>
          </c:extLst>
        </c:ser>
        <c:ser>
          <c:idx val="2"/>
          <c:order val="2"/>
          <c:tx>
            <c:strRef>
              <c:f>'3.1. Risk AT'!$AC$102</c:f>
              <c:strCache>
                <c:ptCount val="1"/>
                <c:pt idx="0">
                  <c:v>Grade 3 - Verbal Abuse (Sustained)</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dPt>
            <c:idx val="8"/>
            <c:bubble3D val="0"/>
            <c:extLst>
              <c:ext xmlns:c16="http://schemas.microsoft.com/office/drawing/2014/chart" uri="{C3380CC4-5D6E-409C-BE32-E72D297353CC}">
                <c16:uniqueId val="{00000002-E3BC-478A-9341-C3C9576C279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AT'!$AD$102:$AO$102</c:f>
              <c:numCache>
                <c:formatCode>General</c:formatCode>
                <c:ptCount val="12"/>
                <c:pt idx="0">
                  <c:v>5</c:v>
                </c:pt>
                <c:pt idx="1">
                  <c:v>1</c:v>
                </c:pt>
                <c:pt idx="2">
                  <c:v>4</c:v>
                </c:pt>
                <c:pt idx="3">
                  <c:v>3</c:v>
                </c:pt>
                <c:pt idx="4">
                  <c:v>0</c:v>
                </c:pt>
                <c:pt idx="5">
                  <c:v>1</c:v>
                </c:pt>
                <c:pt idx="6">
                  <c:v>10</c:v>
                </c:pt>
                <c:pt idx="7">
                  <c:v>2</c:v>
                </c:pt>
                <c:pt idx="8">
                  <c:v>1</c:v>
                </c:pt>
                <c:pt idx="9">
                  <c:v>2</c:v>
                </c:pt>
                <c:pt idx="10">
                  <c:v>2</c:v>
                </c:pt>
                <c:pt idx="11">
                  <c:v>1</c:v>
                </c:pt>
              </c:numCache>
            </c:numRef>
          </c:val>
          <c:extLst>
            <c:ext xmlns:c16="http://schemas.microsoft.com/office/drawing/2014/chart" uri="{C3380CC4-5D6E-409C-BE32-E72D297353CC}">
              <c16:uniqueId val="{00000003-E3BC-478A-9341-C3C9576C279E}"/>
            </c:ext>
          </c:extLst>
        </c:ser>
        <c:ser>
          <c:idx val="3"/>
          <c:order val="3"/>
          <c:tx>
            <c:strRef>
              <c:f>'3.1. Risk AT'!$AC$103</c:f>
              <c:strCache>
                <c:ptCount val="1"/>
                <c:pt idx="0">
                  <c:v>Grade 7 - Assult (Physical contact/touch/object thrown/push/shove/minor assult)</c:v>
                </c:pt>
              </c:strCache>
            </c:strRef>
          </c:tx>
          <c:spPr>
            <a:solidFill>
              <a:schemeClr val="accent2">
                <a:lumMod val="75000"/>
              </a:schemeClr>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AT'!$AD$103:$AO$103</c:f>
              <c:numCache>
                <c:formatCode>General</c:formatCode>
                <c:ptCount val="12"/>
                <c:pt idx="0">
                  <c:v>1</c:v>
                </c:pt>
                <c:pt idx="1">
                  <c:v>2</c:v>
                </c:pt>
                <c:pt idx="2">
                  <c:v>4</c:v>
                </c:pt>
                <c:pt idx="3">
                  <c:v>2</c:v>
                </c:pt>
                <c:pt idx="4">
                  <c:v>6</c:v>
                </c:pt>
                <c:pt idx="5">
                  <c:v>1</c:v>
                </c:pt>
                <c:pt idx="6">
                  <c:v>5</c:v>
                </c:pt>
                <c:pt idx="7">
                  <c:v>0</c:v>
                </c:pt>
                <c:pt idx="8">
                  <c:v>4</c:v>
                </c:pt>
                <c:pt idx="9">
                  <c:v>3</c:v>
                </c:pt>
                <c:pt idx="10">
                  <c:v>5</c:v>
                </c:pt>
                <c:pt idx="11">
                  <c:v>6</c:v>
                </c:pt>
              </c:numCache>
            </c:numRef>
          </c:val>
          <c:extLst>
            <c:ext xmlns:c16="http://schemas.microsoft.com/office/drawing/2014/chart" uri="{C3380CC4-5D6E-409C-BE32-E72D297353CC}">
              <c16:uniqueId val="{00000004-E3BC-478A-9341-C3C9576C279E}"/>
            </c:ext>
          </c:extLst>
        </c:ser>
        <c:ser>
          <c:idx val="4"/>
          <c:order val="4"/>
          <c:tx>
            <c:strRef>
              <c:f>'3.1. Risk AT'!$AC$104</c:f>
              <c:strCache>
                <c:ptCount val="1"/>
                <c:pt idx="0">
                  <c:v>Grade 2 - Verbal Abuse (Targeted but not sustained)</c:v>
                </c:pt>
              </c:strCache>
            </c:strRef>
          </c:tx>
          <c:spPr>
            <a:solidFill>
              <a:schemeClr val="accent3"/>
            </a:solidFill>
            <a:ln w="9525" cap="flat" cmpd="sng" algn="ctr">
              <a:solidFill>
                <a:schemeClr val="accent3"/>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AT'!$AD$104:$AO$104</c:f>
              <c:numCache>
                <c:formatCode>General</c:formatCode>
                <c:ptCount val="12"/>
                <c:pt idx="0">
                  <c:v>5</c:v>
                </c:pt>
                <c:pt idx="1">
                  <c:v>1</c:v>
                </c:pt>
                <c:pt idx="2">
                  <c:v>5</c:v>
                </c:pt>
                <c:pt idx="3">
                  <c:v>4</c:v>
                </c:pt>
                <c:pt idx="4">
                  <c:v>1</c:v>
                </c:pt>
                <c:pt idx="5">
                  <c:v>0</c:v>
                </c:pt>
                <c:pt idx="6">
                  <c:v>4</c:v>
                </c:pt>
                <c:pt idx="7">
                  <c:v>7</c:v>
                </c:pt>
                <c:pt idx="8">
                  <c:v>1</c:v>
                </c:pt>
                <c:pt idx="9">
                  <c:v>2</c:v>
                </c:pt>
                <c:pt idx="10">
                  <c:v>1</c:v>
                </c:pt>
                <c:pt idx="11">
                  <c:v>5</c:v>
                </c:pt>
              </c:numCache>
            </c:numRef>
          </c:val>
          <c:extLst>
            <c:ext xmlns:c16="http://schemas.microsoft.com/office/drawing/2014/chart" uri="{C3380CC4-5D6E-409C-BE32-E72D297353CC}">
              <c16:uniqueId val="{00000005-E3BC-478A-9341-C3C9576C279E}"/>
            </c:ext>
          </c:extLst>
        </c:ser>
        <c:ser>
          <c:idx val="5"/>
          <c:order val="5"/>
          <c:tx>
            <c:strRef>
              <c:f>'3.1. Risk AT'!$AC$105</c:f>
              <c:strCache>
                <c:ptCount val="1"/>
                <c:pt idx="0">
                  <c:v>Near miss</c:v>
                </c:pt>
              </c:strCache>
            </c:strRef>
          </c:tx>
          <c:spPr>
            <a:solidFill>
              <a:schemeClr val="bg1">
                <a:lumMod val="65000"/>
              </a:schemeClr>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AT'!$AD$105:$AO$105</c:f>
              <c:numCache>
                <c:formatCode>General</c:formatCode>
                <c:ptCount val="12"/>
                <c:pt idx="0">
                  <c:v>1</c:v>
                </c:pt>
                <c:pt idx="1">
                  <c:v>1</c:v>
                </c:pt>
                <c:pt idx="2">
                  <c:v>2</c:v>
                </c:pt>
                <c:pt idx="3">
                  <c:v>3</c:v>
                </c:pt>
                <c:pt idx="4">
                  <c:v>2</c:v>
                </c:pt>
                <c:pt idx="5">
                  <c:v>2</c:v>
                </c:pt>
                <c:pt idx="6">
                  <c:v>4</c:v>
                </c:pt>
                <c:pt idx="7">
                  <c:v>1</c:v>
                </c:pt>
                <c:pt idx="8">
                  <c:v>3</c:v>
                </c:pt>
                <c:pt idx="9">
                  <c:v>3</c:v>
                </c:pt>
                <c:pt idx="10">
                  <c:v>2</c:v>
                </c:pt>
                <c:pt idx="11">
                  <c:v>3</c:v>
                </c:pt>
              </c:numCache>
            </c:numRef>
          </c:val>
          <c:extLst>
            <c:ext xmlns:c16="http://schemas.microsoft.com/office/drawing/2014/chart" uri="{C3380CC4-5D6E-409C-BE32-E72D297353CC}">
              <c16:uniqueId val="{00000006-E3BC-478A-9341-C3C9576C279E}"/>
            </c:ext>
          </c:extLst>
        </c:ser>
        <c:ser>
          <c:idx val="6"/>
          <c:order val="6"/>
          <c:tx>
            <c:strRef>
              <c:f>'3.1. Risk AT'!$AC$106</c:f>
              <c:strCache>
                <c:ptCount val="1"/>
                <c:pt idx="0">
                  <c:v>Grade 5 - Intimidation and Threats (Verbally threaten to harm or kill)</c:v>
                </c:pt>
              </c:strCache>
            </c:strRef>
          </c:tx>
          <c:spPr>
            <a:solidFill>
              <a:schemeClr val="bg1">
                <a:lumMod val="75000"/>
              </a:schemeClr>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AT'!$AD$106:$AO$106</c:f>
              <c:numCache>
                <c:formatCode>General</c:formatCode>
                <c:ptCount val="12"/>
                <c:pt idx="0">
                  <c:v>3</c:v>
                </c:pt>
                <c:pt idx="1">
                  <c:v>3</c:v>
                </c:pt>
                <c:pt idx="2">
                  <c:v>4</c:v>
                </c:pt>
                <c:pt idx="3">
                  <c:v>5</c:v>
                </c:pt>
                <c:pt idx="4">
                  <c:v>0</c:v>
                </c:pt>
                <c:pt idx="5">
                  <c:v>1</c:v>
                </c:pt>
                <c:pt idx="6">
                  <c:v>3</c:v>
                </c:pt>
                <c:pt idx="7">
                  <c:v>2</c:v>
                </c:pt>
                <c:pt idx="8">
                  <c:v>5</c:v>
                </c:pt>
                <c:pt idx="9">
                  <c:v>0</c:v>
                </c:pt>
                <c:pt idx="10">
                  <c:v>4</c:v>
                </c:pt>
                <c:pt idx="11">
                  <c:v>2</c:v>
                </c:pt>
              </c:numCache>
            </c:numRef>
          </c:val>
          <c:extLst>
            <c:ext xmlns:c16="http://schemas.microsoft.com/office/drawing/2014/chart" uri="{C3380CC4-5D6E-409C-BE32-E72D297353CC}">
              <c16:uniqueId val="{00000007-E3BC-478A-9341-C3C9576C279E}"/>
            </c:ext>
          </c:extLst>
        </c:ser>
        <c:ser>
          <c:idx val="7"/>
          <c:order val="7"/>
          <c:tx>
            <c:strRef>
              <c:f>'3.1. Risk AT'!$AC$107</c:f>
              <c:strCache>
                <c:ptCount val="1"/>
                <c:pt idx="0">
                  <c:v>Property damage</c:v>
                </c:pt>
              </c:strCache>
            </c:strRef>
          </c:tx>
          <c:spPr>
            <a:solidFill>
              <a:srgbClr val="FFCC99"/>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AT'!$AD$107:$AO$107</c:f>
              <c:numCache>
                <c:formatCode>General</c:formatCode>
                <c:ptCount val="12"/>
                <c:pt idx="0">
                  <c:v>1</c:v>
                </c:pt>
                <c:pt idx="1">
                  <c:v>2</c:v>
                </c:pt>
                <c:pt idx="2">
                  <c:v>7</c:v>
                </c:pt>
                <c:pt idx="3">
                  <c:v>0</c:v>
                </c:pt>
                <c:pt idx="4">
                  <c:v>1</c:v>
                </c:pt>
                <c:pt idx="5">
                  <c:v>1</c:v>
                </c:pt>
                <c:pt idx="6">
                  <c:v>2</c:v>
                </c:pt>
                <c:pt idx="7">
                  <c:v>2</c:v>
                </c:pt>
                <c:pt idx="8">
                  <c:v>1</c:v>
                </c:pt>
                <c:pt idx="9">
                  <c:v>2</c:v>
                </c:pt>
                <c:pt idx="10">
                  <c:v>3</c:v>
                </c:pt>
                <c:pt idx="11">
                  <c:v>0</c:v>
                </c:pt>
              </c:numCache>
            </c:numRef>
          </c:val>
          <c:extLst>
            <c:ext xmlns:c16="http://schemas.microsoft.com/office/drawing/2014/chart" uri="{C3380CC4-5D6E-409C-BE32-E72D297353CC}">
              <c16:uniqueId val="{00000008-E3BC-478A-9341-C3C9576C279E}"/>
            </c:ext>
          </c:extLst>
        </c:ser>
        <c:ser>
          <c:idx val="8"/>
          <c:order val="8"/>
          <c:tx>
            <c:strRef>
              <c:f>'3.1. Risk AT'!$AC$108</c:f>
              <c:strCache>
                <c:ptCount val="1"/>
                <c:pt idx="0">
                  <c:v>Injury/illness</c:v>
                </c:pt>
              </c:strCache>
            </c:strRef>
          </c:tx>
          <c:spPr>
            <a:solidFill>
              <a:schemeClr val="accent1">
                <a:lumMod val="20000"/>
                <a:lumOff val="80000"/>
              </a:schemeClr>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AT'!$AD$108:$AO$108</c:f>
              <c:numCache>
                <c:formatCode>General</c:formatCode>
                <c:ptCount val="12"/>
                <c:pt idx="0">
                  <c:v>2</c:v>
                </c:pt>
                <c:pt idx="1">
                  <c:v>3</c:v>
                </c:pt>
                <c:pt idx="2">
                  <c:v>4</c:v>
                </c:pt>
                <c:pt idx="3">
                  <c:v>2</c:v>
                </c:pt>
                <c:pt idx="4">
                  <c:v>7</c:v>
                </c:pt>
                <c:pt idx="5">
                  <c:v>1</c:v>
                </c:pt>
                <c:pt idx="6">
                  <c:v>2</c:v>
                </c:pt>
                <c:pt idx="7">
                  <c:v>2</c:v>
                </c:pt>
                <c:pt idx="8">
                  <c:v>4</c:v>
                </c:pt>
                <c:pt idx="9">
                  <c:v>2</c:v>
                </c:pt>
                <c:pt idx="10">
                  <c:v>3</c:v>
                </c:pt>
                <c:pt idx="11">
                  <c:v>5</c:v>
                </c:pt>
              </c:numCache>
            </c:numRef>
          </c:val>
          <c:extLst>
            <c:ext xmlns:c16="http://schemas.microsoft.com/office/drawing/2014/chart" uri="{C3380CC4-5D6E-409C-BE32-E72D297353CC}">
              <c16:uniqueId val="{00000009-E3BC-478A-9341-C3C9576C279E}"/>
            </c:ext>
          </c:extLst>
        </c:ser>
        <c:ser>
          <c:idx val="9"/>
          <c:order val="9"/>
          <c:tx>
            <c:strRef>
              <c:f>'3.1. Risk AT'!$AC$109</c:f>
              <c:strCache>
                <c:ptCount val="1"/>
                <c:pt idx="0">
                  <c:v>Grade 6 - Intimidation and Threats (Non-verbal/verbal threat with weapon on display)</c:v>
                </c:pt>
              </c:strCache>
            </c:strRef>
          </c:tx>
          <c:spPr>
            <a:solidFill>
              <a:schemeClr val="accent4">
                <a:lumMod val="20000"/>
                <a:lumOff val="80000"/>
              </a:schemeClr>
            </a:solidFill>
            <a:ln w="9525" cap="flat" cmpd="sng" algn="ctr">
              <a:solidFill>
                <a:schemeClr val="accent4">
                  <a:lumMod val="20000"/>
                  <a:lumOff val="80000"/>
                </a:schemeClr>
              </a:solidFill>
              <a:round/>
            </a:ln>
            <a:effectLst/>
          </c:spPr>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AT'!$AD$109:$AO$109</c:f>
              <c:numCache>
                <c:formatCode>General</c:formatCode>
                <c:ptCount val="12"/>
                <c:pt idx="0">
                  <c:v>0</c:v>
                </c:pt>
                <c:pt idx="1">
                  <c:v>2</c:v>
                </c:pt>
                <c:pt idx="2">
                  <c:v>0</c:v>
                </c:pt>
                <c:pt idx="3">
                  <c:v>0</c:v>
                </c:pt>
                <c:pt idx="4">
                  <c:v>0</c:v>
                </c:pt>
                <c:pt idx="5">
                  <c:v>1</c:v>
                </c:pt>
                <c:pt idx="6">
                  <c:v>1</c:v>
                </c:pt>
                <c:pt idx="7">
                  <c:v>0</c:v>
                </c:pt>
                <c:pt idx="8">
                  <c:v>0</c:v>
                </c:pt>
                <c:pt idx="9">
                  <c:v>0</c:v>
                </c:pt>
                <c:pt idx="10">
                  <c:v>0</c:v>
                </c:pt>
                <c:pt idx="11">
                  <c:v>0</c:v>
                </c:pt>
              </c:numCache>
            </c:numRef>
          </c:val>
          <c:extLst>
            <c:ext xmlns:c16="http://schemas.microsoft.com/office/drawing/2014/chart" uri="{C3380CC4-5D6E-409C-BE32-E72D297353CC}">
              <c16:uniqueId val="{0000000A-E3BC-478A-9341-C3C9576C279E}"/>
            </c:ext>
          </c:extLst>
        </c:ser>
        <c:ser>
          <c:idx val="10"/>
          <c:order val="10"/>
          <c:tx>
            <c:strRef>
              <c:f>'3.1. Risk AT'!$AC$110</c:f>
              <c:strCache>
                <c:ptCount val="1"/>
                <c:pt idx="0">
                  <c:v>Injury/​illness</c:v>
                </c:pt>
              </c:strCache>
            </c:strRef>
          </c:tx>
          <c:spPr>
            <a:solidFill>
              <a:schemeClr val="tx1">
                <a:lumMod val="50000"/>
                <a:lumOff val="50000"/>
              </a:schemeClr>
            </a:solidFill>
            <a:ln w="9525" cap="flat" cmpd="sng" algn="ctr">
              <a:solidFill>
                <a:schemeClr val="tx1">
                  <a:lumMod val="50000"/>
                  <a:lumOff val="50000"/>
                </a:schemeClr>
              </a:solidFill>
              <a:round/>
            </a:ln>
            <a:effectLst/>
          </c:spPr>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AT'!$AD$110:$AO$110</c:f>
              <c:numCache>
                <c:formatCode>General</c:formatCode>
                <c:ptCount val="12"/>
                <c:pt idx="0">
                  <c:v>0</c:v>
                </c:pt>
                <c:pt idx="1">
                  <c:v>0</c:v>
                </c:pt>
                <c:pt idx="2">
                  <c:v>0</c:v>
                </c:pt>
                <c:pt idx="3">
                  <c:v>0</c:v>
                </c:pt>
                <c:pt idx="4">
                  <c:v>0</c:v>
                </c:pt>
                <c:pt idx="5">
                  <c:v>1</c:v>
                </c:pt>
                <c:pt idx="6">
                  <c:v>0</c:v>
                </c:pt>
                <c:pt idx="7">
                  <c:v>0</c:v>
                </c:pt>
                <c:pt idx="8">
                  <c:v>0</c:v>
                </c:pt>
                <c:pt idx="9">
                  <c:v>0</c:v>
                </c:pt>
                <c:pt idx="10">
                  <c:v>0</c:v>
                </c:pt>
                <c:pt idx="11">
                  <c:v>0</c:v>
                </c:pt>
              </c:numCache>
            </c:numRef>
          </c:val>
          <c:extLst>
            <c:ext xmlns:c16="http://schemas.microsoft.com/office/drawing/2014/chart" uri="{C3380CC4-5D6E-409C-BE32-E72D297353CC}">
              <c16:uniqueId val="{0000000B-E3BC-478A-9341-C3C9576C279E}"/>
            </c:ext>
          </c:extLst>
        </c:ser>
        <c:ser>
          <c:idx val="11"/>
          <c:order val="11"/>
          <c:tx>
            <c:strRef>
              <c:f>'3.1. Risk AT'!$AC$111</c:f>
              <c:strCache>
                <c:ptCount val="1"/>
                <c:pt idx="0">
                  <c:v>Grade 8 - Assult (Actively hit) / Serious Assult (Sustained)</c:v>
                </c:pt>
              </c:strCache>
            </c:strRef>
          </c:tx>
          <c:spPr>
            <a:solidFill>
              <a:schemeClr val="tx1">
                <a:lumMod val="10000"/>
                <a:lumOff val="90000"/>
              </a:schemeClr>
            </a:solidFill>
            <a:ln w="9525" cap="flat" cmpd="sng" algn="ctr">
              <a:solidFill>
                <a:schemeClr val="bg1">
                  <a:lumMod val="85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'3.1. Risk AT'!$AD$99:$AO$99</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'3.1. Risk AT'!$AD$111:$AO$111</c:f>
              <c:numCache>
                <c:formatCode>General</c:formatCode>
                <c:ptCount val="12"/>
                <c:pt idx="0">
                  <c:v>0</c:v>
                </c:pt>
                <c:pt idx="1">
                  <c:v>0</c:v>
                </c:pt>
                <c:pt idx="2">
                  <c:v>0</c:v>
                </c:pt>
                <c:pt idx="3">
                  <c:v>1</c:v>
                </c:pt>
                <c:pt idx="4">
                  <c:v>0</c:v>
                </c:pt>
                <c:pt idx="5">
                  <c:v>0</c:v>
                </c:pt>
                <c:pt idx="6">
                  <c:v>0</c:v>
                </c:pt>
                <c:pt idx="7">
                  <c:v>1</c:v>
                </c:pt>
                <c:pt idx="8">
                  <c:v>1</c:v>
                </c:pt>
                <c:pt idx="9">
                  <c:v>0</c:v>
                </c:pt>
                <c:pt idx="10">
                  <c:v>0</c:v>
                </c:pt>
                <c:pt idx="11">
                  <c:v>2</c:v>
                </c:pt>
              </c:numCache>
            </c:numRef>
          </c:val>
          <c:extLst>
            <c:ext xmlns:c16="http://schemas.microsoft.com/office/drawing/2014/chart" uri="{C3380CC4-5D6E-409C-BE32-E72D297353CC}">
              <c16:uniqueId val="{0000000C-E3BC-478A-9341-C3C9576C279E}"/>
            </c:ext>
          </c:extLst>
        </c:ser>
        <c:dLbls>
          <c:showLegendKey val="0"/>
          <c:showVal val="0"/>
          <c:showCatName val="0"/>
          <c:showSerName val="0"/>
          <c:showPercent val="0"/>
          <c:showBubbleSize val="0"/>
        </c:dLbls>
        <c:axId val="796144720"/>
        <c:axId val="796155280"/>
      </c:areaChart>
      <c:dateAx>
        <c:axId val="79614472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spc="20" baseline="0">
                <a:solidFill>
                  <a:sysClr val="windowText" lastClr="000000"/>
                </a:solidFill>
                <a:latin typeface="+mn-lt"/>
                <a:ea typeface="+mn-ea"/>
                <a:cs typeface="+mn-cs"/>
              </a:defRPr>
            </a:pPr>
            <a:endParaRPr lang="en-US"/>
          </a:p>
        </c:txPr>
        <c:crossAx val="796155280"/>
        <c:crosses val="autoZero"/>
        <c:auto val="1"/>
        <c:lblOffset val="100"/>
        <c:baseTimeUnit val="months"/>
      </c:dateAx>
      <c:valAx>
        <c:axId val="796155280"/>
        <c:scaling>
          <c:orientation val="minMax"/>
        </c:scaling>
        <c:delete val="1"/>
        <c:axPos val="l"/>
        <c:numFmt formatCode="General" sourceLinked="1"/>
        <c:majorTickMark val="none"/>
        <c:minorTickMark val="none"/>
        <c:tickLblPos val="nextTo"/>
        <c:crossAx val="796144720"/>
        <c:crosses val="autoZero"/>
        <c:crossBetween val="midCat"/>
      </c:valAx>
      <c:spPr>
        <a:noFill/>
        <a:ln>
          <a:noFill/>
        </a:ln>
        <a:effectLst/>
      </c:spPr>
    </c:plotArea>
    <c:legend>
      <c:legendPos val="b"/>
      <c:layout>
        <c:manualLayout>
          <c:xMode val="edge"/>
          <c:yMode val="edge"/>
          <c:x val="5.0094807480532289E-3"/>
          <c:y val="0.65467460109349951"/>
          <c:w val="0.98753879165217318"/>
          <c:h val="0.3343708525109775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400" b="1" i="0" u="none" strike="noStrike" kern="1200" cap="none" spc="20" baseline="0">
                <a:solidFill>
                  <a:sysClr val="windowText" lastClr="000000"/>
                </a:solidFill>
                <a:latin typeface="+mn-lt"/>
                <a:ea typeface="+mn-ea"/>
                <a:cs typeface="+mn-cs"/>
              </a:defRPr>
            </a:pPr>
            <a:r>
              <a:rPr lang="en-GB" sz="1400" b="1" i="0" u="none" strike="noStrike" kern="1200" cap="none" spc="20" baseline="0">
                <a:solidFill>
                  <a:sysClr val="windowText" lastClr="000000"/>
                </a:solidFill>
                <a:latin typeface="+mn-lt"/>
                <a:ea typeface="+mn-ea"/>
                <a:cs typeface="+mn-cs"/>
              </a:rPr>
              <a:t>Figure 1. Number of notifiable adverse work events to the NZ Regulator</a:t>
            </a:r>
          </a:p>
        </c:rich>
      </c:tx>
      <c:overlay val="0"/>
      <c:spPr>
        <a:noFill/>
        <a:ln>
          <a:noFill/>
        </a:ln>
        <a:effectLst/>
      </c:spPr>
      <c:txPr>
        <a:bodyPr rot="0" spcFirstLastPara="1" vertOverflow="ellipsis" vert="horz" wrap="square" anchor="ctr" anchorCtr="1"/>
        <a:lstStyle/>
        <a:p>
          <a:pPr algn="ctr" rtl="0">
            <a:defRPr lang="en-GB"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793293729914454E-2"/>
          <c:y val="0.10630123987283806"/>
          <c:w val="0.84956322804038342"/>
          <c:h val="0.4971263482187922"/>
        </c:manualLayout>
      </c:layout>
      <c:areaChart>
        <c:grouping val="standard"/>
        <c:varyColors val="0"/>
        <c:ser>
          <c:idx val="0"/>
          <c:order val="0"/>
          <c:tx>
            <c:strRef>
              <c:f>'[Safety Masterlist Safety Health and Wellbeing.xlsx]4. Operations PT'!$P$12</c:f>
              <c:strCache>
                <c:ptCount val="1"/>
                <c:pt idx="0">
                  <c:v>Notifiable adverse work events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0000"/>
                        <a:lumOff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'[1]4. Operations PT'!$O$13:$O$24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'[1]4. Operations PT'!$P$13:$P$24</c:f>
              <c:numCache>
                <c:formatCode>General</c:formatCode>
                <c:ptCount val="12"/>
                <c:pt idx="0">
                  <c:v>2</c:v>
                </c:pt>
                <c:pt idx="1">
                  <c:v>1</c:v>
                </c:pt>
                <c:pt idx="2">
                  <c:v>1</c:v>
                </c:pt>
                <c:pt idx="3">
                  <c:v>1</c:v>
                </c:pt>
                <c:pt idx="4">
                  <c:v>0</c:v>
                </c:pt>
                <c:pt idx="5">
                  <c:v>0</c:v>
                </c:pt>
                <c:pt idx="6">
                  <c:v>0</c:v>
                </c:pt>
                <c:pt idx="7">
                  <c:v>0</c:v>
                </c:pt>
                <c:pt idx="8">
                  <c:v>0</c:v>
                </c:pt>
                <c:pt idx="9">
                  <c:v>1</c:v>
                </c:pt>
                <c:pt idx="10">
                  <c:v>0</c:v>
                </c:pt>
                <c:pt idx="11">
                  <c:v>0</c:v>
                </c:pt>
              </c:numCache>
            </c:numRef>
          </c:val>
          <c:extLst>
            <c:ext xmlns:c16="http://schemas.microsoft.com/office/drawing/2014/chart" uri="{C3380CC4-5D6E-409C-BE32-E72D297353CC}">
              <c16:uniqueId val="{00000000-E4C5-4C99-8434-005CCA9B3F66}"/>
            </c:ext>
          </c:extLst>
        </c:ser>
        <c:dLbls>
          <c:showLegendKey val="0"/>
          <c:showVal val="1"/>
          <c:showCatName val="0"/>
          <c:showSerName val="0"/>
          <c:showPercent val="0"/>
          <c:showBubbleSize val="0"/>
        </c:dLbls>
        <c:axId val="594801327"/>
        <c:axId val="594883695"/>
      </c:areaChart>
      <c:dateAx>
        <c:axId val="59480132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594883695"/>
        <c:crosses val="autoZero"/>
        <c:auto val="1"/>
        <c:lblOffset val="100"/>
        <c:baseTimeUnit val="months"/>
      </c:dateAx>
      <c:valAx>
        <c:axId val="594883695"/>
        <c:scaling>
          <c:orientation val="minMax"/>
        </c:scaling>
        <c:delete val="1"/>
        <c:axPos val="l"/>
        <c:numFmt formatCode="General" sourceLinked="1"/>
        <c:majorTickMark val="none"/>
        <c:minorTickMark val="none"/>
        <c:tickLblPos val="nextTo"/>
        <c:crossAx val="594801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400" b="1" i="0" u="none" strike="noStrike" kern="1200" cap="none" spc="20" baseline="0">
                <a:solidFill>
                  <a:sysClr val="windowText" lastClr="000000"/>
                </a:solidFill>
                <a:latin typeface="+mn-lt"/>
                <a:ea typeface="+mn-ea"/>
                <a:cs typeface="+mn-cs"/>
              </a:defRPr>
            </a:pPr>
            <a:r>
              <a:rPr lang="en-NZ" sz="1400" b="1" i="0" u="none" strike="noStrike" kern="1200" cap="none" spc="20" baseline="0">
                <a:solidFill>
                  <a:sysClr val="windowText" lastClr="000000"/>
                </a:solidFill>
                <a:latin typeface="+mn-lt"/>
                <a:ea typeface="+mn-ea"/>
                <a:cs typeface="+mn-cs"/>
              </a:rPr>
              <a:t>Figure 2. High potentials adverse work events (including near misses)</a:t>
            </a:r>
          </a:p>
        </c:rich>
      </c:tx>
      <c:overlay val="0"/>
      <c:spPr>
        <a:noFill/>
        <a:ln>
          <a:noFill/>
        </a:ln>
        <a:effectLst/>
      </c:spPr>
      <c:txPr>
        <a:bodyPr rot="0" spcFirstLastPara="1" vertOverflow="ellipsis" vert="horz" wrap="square" anchor="ctr" anchorCtr="1"/>
        <a:lstStyle/>
        <a:p>
          <a:pPr algn="ctr" rtl="0">
            <a:defRPr lang="en-NZ" sz="1400" b="1" i="0" u="none" strike="noStrike" kern="1200" cap="none" spc="20" baseline="0">
              <a:solidFill>
                <a:sysClr val="windowText" lastClr="000000"/>
              </a:solidFill>
              <a:latin typeface="+mn-lt"/>
              <a:ea typeface="+mn-ea"/>
              <a:cs typeface="+mn-cs"/>
            </a:defRPr>
          </a:pPr>
          <a:endParaRPr lang="en-US"/>
        </a:p>
      </c:txPr>
    </c:title>
    <c:autoTitleDeleted val="0"/>
    <c:plotArea>
      <c:layout/>
      <c:areaChart>
        <c:grouping val="standard"/>
        <c:varyColors val="0"/>
        <c:ser>
          <c:idx val="0"/>
          <c:order val="0"/>
          <c:tx>
            <c:strRef>
              <c:f>'[Safety Masterlist Safety Health and Wellbeing.xlsx]4. Operations PT'!$P$36</c:f>
              <c:strCache>
                <c:ptCount val="1"/>
                <c:pt idx="0">
                  <c:v>High potential adverse work events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0000"/>
                        <a:lumOff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 Operations PT'!$O$37:$O$48</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 Operations PT'!$P$37:$P$48</c:f>
              <c:numCache>
                <c:formatCode>General</c:formatCode>
                <c:ptCount val="12"/>
                <c:pt idx="0">
                  <c:v>4</c:v>
                </c:pt>
                <c:pt idx="1">
                  <c:v>2</c:v>
                </c:pt>
                <c:pt idx="2">
                  <c:v>3</c:v>
                </c:pt>
                <c:pt idx="3">
                  <c:v>1</c:v>
                </c:pt>
                <c:pt idx="4">
                  <c:v>1</c:v>
                </c:pt>
                <c:pt idx="5">
                  <c:v>0</c:v>
                </c:pt>
                <c:pt idx="6">
                  <c:v>0</c:v>
                </c:pt>
                <c:pt idx="7">
                  <c:v>1</c:v>
                </c:pt>
                <c:pt idx="8">
                  <c:v>10</c:v>
                </c:pt>
                <c:pt idx="9">
                  <c:v>17</c:v>
                </c:pt>
                <c:pt idx="10">
                  <c:v>9</c:v>
                </c:pt>
                <c:pt idx="11">
                  <c:v>17</c:v>
                </c:pt>
              </c:numCache>
            </c:numRef>
          </c:val>
          <c:extLst>
            <c:ext xmlns:c16="http://schemas.microsoft.com/office/drawing/2014/chart" uri="{C3380CC4-5D6E-409C-BE32-E72D297353CC}">
              <c16:uniqueId val="{00000000-103A-41E6-858B-EBB54E4F267E}"/>
            </c:ext>
          </c:extLst>
        </c:ser>
        <c:dLbls>
          <c:showLegendKey val="0"/>
          <c:showVal val="0"/>
          <c:showCatName val="0"/>
          <c:showSerName val="0"/>
          <c:showPercent val="0"/>
          <c:showBubbleSize val="0"/>
        </c:dLbls>
        <c:axId val="258583728"/>
        <c:axId val="258578320"/>
      </c:areaChart>
      <c:dateAx>
        <c:axId val="2585837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258578320"/>
        <c:crosses val="autoZero"/>
        <c:auto val="1"/>
        <c:lblOffset val="100"/>
        <c:baseTimeUnit val="months"/>
      </c:dateAx>
      <c:valAx>
        <c:axId val="258578320"/>
        <c:scaling>
          <c:orientation val="minMax"/>
        </c:scaling>
        <c:delete val="1"/>
        <c:axPos val="l"/>
        <c:numFmt formatCode="General" sourceLinked="1"/>
        <c:majorTickMark val="none"/>
        <c:minorTickMark val="none"/>
        <c:tickLblPos val="nextTo"/>
        <c:crossAx val="2585837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400" b="1" i="0" u="none" strike="noStrike" kern="1200" cap="none" spc="20" baseline="0">
                <a:solidFill>
                  <a:sysClr val="windowText" lastClr="000000"/>
                </a:solidFill>
                <a:latin typeface="+mn-lt"/>
                <a:ea typeface="+mn-ea"/>
                <a:cs typeface="+mn-cs"/>
              </a:defRPr>
            </a:pPr>
            <a:r>
              <a:rPr lang="en-GB" sz="1400" b="1" i="0" u="none" strike="noStrike" kern="1200" cap="none" spc="20" baseline="0">
                <a:solidFill>
                  <a:sysClr val="windowText" lastClr="000000"/>
                </a:solidFill>
                <a:latin typeface="+mn-lt"/>
                <a:ea typeface="+mn-ea"/>
                <a:cs typeface="+mn-cs"/>
              </a:rPr>
              <a:t>Figure 3. Number of notifiable adverse work  events to the NZ Regulator</a:t>
            </a:r>
          </a:p>
        </c:rich>
      </c:tx>
      <c:overlay val="0"/>
      <c:spPr>
        <a:noFill/>
        <a:ln>
          <a:noFill/>
        </a:ln>
        <a:effectLst/>
      </c:spPr>
      <c:txPr>
        <a:bodyPr rot="0" spcFirstLastPara="1" vertOverflow="ellipsis" vert="horz" wrap="square" anchor="ctr" anchorCtr="1"/>
        <a:lstStyle/>
        <a:p>
          <a:pPr algn="ctr" rtl="0">
            <a:defRPr lang="en-GB" sz="1400" b="1" i="0" u="none" strike="noStrike" kern="1200" cap="none" spc="20" baseline="0">
              <a:solidFill>
                <a:sysClr val="windowText" lastClr="000000"/>
              </a:solidFill>
              <a:latin typeface="+mn-lt"/>
              <a:ea typeface="+mn-ea"/>
              <a:cs typeface="+mn-cs"/>
            </a:defRPr>
          </a:pPr>
          <a:endParaRPr lang="en-US"/>
        </a:p>
      </c:txPr>
    </c:title>
    <c:autoTitleDeleted val="0"/>
    <c:plotArea>
      <c:layout/>
      <c:areaChart>
        <c:grouping val="standard"/>
        <c:varyColors val="0"/>
        <c:ser>
          <c:idx val="0"/>
          <c:order val="0"/>
          <c:tx>
            <c:strRef>
              <c:f>'[Safety Masterlist Safety Health and Wellbeing.xlsx]4. Operations PW'!$M$35</c:f>
              <c:strCache>
                <c:ptCount val="1"/>
                <c:pt idx="0">
                  <c:v>Notifiable adverse work events Synergi</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0000"/>
                          <a:lumOff val="1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068-49E0-88DF-7B2248CF12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'[1]4. Operations PW'!$L$36:$L$47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'[1]4. Operations PW'!$M$36:$M$47</c:f>
              <c:numCache>
                <c:formatCode>0</c:formatCode>
                <c:ptCount val="12"/>
                <c:pt idx="0">
                  <c:v>0</c:v>
                </c:pt>
                <c:pt idx="1">
                  <c:v>0</c:v>
                </c:pt>
                <c:pt idx="2">
                  <c:v>0</c:v>
                </c:pt>
                <c:pt idx="3">
                  <c:v>1</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2663-4084-8DB8-7D4838FBC4C1}"/>
            </c:ext>
          </c:extLst>
        </c:ser>
        <c:ser>
          <c:idx val="1"/>
          <c:order val="1"/>
          <c:tx>
            <c:strRef>
              <c:f>'[Safety Masterlist Safety Health and Wellbeing.xlsx]4. Operations PW'!$N$35</c:f>
              <c:strCache>
                <c:ptCount val="1"/>
                <c:pt idx="0">
                  <c:v>Notifiable adverse work events in MS form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'[1]4. Operations PW'!$L$36:$L$47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'[1]4. Operations PW'!$N$36:$N$47</c:f>
              <c:numCache>
                <c:formatCode>0</c:formatCode>
                <c:ptCount val="12"/>
                <c:pt idx="0">
                  <c:v>0</c:v>
                </c:pt>
                <c:pt idx="1">
                  <c:v>0</c:v>
                </c:pt>
                <c:pt idx="2">
                  <c:v>0</c:v>
                </c:pt>
                <c:pt idx="3">
                  <c:v>0</c:v>
                </c:pt>
                <c:pt idx="4">
                  <c:v>0</c:v>
                </c:pt>
                <c:pt idx="5">
                  <c:v>0</c:v>
                </c:pt>
                <c:pt idx="6">
                  <c:v>1</c:v>
                </c:pt>
                <c:pt idx="7">
                  <c:v>0</c:v>
                </c:pt>
                <c:pt idx="8">
                  <c:v>0</c:v>
                </c:pt>
                <c:pt idx="9">
                  <c:v>0</c:v>
                </c:pt>
                <c:pt idx="10">
                  <c:v>1</c:v>
                </c:pt>
                <c:pt idx="11">
                  <c:v>0</c:v>
                </c:pt>
              </c:numCache>
            </c:numRef>
          </c:val>
          <c:extLst>
            <c:ext xmlns:c16="http://schemas.microsoft.com/office/drawing/2014/chart" uri="{C3380CC4-5D6E-409C-BE32-E72D297353CC}">
              <c16:uniqueId val="{00000001-2663-4084-8DB8-7D4838FBC4C1}"/>
            </c:ext>
          </c:extLst>
        </c:ser>
        <c:dLbls>
          <c:showLegendKey val="0"/>
          <c:showVal val="0"/>
          <c:showCatName val="0"/>
          <c:showSerName val="0"/>
          <c:showPercent val="0"/>
          <c:showBubbleSize val="0"/>
        </c:dLbls>
        <c:axId val="594801327"/>
        <c:axId val="594883695"/>
      </c:areaChart>
      <c:dateAx>
        <c:axId val="59480132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594883695"/>
        <c:crosses val="autoZero"/>
        <c:auto val="1"/>
        <c:lblOffset val="100"/>
        <c:baseTimeUnit val="months"/>
      </c:dateAx>
      <c:valAx>
        <c:axId val="594883695"/>
        <c:scaling>
          <c:orientation val="minMax"/>
        </c:scaling>
        <c:delete val="1"/>
        <c:axPos val="l"/>
        <c:numFmt formatCode="0" sourceLinked="1"/>
        <c:majorTickMark val="none"/>
        <c:minorTickMark val="none"/>
        <c:tickLblPos val="nextTo"/>
        <c:crossAx val="594801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417780591"/>
        <c:axId val="1417779343"/>
      </c:lineChart>
      <c:catAx>
        <c:axId val="141778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417779343"/>
        <c:crosses val="autoZero"/>
        <c:auto val="1"/>
        <c:lblAlgn val="ctr"/>
        <c:lblOffset val="100"/>
        <c:noMultiLvlLbl val="0"/>
      </c:catAx>
      <c:valAx>
        <c:axId val="1417779343"/>
        <c:scaling>
          <c:orientation val="minMax"/>
        </c:scaling>
        <c:delete val="1"/>
        <c:axPos val="l"/>
        <c:numFmt formatCode="General" sourceLinked="1"/>
        <c:majorTickMark val="none"/>
        <c:minorTickMark val="none"/>
        <c:tickLblPos val="nextTo"/>
        <c:crossAx val="141778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400" b="1" i="0" u="none" strike="noStrike" kern="1200" cap="none" spc="20" baseline="0">
                <a:solidFill>
                  <a:sysClr val="windowText" lastClr="000000"/>
                </a:solidFill>
                <a:latin typeface="+mn-lt"/>
                <a:ea typeface="+mn-ea"/>
                <a:cs typeface="+mn-cs"/>
              </a:defRPr>
            </a:pPr>
            <a:r>
              <a:rPr lang="en-NZ" sz="1400" b="1" i="0" u="none" strike="noStrike" kern="1200" cap="none" spc="20" baseline="0" dirty="0">
                <a:solidFill>
                  <a:sysClr val="windowText" lastClr="000000"/>
                </a:solidFill>
                <a:latin typeface="+mn-lt"/>
                <a:ea typeface="+mn-ea"/>
                <a:cs typeface="+mn-cs"/>
              </a:rPr>
              <a:t>Figure 4. High potential adverse work events (including near misses) *</a:t>
            </a:r>
          </a:p>
        </c:rich>
      </c:tx>
      <c:overlay val="0"/>
      <c:spPr>
        <a:noFill/>
        <a:ln>
          <a:noFill/>
        </a:ln>
        <a:effectLst/>
      </c:spPr>
      <c:txPr>
        <a:bodyPr rot="0" spcFirstLastPara="1" vertOverflow="ellipsis" vert="horz" wrap="square" anchor="ctr" anchorCtr="1"/>
        <a:lstStyle/>
        <a:p>
          <a:pPr algn="ctr" rtl="0">
            <a:defRPr lang="en-NZ"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0714082289982281E-2"/>
          <c:y val="9.790892274830866E-2"/>
          <c:w val="0.87309109555931841"/>
          <c:h val="0.47303117929077693"/>
        </c:manualLayout>
      </c:layout>
      <c:areaChart>
        <c:grouping val="standard"/>
        <c:varyColors val="0"/>
        <c:ser>
          <c:idx val="0"/>
          <c:order val="0"/>
          <c:tx>
            <c:strRef>
              <c:f>'[Safety Masterlist Safety Health and Wellbeing.xlsx]4. Operations PW'!$M$93</c:f>
              <c:strCache>
                <c:ptCount val="1"/>
                <c:pt idx="0">
                  <c:v>High potential adverse work events in Synergi</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0000"/>
                        <a:lumOff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'[1]4. Operations PW'!$L$94:$L$105</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'[1]4. Operations PW'!$M$94:$M$105</c:f>
              <c:numCache>
                <c:formatCode>General</c:formatCode>
                <c:ptCount val="12"/>
                <c:pt idx="0">
                  <c:v>0</c:v>
                </c:pt>
                <c:pt idx="1">
                  <c:v>0</c:v>
                </c:pt>
                <c:pt idx="2">
                  <c:v>1</c:v>
                </c:pt>
                <c:pt idx="3">
                  <c:v>0</c:v>
                </c:pt>
                <c:pt idx="4">
                  <c:v>0</c:v>
                </c:pt>
                <c:pt idx="5">
                  <c:v>1</c:v>
                </c:pt>
                <c:pt idx="6">
                  <c:v>0</c:v>
                </c:pt>
                <c:pt idx="7">
                  <c:v>0</c:v>
                </c:pt>
                <c:pt idx="8">
                  <c:v>3</c:v>
                </c:pt>
                <c:pt idx="9">
                  <c:v>0</c:v>
                </c:pt>
                <c:pt idx="10">
                  <c:v>2</c:v>
                </c:pt>
                <c:pt idx="11">
                  <c:v>2</c:v>
                </c:pt>
              </c:numCache>
            </c:numRef>
          </c:val>
          <c:extLst>
            <c:ext xmlns:c16="http://schemas.microsoft.com/office/drawing/2014/chart" uri="{C3380CC4-5D6E-409C-BE32-E72D297353CC}">
              <c16:uniqueId val="{00000000-DB2D-4CBD-A1BF-3A925C2EE660}"/>
            </c:ext>
          </c:extLst>
        </c:ser>
        <c:ser>
          <c:idx val="1"/>
          <c:order val="1"/>
          <c:tx>
            <c:strRef>
              <c:f>'[Safety Masterlist Safety Health and Wellbeing.xlsx]4. Operations PW'!$N$93</c:f>
              <c:strCache>
                <c:ptCount val="1"/>
                <c:pt idx="0">
                  <c:v>High potential near misses in MS form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'[1]4. Operations PW'!$L$94:$L$105</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'[1]4. Operations PW'!$N$94:$N$105</c:f>
              <c:numCache>
                <c:formatCode>General</c:formatCode>
                <c:ptCount val="12"/>
                <c:pt idx="0">
                  <c:v>2</c:v>
                </c:pt>
                <c:pt idx="1">
                  <c:v>1</c:v>
                </c:pt>
                <c:pt idx="2">
                  <c:v>0</c:v>
                </c:pt>
                <c:pt idx="3">
                  <c:v>2</c:v>
                </c:pt>
                <c:pt idx="4">
                  <c:v>2</c:v>
                </c:pt>
                <c:pt idx="5">
                  <c:v>0</c:v>
                </c:pt>
                <c:pt idx="6">
                  <c:v>2</c:v>
                </c:pt>
                <c:pt idx="7">
                  <c:v>0</c:v>
                </c:pt>
                <c:pt idx="8">
                  <c:v>0</c:v>
                </c:pt>
                <c:pt idx="9">
                  <c:v>0</c:v>
                </c:pt>
                <c:pt idx="10">
                  <c:v>1</c:v>
                </c:pt>
                <c:pt idx="11">
                  <c:v>1</c:v>
                </c:pt>
              </c:numCache>
            </c:numRef>
          </c:val>
          <c:extLst>
            <c:ext xmlns:c16="http://schemas.microsoft.com/office/drawing/2014/chart" uri="{C3380CC4-5D6E-409C-BE32-E72D297353CC}">
              <c16:uniqueId val="{00000001-DB2D-4CBD-A1BF-3A925C2EE660}"/>
            </c:ext>
          </c:extLst>
        </c:ser>
        <c:dLbls>
          <c:showLegendKey val="0"/>
          <c:showVal val="0"/>
          <c:showCatName val="0"/>
          <c:showSerName val="0"/>
          <c:showPercent val="0"/>
          <c:showBubbleSize val="0"/>
        </c:dLbls>
        <c:axId val="258583728"/>
        <c:axId val="258578320"/>
      </c:areaChart>
      <c:dateAx>
        <c:axId val="2585837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258578320"/>
        <c:crosses val="autoZero"/>
        <c:auto val="1"/>
        <c:lblOffset val="100"/>
        <c:baseTimeUnit val="months"/>
      </c:dateAx>
      <c:valAx>
        <c:axId val="258578320"/>
        <c:scaling>
          <c:orientation val="minMax"/>
        </c:scaling>
        <c:delete val="1"/>
        <c:axPos val="l"/>
        <c:numFmt formatCode="General" sourceLinked="1"/>
        <c:majorTickMark val="none"/>
        <c:minorTickMark val="none"/>
        <c:tickLblPos val="nextTo"/>
        <c:crossAx val="258583728"/>
        <c:crosses val="autoZero"/>
        <c:crossBetween val="midCat"/>
      </c:valAx>
      <c:spPr>
        <a:noFill/>
        <a:ln>
          <a:noFill/>
        </a:ln>
        <a:effectLst/>
      </c:spPr>
    </c:plotArea>
    <c:legend>
      <c:legendPos val="b"/>
      <c:layout>
        <c:manualLayout>
          <c:xMode val="edge"/>
          <c:yMode val="edge"/>
          <c:x val="2.6028704419090137E-2"/>
          <c:y val="0.80046407057400748"/>
          <c:w val="0.95360949290822938"/>
          <c:h val="0.19953592942599252"/>
        </c:manualLayout>
      </c:layout>
      <c:overlay val="0"/>
      <c:spPr>
        <a:noFill/>
        <a:ln>
          <a:noFill/>
        </a:ln>
        <a:effectLst/>
      </c:spPr>
      <c:txPr>
        <a:bodyPr rot="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chemeClr val="accent6"/>
                </a:solidFill>
                <a:latin typeface="+mn-lt"/>
                <a:ea typeface="+mn-ea"/>
                <a:cs typeface="+mn-cs"/>
              </a:defRPr>
            </a:pPr>
            <a:r>
              <a:rPr lang="en-US" sz="1400" b="1" i="0" u="none" strike="noStrike" baseline="0">
                <a:effectLst/>
              </a:rPr>
              <a:t>Figure 1. </a:t>
            </a:r>
            <a:r>
              <a:rPr lang="en-US" sz="1400" b="1" i="0" u="none" strike="noStrike" baseline="0">
                <a:solidFill>
                  <a:schemeClr val="accent6"/>
                </a:solidFill>
                <a:effectLst/>
              </a:rPr>
              <a:t>Percentage of the total of critical risks</a:t>
            </a:r>
          </a:p>
          <a:p>
            <a:pPr>
              <a:defRPr sz="1400">
                <a:solidFill>
                  <a:schemeClr val="accent6"/>
                </a:solidFill>
              </a:defRPr>
            </a:pPr>
            <a:r>
              <a:rPr lang="en-US" sz="1400" b="1" i="0" u="none" strike="noStrike" baseline="0">
                <a:solidFill>
                  <a:schemeClr val="accent6"/>
                </a:solidFill>
                <a:effectLst/>
              </a:rPr>
              <a:t> (12 months)</a:t>
            </a:r>
            <a:endParaRPr lang="en-NZ" sz="1400">
              <a:solidFill>
                <a:schemeClr val="accent6"/>
              </a:solidFill>
            </a:endParaRPr>
          </a:p>
        </c:rich>
      </c:tx>
      <c:layout>
        <c:manualLayout>
          <c:xMode val="edge"/>
          <c:yMode val="edge"/>
          <c:x val="0.17415447363598613"/>
          <c:y val="0"/>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4080525279628518"/>
          <c:y val="0.20254605314622059"/>
          <c:w val="0.52228317957460291"/>
          <c:h val="0.70383438322926606"/>
        </c:manualLayout>
      </c:layout>
      <c:barChart>
        <c:barDir val="bar"/>
        <c:grouping val="clustered"/>
        <c:varyColors val="0"/>
        <c:ser>
          <c:idx val="0"/>
          <c:order val="0"/>
          <c:tx>
            <c:strRef>
              <c:f>Sheet1!$B$1</c:f>
              <c:strCache>
                <c:ptCount val="1"/>
                <c:pt idx="0">
                  <c:v>Series 1</c:v>
                </c:pt>
              </c:strCache>
            </c:strRef>
          </c:tx>
          <c:spPr>
            <a:solidFill>
              <a:schemeClr val="accent1"/>
            </a:solidFill>
            <a:ln w="6350">
              <a:solidFill>
                <a:schemeClr val="bg1"/>
              </a:solidFill>
            </a:ln>
            <a:effectLst/>
          </c:spPr>
          <c:invertIfNegative val="0"/>
          <c:dPt>
            <c:idx val="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0-D484-43D3-A828-11919DE0EFDA}"/>
              </c:ext>
            </c:extLst>
          </c:dPt>
          <c:dPt>
            <c:idx val="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3-DC7C-465A-BAE3-4467252AEA2D}"/>
              </c:ext>
            </c:extLst>
          </c:dPt>
          <c:dPt>
            <c:idx val="6"/>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5-D605-45CF-9B97-C9D48362EE95}"/>
              </c:ext>
            </c:extLst>
          </c:dPt>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C7C-465A-BAE3-4467252AEA2D}"/>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B67-4AC7-A84B-7D5AC858DBFF}"/>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EB67-4AC7-A84B-7D5AC858DBF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CR6 - Violence towards staff</c:v>
                </c:pt>
                <c:pt idx="1">
                  <c:v>CR1 -Motor Vehicle Accident </c:v>
                </c:pt>
                <c:pt idx="2">
                  <c:v>CR10 - Plant &amp; equipment</c:v>
                </c:pt>
                <c:pt idx="3">
                  <c:v>CR12 - Contact with services</c:v>
                </c:pt>
                <c:pt idx="4">
                  <c:v>CR7 - Exposure to hazardous substances</c:v>
                </c:pt>
                <c:pt idx="5">
                  <c:v>CR9 - Infrastructure</c:v>
                </c:pt>
                <c:pt idx="6">
                  <c:v>CR8 - Traffic management</c:v>
                </c:pt>
                <c:pt idx="7">
                  <c:v>CR2 -Terrorism</c:v>
                </c:pt>
                <c:pt idx="8">
                  <c:v>CR3 - Train Services</c:v>
                </c:pt>
                <c:pt idx="9">
                  <c:v>Cr4 - Fall from heights</c:v>
                </c:pt>
                <c:pt idx="10">
                  <c:v>CR5 - Confined spaces  </c:v>
                </c:pt>
                <c:pt idx="11">
                  <c:v>CR11 - Drowning</c:v>
                </c:pt>
              </c:strCache>
            </c:strRef>
          </c:cat>
          <c:val>
            <c:numRef>
              <c:f>Sheet1!$B$2:$B$13</c:f>
              <c:numCache>
                <c:formatCode>0.0%</c:formatCode>
                <c:ptCount val="12"/>
                <c:pt idx="0">
                  <c:v>0.61699999999999999</c:v>
                </c:pt>
                <c:pt idx="1">
                  <c:v>0.312</c:v>
                </c:pt>
                <c:pt idx="2">
                  <c:v>6.4000000000000001E-2</c:v>
                </c:pt>
                <c:pt idx="3">
                  <c:v>3.0000000000000001E-3</c:v>
                </c:pt>
                <c:pt idx="4">
                  <c:v>3.0000000000000001E-3</c:v>
                </c:pt>
                <c:pt idx="5" formatCode="0%">
                  <c:v>0</c:v>
                </c:pt>
                <c:pt idx="6" formatCode="0%">
                  <c:v>0</c:v>
                </c:pt>
                <c:pt idx="7" formatCode="0%">
                  <c:v>0</c:v>
                </c:pt>
                <c:pt idx="8" formatCode="0%">
                  <c:v>0</c:v>
                </c:pt>
                <c:pt idx="9" formatCode="0%">
                  <c:v>0</c:v>
                </c:pt>
                <c:pt idx="10" formatCode="0%">
                  <c:v>0</c:v>
                </c:pt>
                <c:pt idx="11" formatCode="0%">
                  <c:v>0</c:v>
                </c:pt>
              </c:numCache>
            </c:numRef>
          </c:val>
          <c:extLst>
            <c:ext xmlns:c16="http://schemas.microsoft.com/office/drawing/2014/chart" uri="{C3380CC4-5D6E-409C-BE32-E72D297353CC}">
              <c16:uniqueId val="{00000000-752B-4143-A2B8-E9A066079CD8}"/>
            </c:ext>
          </c:extLst>
        </c:ser>
        <c:dLbls>
          <c:showLegendKey val="0"/>
          <c:showVal val="1"/>
          <c:showCatName val="0"/>
          <c:showSerName val="0"/>
          <c:showPercent val="0"/>
          <c:showBubbleSize val="0"/>
        </c:dLbls>
        <c:gapWidth val="4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97"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US" b="1">
                <a:solidFill>
                  <a:sysClr val="windowText" lastClr="000000"/>
                </a:solidFill>
              </a:rPr>
              <a:t>Figure 2. Public transport</a:t>
            </a:r>
            <a:r>
              <a:rPr lang="en-US" b="1" baseline="0">
                <a:solidFill>
                  <a:sysClr val="windowText" lastClr="000000"/>
                </a:solidFill>
              </a:rPr>
              <a:t> safety work events </a:t>
            </a:r>
            <a:r>
              <a:rPr lang="en-US" b="1">
                <a:solidFill>
                  <a:sysClr val="windowText" lastClr="000000"/>
                </a:solidFill>
              </a:rPr>
              <a:t>identified as critical risks</a:t>
            </a:r>
          </a:p>
        </c:rich>
      </c:tx>
      <c:layout>
        <c:manualLayout>
          <c:xMode val="edge"/>
          <c:yMode val="edge"/>
          <c:x val="0.12087164784951135"/>
          <c:y val="2.3795883886126506E-2"/>
        </c:manualLayout>
      </c:layout>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7142973719694881E-2"/>
          <c:y val="9.6692510948036436E-2"/>
          <c:w val="0.94571405256061025"/>
          <c:h val="0.55015150828502224"/>
        </c:manualLayout>
      </c:layout>
      <c:lineChart>
        <c:grouping val="standard"/>
        <c:varyColors val="0"/>
        <c:ser>
          <c:idx val="0"/>
          <c:order val="0"/>
          <c:tx>
            <c:strRef>
              <c:f>'[Safety Masterlist Safety Health and Wellbeing.xlsx]4.1 Risk PT'!$M$8</c:f>
              <c:strCache>
                <c:ptCount val="1"/>
                <c:pt idx="0">
                  <c:v>CR1 -Motor Vehicle Accident </c:v>
                </c:pt>
              </c:strCache>
            </c:strRef>
          </c:tx>
          <c:spPr>
            <a:ln w="38100" cap="rnd" cmpd="sng" algn="ctr">
              <a:solidFill>
                <a:schemeClr val="accent2">
                  <a:lumMod val="60000"/>
                  <a:lumOff val="40000"/>
                </a:schemeClr>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Lbls>
            <c:dLbl>
              <c:idx val="5"/>
              <c:layout>
                <c:manualLayout>
                  <c:x val="-2.4032757292746725E-2"/>
                  <c:y val="9.838451846007312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B88-48F8-9E97-66A52700BBBD}"/>
                </c:ext>
              </c:extLst>
            </c:dLbl>
            <c:dLbl>
              <c:idx val="7"/>
              <c:layout>
                <c:manualLayout>
                  <c:x val="-2.4032757292746797E-2"/>
                  <c:y val="-1.2298064807509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B88-48F8-9E97-66A52700BBBD}"/>
                </c:ext>
              </c:extLst>
            </c:dLbl>
            <c:dLbl>
              <c:idx val="8"/>
              <c:layout>
                <c:manualLayout>
                  <c:x val="-3.6619055916550645E-2"/>
                  <c:y val="-1.43291473242940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D5-4CE6-BD1F-DF0EB65E5118}"/>
                </c:ext>
              </c:extLst>
            </c:dLbl>
            <c:dLbl>
              <c:idx val="10"/>
              <c:delete val="1"/>
              <c:extLst>
                <c:ext xmlns:c15="http://schemas.microsoft.com/office/drawing/2012/chart" uri="{CE6537A1-D6FC-4f65-9D91-7224C49458BB}"/>
                <c:ext xmlns:c16="http://schemas.microsoft.com/office/drawing/2014/chart" uri="{C3380CC4-5D6E-409C-BE32-E72D297353CC}">
                  <c16:uniqueId val="{00000011-DB88-48F8-9E97-66A52700BBBD}"/>
                </c:ext>
              </c:extLst>
            </c:dLbl>
            <c:spPr>
              <a:solidFill>
                <a:schemeClr val="bg1">
                  <a:alpha val="61000"/>
                </a:schemeClr>
              </a:solidFill>
              <a:ln>
                <a:noFill/>
              </a:ln>
              <a:effectLst/>
            </c:spPr>
            <c:txPr>
              <a:bodyPr rot="0" spcFirstLastPara="1" vertOverflow="ellipsis" vert="horz" wrap="square" anchor="ctr" anchorCtr="1"/>
              <a:lstStyle/>
              <a:p>
                <a:pPr>
                  <a:defRPr sz="1200" b="0" i="0" u="none" strike="noStrike" kern="1200" baseline="0">
                    <a:ln>
                      <a:noFill/>
                    </a:ln>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PT'!$M$9:$M$20</c:f>
              <c:numCache>
                <c:formatCode>General</c:formatCode>
                <c:ptCount val="12"/>
                <c:pt idx="0">
                  <c:v>13</c:v>
                </c:pt>
                <c:pt idx="1">
                  <c:v>18</c:v>
                </c:pt>
                <c:pt idx="2">
                  <c:v>14</c:v>
                </c:pt>
                <c:pt idx="3">
                  <c:v>8</c:v>
                </c:pt>
                <c:pt idx="4">
                  <c:v>8</c:v>
                </c:pt>
                <c:pt idx="5">
                  <c:v>9</c:v>
                </c:pt>
                <c:pt idx="6">
                  <c:v>14</c:v>
                </c:pt>
                <c:pt idx="7">
                  <c:v>2</c:v>
                </c:pt>
                <c:pt idx="8">
                  <c:v>1</c:v>
                </c:pt>
                <c:pt idx="9">
                  <c:v>3</c:v>
                </c:pt>
                <c:pt idx="10">
                  <c:v>0</c:v>
                </c:pt>
                <c:pt idx="11">
                  <c:v>2</c:v>
                </c:pt>
              </c:numCache>
            </c:numRef>
          </c:val>
          <c:smooth val="0"/>
          <c:extLst>
            <c:ext xmlns:c16="http://schemas.microsoft.com/office/drawing/2014/chart" uri="{C3380CC4-5D6E-409C-BE32-E72D297353CC}">
              <c16:uniqueId val="{00000001-06D5-4CE6-BD1F-DF0EB65E5118}"/>
            </c:ext>
          </c:extLst>
        </c:ser>
        <c:ser>
          <c:idx val="1"/>
          <c:order val="1"/>
          <c:tx>
            <c:strRef>
              <c:f>'[Safety Masterlist Safety Health and Wellbeing.xlsx]4.1 Risk PT'!$N$8</c:f>
              <c:strCache>
                <c:ptCount val="1"/>
                <c:pt idx="0">
                  <c:v>CR2 -Terrorism</c:v>
                </c:pt>
              </c:strCache>
            </c:strRef>
          </c:tx>
          <c:spPr>
            <a:ln w="12700" cap="rnd" cmpd="sng" algn="ctr">
              <a:solidFill>
                <a:schemeClr val="tx1">
                  <a:lumMod val="50000"/>
                  <a:lumOff val="50000"/>
                </a:schemeClr>
              </a:solidFill>
              <a:prstDash val="sysDot"/>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PT'!$N$9:$N$20</c:f>
              <c:numCache>
                <c:formatCode>General</c:formatCode>
                <c:ptCount val="12"/>
              </c:numCache>
            </c:numRef>
          </c:val>
          <c:smooth val="0"/>
          <c:extLst>
            <c:ext xmlns:c16="http://schemas.microsoft.com/office/drawing/2014/chart" uri="{C3380CC4-5D6E-409C-BE32-E72D297353CC}">
              <c16:uniqueId val="{00000002-06D5-4CE6-BD1F-DF0EB65E5118}"/>
            </c:ext>
          </c:extLst>
        </c:ser>
        <c:ser>
          <c:idx val="2"/>
          <c:order val="2"/>
          <c:tx>
            <c:strRef>
              <c:f>'[Safety Masterlist Safety Health and Wellbeing.xlsx]4.1 Risk PT'!$O$8</c:f>
              <c:strCache>
                <c:ptCount val="1"/>
                <c:pt idx="0">
                  <c:v>CR3 -Train Services</c:v>
                </c:pt>
              </c:strCache>
            </c:strRef>
          </c:tx>
          <c:spPr>
            <a:ln w="12700" cap="rnd" cmpd="sng" algn="ctr">
              <a:solidFill>
                <a:srgbClr val="87A03E"/>
              </a:solidFill>
              <a:prstDash val="sysDash"/>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PT'!$O$9:$O$20</c:f>
              <c:numCache>
                <c:formatCode>General</c:formatCode>
                <c:ptCount val="12"/>
              </c:numCache>
            </c:numRef>
          </c:val>
          <c:smooth val="0"/>
          <c:extLst>
            <c:ext xmlns:c16="http://schemas.microsoft.com/office/drawing/2014/chart" uri="{C3380CC4-5D6E-409C-BE32-E72D297353CC}">
              <c16:uniqueId val="{00000003-06D5-4CE6-BD1F-DF0EB65E5118}"/>
            </c:ext>
          </c:extLst>
        </c:ser>
        <c:ser>
          <c:idx val="3"/>
          <c:order val="3"/>
          <c:tx>
            <c:strRef>
              <c:f>'[Safety Masterlist Safety Health and Wellbeing.xlsx]4.1 Risk PT'!$P$8</c:f>
              <c:strCache>
                <c:ptCount val="1"/>
                <c:pt idx="0">
                  <c:v>CR4 -Fall from heights</c:v>
                </c:pt>
              </c:strCache>
            </c:strRef>
          </c:tx>
          <c:spPr>
            <a:ln w="12700" cap="rnd" cmpd="sng" algn="ctr">
              <a:solidFill>
                <a:schemeClr val="bg1">
                  <a:lumMod val="75000"/>
                </a:schemeClr>
              </a:solidFill>
              <a:prstDash val="lgDash"/>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PT'!$P$9:$P$20</c:f>
              <c:numCache>
                <c:formatCode>General</c:formatCode>
                <c:ptCount val="12"/>
              </c:numCache>
            </c:numRef>
          </c:val>
          <c:smooth val="0"/>
          <c:extLst>
            <c:ext xmlns:c16="http://schemas.microsoft.com/office/drawing/2014/chart" uri="{C3380CC4-5D6E-409C-BE32-E72D297353CC}">
              <c16:uniqueId val="{00000004-06D5-4CE6-BD1F-DF0EB65E5118}"/>
            </c:ext>
          </c:extLst>
        </c:ser>
        <c:ser>
          <c:idx val="4"/>
          <c:order val="4"/>
          <c:tx>
            <c:strRef>
              <c:f>'[Safety Masterlist Safety Health and Wellbeing.xlsx]4.1 Risk PT'!$Q$8</c:f>
              <c:strCache>
                <c:ptCount val="1"/>
                <c:pt idx="0">
                  <c:v>CR5 -Confined spaces  </c:v>
                </c:pt>
              </c:strCache>
            </c:strRef>
          </c:tx>
          <c:spPr>
            <a:ln w="12700" cap="rnd" cmpd="sng" algn="ctr">
              <a:solidFill>
                <a:schemeClr val="bg1">
                  <a:lumMod val="65000"/>
                </a:schemeClr>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PT'!$Q$9:$Q$20</c:f>
              <c:numCache>
                <c:formatCode>General</c:formatCode>
                <c:ptCount val="12"/>
              </c:numCache>
            </c:numRef>
          </c:val>
          <c:smooth val="0"/>
          <c:extLst>
            <c:ext xmlns:c16="http://schemas.microsoft.com/office/drawing/2014/chart" uri="{C3380CC4-5D6E-409C-BE32-E72D297353CC}">
              <c16:uniqueId val="{00000005-06D5-4CE6-BD1F-DF0EB65E5118}"/>
            </c:ext>
          </c:extLst>
        </c:ser>
        <c:ser>
          <c:idx val="5"/>
          <c:order val="5"/>
          <c:tx>
            <c:strRef>
              <c:f>'[Safety Masterlist Safety Health and Wellbeing.xlsx]4.1 Risk PT'!$R$8</c:f>
              <c:strCache>
                <c:ptCount val="1"/>
                <c:pt idx="0">
                  <c:v>CR6 -Violence towards staff</c:v>
                </c:pt>
              </c:strCache>
            </c:strRef>
          </c:tx>
          <c:spPr>
            <a:ln w="38100" cap="rnd" cmpd="sng" algn="ctr">
              <a:solidFill>
                <a:schemeClr val="tx2"/>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Lbls>
            <c:spPr>
              <a:solidFill>
                <a:schemeClr val="bg1">
                  <a:alpha val="61000"/>
                </a:schemeClr>
              </a:solid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PT'!$R$9:$R$20</c:f>
              <c:numCache>
                <c:formatCode>General</c:formatCode>
                <c:ptCount val="12"/>
                <c:pt idx="0">
                  <c:v>33</c:v>
                </c:pt>
                <c:pt idx="1">
                  <c:v>14</c:v>
                </c:pt>
                <c:pt idx="2">
                  <c:v>32</c:v>
                </c:pt>
                <c:pt idx="3">
                  <c:v>14</c:v>
                </c:pt>
                <c:pt idx="4">
                  <c:v>27</c:v>
                </c:pt>
                <c:pt idx="5">
                  <c:v>10</c:v>
                </c:pt>
                <c:pt idx="6">
                  <c:v>22</c:v>
                </c:pt>
                <c:pt idx="7">
                  <c:v>10</c:v>
                </c:pt>
                <c:pt idx="8">
                  <c:v>4</c:v>
                </c:pt>
                <c:pt idx="9">
                  <c:v>5</c:v>
                </c:pt>
                <c:pt idx="10">
                  <c:v>4</c:v>
                </c:pt>
                <c:pt idx="11">
                  <c:v>7</c:v>
                </c:pt>
              </c:numCache>
            </c:numRef>
          </c:val>
          <c:smooth val="0"/>
          <c:extLst>
            <c:ext xmlns:c16="http://schemas.microsoft.com/office/drawing/2014/chart" uri="{C3380CC4-5D6E-409C-BE32-E72D297353CC}">
              <c16:uniqueId val="{00000006-06D5-4CE6-BD1F-DF0EB65E5118}"/>
            </c:ext>
          </c:extLst>
        </c:ser>
        <c:ser>
          <c:idx val="6"/>
          <c:order val="6"/>
          <c:tx>
            <c:strRef>
              <c:f>'[Safety Masterlist Safety Health and Wellbeing.xlsx]4.1 Risk PT'!$S$8</c:f>
              <c:strCache>
                <c:ptCount val="1"/>
                <c:pt idx="0">
                  <c:v>CR7 -Exposure to hazardous substances</c:v>
                </c:pt>
              </c:strCache>
            </c:strRef>
          </c:tx>
          <c:spPr>
            <a:ln w="12700" cap="rnd" cmpd="sng" algn="ctr">
              <a:solidFill>
                <a:schemeClr val="accent1">
                  <a:lumMod val="60000"/>
                </a:schemeClr>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PT'!$S$9:$S$20</c:f>
              <c:numCache>
                <c:formatCode>General</c:formatCode>
                <c:ptCount val="12"/>
                <c:pt idx="8">
                  <c:v>1</c:v>
                </c:pt>
              </c:numCache>
            </c:numRef>
          </c:val>
          <c:smooth val="0"/>
          <c:extLst>
            <c:ext xmlns:c16="http://schemas.microsoft.com/office/drawing/2014/chart" uri="{C3380CC4-5D6E-409C-BE32-E72D297353CC}">
              <c16:uniqueId val="{00000008-06D5-4CE6-BD1F-DF0EB65E5118}"/>
            </c:ext>
          </c:extLst>
        </c:ser>
        <c:ser>
          <c:idx val="7"/>
          <c:order val="7"/>
          <c:tx>
            <c:strRef>
              <c:f>'[Safety Masterlist Safety Health and Wellbeing.xlsx]4.1 Risk PT'!$T$8</c:f>
              <c:strCache>
                <c:ptCount val="1"/>
                <c:pt idx="0">
                  <c:v>CR8 -Traffic management</c:v>
                </c:pt>
              </c:strCache>
            </c:strRef>
          </c:tx>
          <c:spPr>
            <a:ln w="12700" cap="rnd" cmpd="sng" algn="ctr">
              <a:solidFill>
                <a:srgbClr val="996633"/>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PT'!$T$9:$T$20</c:f>
              <c:numCache>
                <c:formatCode>General</c:formatCode>
                <c:ptCount val="12"/>
              </c:numCache>
            </c:numRef>
          </c:val>
          <c:smooth val="0"/>
          <c:extLst>
            <c:ext xmlns:c16="http://schemas.microsoft.com/office/drawing/2014/chart" uri="{C3380CC4-5D6E-409C-BE32-E72D297353CC}">
              <c16:uniqueId val="{00000009-06D5-4CE6-BD1F-DF0EB65E5118}"/>
            </c:ext>
          </c:extLst>
        </c:ser>
        <c:ser>
          <c:idx val="8"/>
          <c:order val="8"/>
          <c:tx>
            <c:strRef>
              <c:f>'[Safety Masterlist Safety Health and Wellbeing.xlsx]4.1 Risk PT'!$U$8</c:f>
              <c:strCache>
                <c:ptCount val="1"/>
                <c:pt idx="0">
                  <c:v>CR9 -Infrastructure</c:v>
                </c:pt>
              </c:strCache>
            </c:strRef>
          </c:tx>
          <c:spPr>
            <a:ln w="22225" cap="rnd" cmpd="sng" algn="ctr">
              <a:solidFill>
                <a:schemeClr val="accent4">
                  <a:lumMod val="20000"/>
                  <a:lumOff val="80000"/>
                </a:schemeClr>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PT'!$U$9:$U$20</c:f>
              <c:numCache>
                <c:formatCode>General</c:formatCode>
                <c:ptCount val="12"/>
              </c:numCache>
            </c:numRef>
          </c:val>
          <c:smooth val="0"/>
          <c:extLst>
            <c:ext xmlns:c16="http://schemas.microsoft.com/office/drawing/2014/chart" uri="{C3380CC4-5D6E-409C-BE32-E72D297353CC}">
              <c16:uniqueId val="{0000000A-06D5-4CE6-BD1F-DF0EB65E5118}"/>
            </c:ext>
          </c:extLst>
        </c:ser>
        <c:ser>
          <c:idx val="9"/>
          <c:order val="9"/>
          <c:tx>
            <c:strRef>
              <c:f>'[Safety Masterlist Safety Health and Wellbeing.xlsx]4.1 Risk PT'!$V$8</c:f>
              <c:strCache>
                <c:ptCount val="1"/>
                <c:pt idx="0">
                  <c:v>CR10 -Plant &amp; equipment</c:v>
                </c:pt>
              </c:strCache>
            </c:strRef>
          </c:tx>
          <c:spPr>
            <a:ln w="22225" cap="rnd" cmpd="sng" algn="ctr">
              <a:solidFill>
                <a:schemeClr val="bg1">
                  <a:lumMod val="50000"/>
                </a:schemeClr>
              </a:solidFill>
              <a:prstDash val="solid"/>
              <a:round/>
            </a:ln>
            <a:effectLst/>
          </c:spPr>
          <c:marker>
            <c:symbol val="none"/>
          </c:marker>
          <c:dLbls>
            <c:dLbl>
              <c:idx val="8"/>
              <c:delete val="1"/>
              <c:extLst>
                <c:ext xmlns:c15="http://schemas.microsoft.com/office/drawing/2012/chart" uri="{CE6537A1-D6FC-4f65-9D91-7224C49458BB}"/>
                <c:ext xmlns:c16="http://schemas.microsoft.com/office/drawing/2014/chart" uri="{C3380CC4-5D6E-409C-BE32-E72D297353CC}">
                  <c16:uniqueId val="{0000000B-DB88-48F8-9E97-66A52700BBBD}"/>
                </c:ext>
              </c:extLst>
            </c:dLbl>
            <c:dLbl>
              <c:idx val="9"/>
              <c:delete val="1"/>
              <c:extLst>
                <c:ext xmlns:c15="http://schemas.microsoft.com/office/drawing/2012/chart" uri="{CE6537A1-D6FC-4f65-9D91-7224C49458BB}"/>
                <c:ext xmlns:c16="http://schemas.microsoft.com/office/drawing/2014/chart" uri="{C3380CC4-5D6E-409C-BE32-E72D297353CC}">
                  <c16:uniqueId val="{0000000D-DB88-48F8-9E97-66A52700BBBD}"/>
                </c:ext>
              </c:extLst>
            </c:dLbl>
            <c:dLbl>
              <c:idx val="10"/>
              <c:delete val="1"/>
              <c:extLst>
                <c:ext xmlns:c15="http://schemas.microsoft.com/office/drawing/2012/chart" uri="{CE6537A1-D6FC-4f65-9D91-7224C49458BB}"/>
                <c:ext xmlns:c16="http://schemas.microsoft.com/office/drawing/2014/chart" uri="{C3380CC4-5D6E-409C-BE32-E72D297353CC}">
                  <c16:uniqueId val="{0000000F-DB88-48F8-9E97-66A52700BBBD}"/>
                </c:ext>
              </c:extLst>
            </c:dLbl>
            <c:dLbl>
              <c:idx val="11"/>
              <c:delete val="1"/>
              <c:extLst>
                <c:ext xmlns:c15="http://schemas.microsoft.com/office/drawing/2012/chart" uri="{CE6537A1-D6FC-4f65-9D91-7224C49458BB}"/>
                <c:ext xmlns:c16="http://schemas.microsoft.com/office/drawing/2014/chart" uri="{C3380CC4-5D6E-409C-BE32-E72D297353CC}">
                  <c16:uniqueId val="{00000012-DB88-48F8-9E97-66A52700BBBD}"/>
                </c:ext>
              </c:extLst>
            </c:dLbl>
            <c:spPr>
              <a:solidFill>
                <a:schemeClr val="bg1">
                  <a:alpha val="61000"/>
                </a:schemeClr>
              </a:solid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PT'!$V$9:$V$20</c:f>
              <c:numCache>
                <c:formatCode>General</c:formatCode>
                <c:ptCount val="12"/>
                <c:pt idx="0">
                  <c:v>1</c:v>
                </c:pt>
                <c:pt idx="1">
                  <c:v>2</c:v>
                </c:pt>
                <c:pt idx="2">
                  <c:v>1</c:v>
                </c:pt>
                <c:pt idx="3">
                  <c:v>5</c:v>
                </c:pt>
                <c:pt idx="4">
                  <c:v>4</c:v>
                </c:pt>
                <c:pt idx="5">
                  <c:v>3</c:v>
                </c:pt>
                <c:pt idx="6">
                  <c:v>2</c:v>
                </c:pt>
                <c:pt idx="7">
                  <c:v>1</c:v>
                </c:pt>
                <c:pt idx="8">
                  <c:v>0</c:v>
                </c:pt>
                <c:pt idx="9">
                  <c:v>0</c:v>
                </c:pt>
                <c:pt idx="10">
                  <c:v>0</c:v>
                </c:pt>
                <c:pt idx="11">
                  <c:v>0</c:v>
                </c:pt>
              </c:numCache>
            </c:numRef>
          </c:val>
          <c:smooth val="0"/>
          <c:extLst>
            <c:ext xmlns:c16="http://schemas.microsoft.com/office/drawing/2014/chart" uri="{C3380CC4-5D6E-409C-BE32-E72D297353CC}">
              <c16:uniqueId val="{0000000B-06D5-4CE6-BD1F-DF0EB65E5118}"/>
            </c:ext>
          </c:extLst>
        </c:ser>
        <c:ser>
          <c:idx val="10"/>
          <c:order val="10"/>
          <c:tx>
            <c:strRef>
              <c:f>'[Safety Masterlist Safety Health and Wellbeing.xlsx]4.1 Risk PT'!$W$8</c:f>
              <c:strCache>
                <c:ptCount val="1"/>
                <c:pt idx="0">
                  <c:v>CR11 -Drowning</c:v>
                </c:pt>
              </c:strCache>
            </c:strRef>
          </c:tx>
          <c:spPr>
            <a:ln w="22225" cap="rnd" cmpd="sng" algn="ctr">
              <a:solidFill>
                <a:srgbClr val="00B050"/>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PT'!$W$9:$W$20</c:f>
              <c:numCache>
                <c:formatCode>General</c:formatCode>
                <c:ptCount val="12"/>
              </c:numCache>
            </c:numRef>
          </c:val>
          <c:smooth val="0"/>
          <c:extLst>
            <c:ext xmlns:c16="http://schemas.microsoft.com/office/drawing/2014/chart" uri="{C3380CC4-5D6E-409C-BE32-E72D297353CC}">
              <c16:uniqueId val="{0000000C-06D5-4CE6-BD1F-DF0EB65E5118}"/>
            </c:ext>
          </c:extLst>
        </c:ser>
        <c:ser>
          <c:idx val="11"/>
          <c:order val="11"/>
          <c:tx>
            <c:strRef>
              <c:f>'[Safety Masterlist Safety Health and Wellbeing.xlsx]4.1 Risk PT'!$X$8</c:f>
              <c:strCache>
                <c:ptCount val="1"/>
                <c:pt idx="0">
                  <c:v>CR12 -Contact with services</c:v>
                </c:pt>
              </c:strCache>
            </c:strRef>
          </c:tx>
          <c:spPr>
            <a:ln w="22225" cap="rnd" cmpd="sng" algn="ctr">
              <a:solidFill>
                <a:schemeClr val="accent3"/>
              </a:solidFill>
              <a:round/>
            </a:ln>
            <a:effectLst/>
          </c:spPr>
          <c:marker>
            <c:symbol val="none"/>
          </c:marker>
          <c:cat>
            <c:numRef>
              <c:f>'[Safety Masterlist Safety Health and Wellbeing.xlsx]4.1 Risk PT'!$L$9:$L$20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PT'!$X$9:$X$20</c:f>
              <c:numCache>
                <c:formatCode>General</c:formatCode>
                <c:ptCount val="12"/>
                <c:pt idx="5">
                  <c:v>1</c:v>
                </c:pt>
              </c:numCache>
            </c:numRef>
          </c:val>
          <c:smooth val="0"/>
          <c:extLst>
            <c:ext xmlns:c16="http://schemas.microsoft.com/office/drawing/2014/chart" uri="{C3380CC4-5D6E-409C-BE32-E72D297353CC}">
              <c16:uniqueId val="{0000000D-06D5-4CE6-BD1F-DF0EB65E5118}"/>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spc="20" baseline="0">
                <a:solidFill>
                  <a:sysClr val="windowText" lastClr="000000"/>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General" sourceLinked="1"/>
        <c:majorTickMark val="none"/>
        <c:minorTickMark val="none"/>
        <c:tickLblPos val="nextTo"/>
        <c:crossAx val="116038528"/>
        <c:crosses val="autoZero"/>
        <c:crossBetween val="between"/>
      </c:valAx>
      <c:spPr>
        <a:noFill/>
        <a:ln w="38100">
          <a:noFill/>
        </a:ln>
        <a:effectLst/>
      </c:spPr>
    </c:plotArea>
    <c:legend>
      <c:legendPos val="b"/>
      <c:layout>
        <c:manualLayout>
          <c:xMode val="edge"/>
          <c:yMode val="edge"/>
          <c:x val="6.3984083030158298E-3"/>
          <c:y val="0.74360219808057237"/>
          <c:w val="0.98489575989751033"/>
          <c:h val="0.23145771383042305"/>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cap="none" spc="20" baseline="0">
                <a:solidFill>
                  <a:sysClr val="windowText" lastClr="000000"/>
                </a:solidFill>
                <a:latin typeface="+mn-lt"/>
                <a:ea typeface="+mn-ea"/>
                <a:cs typeface="+mn-cs"/>
              </a:defRPr>
            </a:pPr>
            <a:r>
              <a:rPr lang="en-US" sz="1400" b="1" i="0" u="none" strike="noStrike" kern="1200" cap="none" spc="20" baseline="0">
                <a:solidFill>
                  <a:sysClr val="windowText" lastClr="000000"/>
                </a:solidFill>
                <a:latin typeface="+mn-lt"/>
                <a:ea typeface="+mn-ea"/>
                <a:cs typeface="+mn-cs"/>
              </a:rPr>
              <a:t>Figure 3. Trend in public transport critical risk outcomes</a:t>
            </a:r>
          </a:p>
        </c:rich>
      </c:tx>
      <c:layout>
        <c:manualLayout>
          <c:xMode val="edge"/>
          <c:yMode val="edge"/>
          <c:x val="0.25570487606528042"/>
          <c:y val="3.7653123023669535E-2"/>
        </c:manualLayout>
      </c:layout>
      <c:overlay val="0"/>
      <c:spPr>
        <a:noFill/>
        <a:ln>
          <a:noFill/>
        </a:ln>
        <a:effectLst/>
      </c:spPr>
      <c:txPr>
        <a:bodyPr rot="0" spcFirstLastPara="1" vertOverflow="ellipsis" vert="horz" wrap="square" anchor="ctr" anchorCtr="1"/>
        <a:lstStyle/>
        <a:p>
          <a:pPr algn="ctr" rtl="0">
            <a:defRPr lang="en-US"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6519389090270084E-2"/>
          <c:y val="8.1567522728137151E-2"/>
          <c:w val="0.90335270757127828"/>
          <c:h val="0.53406113880058992"/>
        </c:manualLayout>
      </c:layout>
      <c:areaChart>
        <c:grouping val="stacked"/>
        <c:varyColors val="0"/>
        <c:ser>
          <c:idx val="0"/>
          <c:order val="0"/>
          <c:tx>
            <c:strRef>
              <c:f>'[Safety Masterlist Safety Health and Wellbeing.xlsx]4.1 Risk PT'!$L$91</c:f>
              <c:strCache>
                <c:ptCount val="1"/>
                <c:pt idx="0">
                  <c:v>Grade 1 - Verbal Abuse (Direct/Indirect Frustration Venting)</c:v>
                </c:pt>
              </c:strCache>
            </c:strRef>
          </c:tx>
          <c:spPr>
            <a:solidFill>
              <a:schemeClr val="accent1"/>
            </a:solidFill>
            <a:ln w="9525" cap="flat" cmpd="sng" algn="ctr">
              <a:solidFill>
                <a:schemeClr val="accent1">
                  <a:shade val="95000"/>
                </a:schemeClr>
              </a:solidFill>
              <a:round/>
            </a:ln>
            <a:effectLst/>
          </c:spPr>
          <c:dLbls>
            <c:dLbl>
              <c:idx val="10"/>
              <c:delete val="1"/>
              <c:extLst>
                <c:ext xmlns:c15="http://schemas.microsoft.com/office/drawing/2012/chart" uri="{CE6537A1-D6FC-4f65-9D91-7224C49458BB}"/>
                <c:ext xmlns:c16="http://schemas.microsoft.com/office/drawing/2014/chart" uri="{C3380CC4-5D6E-409C-BE32-E72D297353CC}">
                  <c16:uniqueId val="{00000002-6588-485D-856D-8DB2382DDE5A}"/>
                </c:ext>
              </c:extLst>
            </c:dLbl>
            <c:spPr>
              <a:noFill/>
              <a:ln>
                <a:noFill/>
              </a:ln>
              <a:effectLst/>
            </c:spPr>
            <c:txPr>
              <a:bodyPr rot="0" spcFirstLastPara="1" vertOverflow="ellipsis" vert="horz" wrap="square" anchor="ctr" anchorCtr="0"/>
              <a:lstStyle/>
              <a:p>
                <a:pPr algn="ctr">
                  <a:defRPr lang="en-US"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PT'!$M$91:$X$91</c:f>
              <c:numCache>
                <c:formatCode>General</c:formatCode>
                <c:ptCount val="12"/>
                <c:pt idx="0">
                  <c:v>14</c:v>
                </c:pt>
                <c:pt idx="1">
                  <c:v>5</c:v>
                </c:pt>
                <c:pt idx="2">
                  <c:v>12</c:v>
                </c:pt>
                <c:pt idx="3">
                  <c:v>7</c:v>
                </c:pt>
                <c:pt idx="4">
                  <c:v>9</c:v>
                </c:pt>
                <c:pt idx="5">
                  <c:v>2</c:v>
                </c:pt>
                <c:pt idx="6">
                  <c:v>14</c:v>
                </c:pt>
                <c:pt idx="7">
                  <c:v>4</c:v>
                </c:pt>
                <c:pt idx="8">
                  <c:v>1</c:v>
                </c:pt>
                <c:pt idx="9">
                  <c:v>2</c:v>
                </c:pt>
                <c:pt idx="10">
                  <c:v>0</c:v>
                </c:pt>
                <c:pt idx="11">
                  <c:v>0</c:v>
                </c:pt>
              </c:numCache>
            </c:numRef>
          </c:val>
          <c:extLst>
            <c:ext xmlns:c16="http://schemas.microsoft.com/office/drawing/2014/chart" uri="{C3380CC4-5D6E-409C-BE32-E72D297353CC}">
              <c16:uniqueId val="{00000000-E552-4F77-99F8-993B14B11A06}"/>
            </c:ext>
          </c:extLst>
        </c:ser>
        <c:ser>
          <c:idx val="1"/>
          <c:order val="1"/>
          <c:tx>
            <c:strRef>
              <c:f>'[Safety Masterlist Safety Health and Wellbeing.xlsx]4.1 Risk PT'!$L$92</c:f>
              <c:strCache>
                <c:ptCount val="1"/>
                <c:pt idx="0">
                  <c:v>Grade 2 - Verbal Abuse (Targeted but not sustained)</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dLbls>
            <c:dLbl>
              <c:idx val="7"/>
              <c:delete val="1"/>
              <c:extLst>
                <c:ext xmlns:c15="http://schemas.microsoft.com/office/drawing/2012/chart" uri="{CE6537A1-D6FC-4f65-9D91-7224C49458BB}"/>
                <c:ext xmlns:c16="http://schemas.microsoft.com/office/drawing/2014/chart" uri="{C3380CC4-5D6E-409C-BE32-E72D297353CC}">
                  <c16:uniqueId val="{00000006-6588-485D-856D-8DB2382DDE5A}"/>
                </c:ext>
              </c:extLst>
            </c:dLbl>
            <c:dLbl>
              <c:idx val="8"/>
              <c:delete val="1"/>
              <c:extLst>
                <c:ext xmlns:c15="http://schemas.microsoft.com/office/drawing/2012/chart" uri="{CE6537A1-D6FC-4f65-9D91-7224C49458BB}"/>
                <c:ext xmlns:c16="http://schemas.microsoft.com/office/drawing/2014/chart" uri="{C3380CC4-5D6E-409C-BE32-E72D297353CC}">
                  <c16:uniqueId val="{00000009-6588-485D-856D-8DB2382DDE5A}"/>
                </c:ext>
              </c:extLst>
            </c:dLbl>
            <c:dLbl>
              <c:idx val="9"/>
              <c:delete val="1"/>
              <c:extLst>
                <c:ext xmlns:c15="http://schemas.microsoft.com/office/drawing/2012/chart" uri="{CE6537A1-D6FC-4f65-9D91-7224C49458BB}"/>
                <c:ext xmlns:c16="http://schemas.microsoft.com/office/drawing/2014/chart" uri="{C3380CC4-5D6E-409C-BE32-E72D297353CC}">
                  <c16:uniqueId val="{0000000A-6588-485D-856D-8DB2382DDE5A}"/>
                </c:ext>
              </c:extLst>
            </c:dLbl>
            <c:dLbl>
              <c:idx val="10"/>
              <c:delete val="1"/>
              <c:extLst>
                <c:ext xmlns:c15="http://schemas.microsoft.com/office/drawing/2012/chart" uri="{CE6537A1-D6FC-4f65-9D91-7224C49458BB}"/>
                <c:ext xmlns:c16="http://schemas.microsoft.com/office/drawing/2014/chart" uri="{C3380CC4-5D6E-409C-BE32-E72D297353CC}">
                  <c16:uniqueId val="{00000001-6588-485D-856D-8DB2382DDE5A}"/>
                </c:ext>
              </c:extLst>
            </c:dLbl>
            <c:dLbl>
              <c:idx val="11"/>
              <c:delete val="1"/>
              <c:extLst>
                <c:ext xmlns:c15="http://schemas.microsoft.com/office/drawing/2012/chart" uri="{CE6537A1-D6FC-4f65-9D91-7224C49458BB}"/>
                <c:ext xmlns:c16="http://schemas.microsoft.com/office/drawing/2014/chart" uri="{C3380CC4-5D6E-409C-BE32-E72D297353CC}">
                  <c16:uniqueId val="{00000003-6588-485D-856D-8DB2382DDE5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PT'!$M$92:$X$92</c:f>
              <c:numCache>
                <c:formatCode>General</c:formatCode>
                <c:ptCount val="12"/>
                <c:pt idx="0">
                  <c:v>2</c:v>
                </c:pt>
                <c:pt idx="1">
                  <c:v>0</c:v>
                </c:pt>
                <c:pt idx="2">
                  <c:v>6</c:v>
                </c:pt>
                <c:pt idx="3">
                  <c:v>2</c:v>
                </c:pt>
                <c:pt idx="4">
                  <c:v>2</c:v>
                </c:pt>
                <c:pt idx="5">
                  <c:v>2</c:v>
                </c:pt>
                <c:pt idx="6">
                  <c:v>0</c:v>
                </c:pt>
                <c:pt idx="7">
                  <c:v>0</c:v>
                </c:pt>
                <c:pt idx="8">
                  <c:v>0</c:v>
                </c:pt>
                <c:pt idx="9">
                  <c:v>0</c:v>
                </c:pt>
                <c:pt idx="10">
                  <c:v>0</c:v>
                </c:pt>
                <c:pt idx="11">
                  <c:v>0</c:v>
                </c:pt>
              </c:numCache>
            </c:numRef>
          </c:val>
          <c:extLst>
            <c:ext xmlns:c16="http://schemas.microsoft.com/office/drawing/2014/chart" uri="{C3380CC4-5D6E-409C-BE32-E72D297353CC}">
              <c16:uniqueId val="{00000001-E552-4F77-99F8-993B14B11A06}"/>
            </c:ext>
          </c:extLst>
        </c:ser>
        <c:ser>
          <c:idx val="2"/>
          <c:order val="2"/>
          <c:tx>
            <c:strRef>
              <c:f>'[Safety Masterlist Safety Health and Wellbeing.xlsx]4.1 Risk PT'!$L$93</c:f>
              <c:strCache>
                <c:ptCount val="1"/>
                <c:pt idx="0">
                  <c:v>Grade 3 - Verbal Abuse (Sustained)</c:v>
                </c:pt>
              </c:strCache>
            </c:strRef>
          </c:tx>
          <c:spPr>
            <a:solidFill>
              <a:schemeClr val="accent2">
                <a:lumMod val="40000"/>
                <a:lumOff val="60000"/>
              </a:schemeClr>
            </a:solidFill>
            <a:ln w="9525" cap="flat" cmpd="sng" algn="ctr">
              <a:solidFill>
                <a:schemeClr val="accent2">
                  <a:lumMod val="40000"/>
                  <a:lumOff val="60000"/>
                </a:schemeClr>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PT'!$M$93:$X$93</c:f>
              <c:numCache>
                <c:formatCode>General</c:formatCode>
                <c:ptCount val="12"/>
                <c:pt idx="0">
                  <c:v>4</c:v>
                </c:pt>
                <c:pt idx="1">
                  <c:v>2</c:v>
                </c:pt>
                <c:pt idx="2">
                  <c:v>4</c:v>
                </c:pt>
                <c:pt idx="3">
                  <c:v>3</c:v>
                </c:pt>
                <c:pt idx="4">
                  <c:v>4</c:v>
                </c:pt>
                <c:pt idx="5">
                  <c:v>0</c:v>
                </c:pt>
                <c:pt idx="6">
                  <c:v>0</c:v>
                </c:pt>
                <c:pt idx="7">
                  <c:v>1</c:v>
                </c:pt>
                <c:pt idx="8">
                  <c:v>0</c:v>
                </c:pt>
                <c:pt idx="9">
                  <c:v>0</c:v>
                </c:pt>
                <c:pt idx="10">
                  <c:v>0</c:v>
                </c:pt>
                <c:pt idx="11">
                  <c:v>0</c:v>
                </c:pt>
              </c:numCache>
            </c:numRef>
          </c:val>
          <c:extLst>
            <c:ext xmlns:c16="http://schemas.microsoft.com/office/drawing/2014/chart" uri="{C3380CC4-5D6E-409C-BE32-E72D297353CC}">
              <c16:uniqueId val="{00000002-E552-4F77-99F8-993B14B11A06}"/>
            </c:ext>
          </c:extLst>
        </c:ser>
        <c:ser>
          <c:idx val="3"/>
          <c:order val="3"/>
          <c:tx>
            <c:strRef>
              <c:f>'[Safety Masterlist Safety Health and Wellbeing.xlsx]4.1 Risk PT'!$L$94</c:f>
              <c:strCache>
                <c:ptCount val="1"/>
                <c:pt idx="0">
                  <c:v>Grade 4 - Intimidation and Threats (Threatening Behavior)</c:v>
                </c:pt>
              </c:strCache>
            </c:strRef>
          </c:tx>
          <c:spPr>
            <a:solidFill>
              <a:schemeClr val="accent2">
                <a:lumMod val="60000"/>
                <a:lumOff val="40000"/>
              </a:schemeClr>
            </a:solidFill>
            <a:ln w="9525" cap="flat" cmpd="sng" algn="ctr">
              <a:solidFill>
                <a:schemeClr val="accent2">
                  <a:lumMod val="60000"/>
                  <a:lumOff val="40000"/>
                </a:schemeClr>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PT'!$M$94:$X$94</c:f>
              <c:numCache>
                <c:formatCode>General</c:formatCode>
                <c:ptCount val="12"/>
                <c:pt idx="0">
                  <c:v>5</c:v>
                </c:pt>
                <c:pt idx="1">
                  <c:v>2</c:v>
                </c:pt>
                <c:pt idx="2">
                  <c:v>3</c:v>
                </c:pt>
                <c:pt idx="3">
                  <c:v>0</c:v>
                </c:pt>
                <c:pt idx="4">
                  <c:v>2</c:v>
                </c:pt>
                <c:pt idx="5">
                  <c:v>1</c:v>
                </c:pt>
                <c:pt idx="6">
                  <c:v>1</c:v>
                </c:pt>
                <c:pt idx="7">
                  <c:v>0</c:v>
                </c:pt>
                <c:pt idx="8">
                  <c:v>0</c:v>
                </c:pt>
                <c:pt idx="9">
                  <c:v>0</c:v>
                </c:pt>
                <c:pt idx="10">
                  <c:v>0</c:v>
                </c:pt>
                <c:pt idx="11">
                  <c:v>0</c:v>
                </c:pt>
              </c:numCache>
            </c:numRef>
          </c:val>
          <c:extLst>
            <c:ext xmlns:c16="http://schemas.microsoft.com/office/drawing/2014/chart" uri="{C3380CC4-5D6E-409C-BE32-E72D297353CC}">
              <c16:uniqueId val="{00000003-E552-4F77-99F8-993B14B11A06}"/>
            </c:ext>
          </c:extLst>
        </c:ser>
        <c:ser>
          <c:idx val="4"/>
          <c:order val="4"/>
          <c:tx>
            <c:strRef>
              <c:f>'[Safety Masterlist Safety Health and Wellbeing.xlsx]4.1 Risk PT'!$L$95</c:f>
              <c:strCache>
                <c:ptCount val="1"/>
                <c:pt idx="0">
                  <c:v>Grade 5 - Intimidation and Threats (Verbally threaten to harm or kill)</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PT'!$M$95:$X$95</c:f>
              <c:numCache>
                <c:formatCode>General</c:formatCode>
                <c:ptCount val="12"/>
                <c:pt idx="0">
                  <c:v>0</c:v>
                </c:pt>
                <c:pt idx="1">
                  <c:v>0</c:v>
                </c:pt>
                <c:pt idx="2">
                  <c:v>1</c:v>
                </c:pt>
                <c:pt idx="3">
                  <c:v>0</c:v>
                </c:pt>
                <c:pt idx="4">
                  <c:v>0</c:v>
                </c:pt>
                <c:pt idx="5">
                  <c:v>0</c:v>
                </c:pt>
                <c:pt idx="6">
                  <c:v>0</c:v>
                </c:pt>
                <c:pt idx="7">
                  <c:v>0</c:v>
                </c:pt>
                <c:pt idx="8">
                  <c:v>1</c:v>
                </c:pt>
                <c:pt idx="9">
                  <c:v>0</c:v>
                </c:pt>
                <c:pt idx="10">
                  <c:v>0</c:v>
                </c:pt>
                <c:pt idx="11">
                  <c:v>0</c:v>
                </c:pt>
              </c:numCache>
            </c:numRef>
          </c:val>
          <c:extLst>
            <c:ext xmlns:c16="http://schemas.microsoft.com/office/drawing/2014/chart" uri="{C3380CC4-5D6E-409C-BE32-E72D297353CC}">
              <c16:uniqueId val="{00000004-E552-4F77-99F8-993B14B11A06}"/>
            </c:ext>
          </c:extLst>
        </c:ser>
        <c:ser>
          <c:idx val="5"/>
          <c:order val="5"/>
          <c:tx>
            <c:strRef>
              <c:f>'[Safety Masterlist Safety Health and Wellbeing.xlsx]4.1 Risk PT'!$L$96</c:f>
              <c:strCache>
                <c:ptCount val="1"/>
                <c:pt idx="0">
                  <c:v>Grade 6 - Intimidation and Threats (Non-verbal/verbal threat with weapon on display)</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PT'!$M$96:$X$96</c:f>
              <c:numCache>
                <c:formatCode>General</c:formatCode>
                <c:ptCount val="12"/>
                <c:pt idx="0">
                  <c:v>1</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5-E552-4F77-99F8-993B14B11A06}"/>
            </c:ext>
          </c:extLst>
        </c:ser>
        <c:ser>
          <c:idx val="6"/>
          <c:order val="6"/>
          <c:tx>
            <c:strRef>
              <c:f>'[Safety Masterlist Safety Health and Wellbeing.xlsx]4.1 Risk PT'!$L$97</c:f>
              <c:strCache>
                <c:ptCount val="1"/>
                <c:pt idx="0">
                  <c:v>Grade 7 - Assult (Physical contact/touch/object thrown/push/shove/minor assult)</c:v>
                </c:pt>
              </c:strCache>
            </c:strRef>
          </c:tx>
          <c:spPr>
            <a:solidFill>
              <a:schemeClr val="bg2">
                <a:lumMod val="20000"/>
                <a:lumOff val="80000"/>
              </a:schemeClr>
            </a:solidFill>
            <a:ln w="9525" cap="flat" cmpd="sng" algn="ctr">
              <a:solidFill>
                <a:schemeClr val="bg2">
                  <a:lumMod val="20000"/>
                  <a:lumOff val="80000"/>
                </a:schemeClr>
              </a:solidFill>
              <a:round/>
            </a:ln>
            <a:effectLst/>
          </c:spPr>
          <c:dLbls>
            <c:dLbl>
              <c:idx val="7"/>
              <c:delete val="1"/>
              <c:extLst>
                <c:ext xmlns:c15="http://schemas.microsoft.com/office/drawing/2012/chart" uri="{CE6537A1-D6FC-4f65-9D91-7224C49458BB}"/>
                <c:ext xmlns:c16="http://schemas.microsoft.com/office/drawing/2014/chart" uri="{C3380CC4-5D6E-409C-BE32-E72D297353CC}">
                  <c16:uniqueId val="{00000007-6588-485D-856D-8DB2382DDE5A}"/>
                </c:ext>
              </c:extLst>
            </c:dLbl>
            <c:dLbl>
              <c:idx val="9"/>
              <c:delete val="1"/>
              <c:extLst>
                <c:ext xmlns:c15="http://schemas.microsoft.com/office/drawing/2012/chart" uri="{CE6537A1-D6FC-4f65-9D91-7224C49458BB}"/>
                <c:ext xmlns:c16="http://schemas.microsoft.com/office/drawing/2014/chart" uri="{C3380CC4-5D6E-409C-BE32-E72D297353CC}">
                  <c16:uniqueId val="{0000000B-6588-485D-856D-8DB2382DDE5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PT'!$M$97:$X$97</c:f>
              <c:numCache>
                <c:formatCode>General</c:formatCode>
                <c:ptCount val="12"/>
                <c:pt idx="0">
                  <c:v>2</c:v>
                </c:pt>
                <c:pt idx="1">
                  <c:v>3</c:v>
                </c:pt>
                <c:pt idx="2">
                  <c:v>3</c:v>
                </c:pt>
                <c:pt idx="3">
                  <c:v>1</c:v>
                </c:pt>
                <c:pt idx="4">
                  <c:v>5</c:v>
                </c:pt>
                <c:pt idx="5">
                  <c:v>3</c:v>
                </c:pt>
                <c:pt idx="6">
                  <c:v>3</c:v>
                </c:pt>
                <c:pt idx="7">
                  <c:v>0</c:v>
                </c:pt>
                <c:pt idx="8">
                  <c:v>1</c:v>
                </c:pt>
                <c:pt idx="9">
                  <c:v>0</c:v>
                </c:pt>
                <c:pt idx="10">
                  <c:v>4</c:v>
                </c:pt>
                <c:pt idx="11">
                  <c:v>1</c:v>
                </c:pt>
              </c:numCache>
            </c:numRef>
          </c:val>
          <c:extLst>
            <c:ext xmlns:c16="http://schemas.microsoft.com/office/drawing/2014/chart" uri="{C3380CC4-5D6E-409C-BE32-E72D297353CC}">
              <c16:uniqueId val="{00000006-E552-4F77-99F8-993B14B11A06}"/>
            </c:ext>
          </c:extLst>
        </c:ser>
        <c:ser>
          <c:idx val="7"/>
          <c:order val="7"/>
          <c:tx>
            <c:strRef>
              <c:f>'[Safety Masterlist Safety Health and Wellbeing.xlsx]4.1 Risk PT'!$L$98</c:f>
              <c:strCache>
                <c:ptCount val="1"/>
                <c:pt idx="0">
                  <c:v>Grade 8 - Assult (Actively hit) / Serious Assult (Sustained)</c:v>
                </c:pt>
              </c:strCache>
            </c:strRef>
          </c:tx>
          <c:spPr>
            <a:solidFill>
              <a:schemeClr val="accent3"/>
            </a:solidFill>
            <a:ln w="9525" cap="flat" cmpd="sng" algn="ctr">
              <a:solidFill>
                <a:schemeClr val="accent3"/>
              </a:solidFill>
              <a:round/>
            </a:ln>
            <a:effectLst/>
          </c:spPr>
          <c:dLbls>
            <c:dLbl>
              <c:idx val="3"/>
              <c:delete val="1"/>
              <c:extLst>
                <c:ext xmlns:c15="http://schemas.microsoft.com/office/drawing/2012/chart" uri="{CE6537A1-D6FC-4f65-9D91-7224C49458BB}"/>
                <c:ext xmlns:c16="http://schemas.microsoft.com/office/drawing/2014/chart" uri="{C3380CC4-5D6E-409C-BE32-E72D297353CC}">
                  <c16:uniqueId val="{0000000C-6588-485D-856D-8DB2382DDE5A}"/>
                </c:ext>
              </c:extLst>
            </c:dLbl>
            <c:dLbl>
              <c:idx val="8"/>
              <c:delete val="1"/>
              <c:extLst>
                <c:ext xmlns:c15="http://schemas.microsoft.com/office/drawing/2012/chart" uri="{CE6537A1-D6FC-4f65-9D91-7224C49458BB}"/>
                <c:ext xmlns:c16="http://schemas.microsoft.com/office/drawing/2014/chart" uri="{C3380CC4-5D6E-409C-BE32-E72D297353CC}">
                  <c16:uniqueId val="{00000008-6588-485D-856D-8DB2382DDE5A}"/>
                </c:ext>
              </c:extLst>
            </c:dLbl>
            <c:dLbl>
              <c:idx val="11"/>
              <c:layout>
                <c:manualLayout>
                  <c:x val="4.7551034366041297E-3"/>
                  <c:y val="7.170591375938522E-17"/>
                </c:manualLayout>
              </c:layout>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88-485D-856D-8DB2382DDE5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PT'!$M$98:$X$98</c:f>
              <c:numCache>
                <c:formatCode>General</c:formatCode>
                <c:ptCount val="12"/>
                <c:pt idx="0">
                  <c:v>3</c:v>
                </c:pt>
                <c:pt idx="1">
                  <c:v>0</c:v>
                </c:pt>
                <c:pt idx="2">
                  <c:v>3</c:v>
                </c:pt>
                <c:pt idx="3">
                  <c:v>1</c:v>
                </c:pt>
                <c:pt idx="4">
                  <c:v>3</c:v>
                </c:pt>
                <c:pt idx="5">
                  <c:v>1</c:v>
                </c:pt>
                <c:pt idx="6">
                  <c:v>3</c:v>
                </c:pt>
                <c:pt idx="7">
                  <c:v>3</c:v>
                </c:pt>
                <c:pt idx="8">
                  <c:v>0</c:v>
                </c:pt>
                <c:pt idx="9">
                  <c:v>2</c:v>
                </c:pt>
                <c:pt idx="10">
                  <c:v>0</c:v>
                </c:pt>
                <c:pt idx="11">
                  <c:v>2</c:v>
                </c:pt>
              </c:numCache>
            </c:numRef>
          </c:val>
          <c:extLst>
            <c:ext xmlns:c16="http://schemas.microsoft.com/office/drawing/2014/chart" uri="{C3380CC4-5D6E-409C-BE32-E72D297353CC}">
              <c16:uniqueId val="{00000007-E552-4F77-99F8-993B14B11A06}"/>
            </c:ext>
          </c:extLst>
        </c:ser>
        <c:ser>
          <c:idx val="8"/>
          <c:order val="8"/>
          <c:tx>
            <c:strRef>
              <c:f>'[Safety Masterlist Safety Health and Wellbeing.xlsx]4.1 Risk PT'!$L$99</c:f>
              <c:strCache>
                <c:ptCount val="1"/>
                <c:pt idx="0">
                  <c:v>Grade 9 - Serious and Severe Assault</c:v>
                </c:pt>
              </c:strCache>
            </c:strRef>
          </c:tx>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PT'!$M$99:$X$99</c:f>
              <c:numCache>
                <c:formatCode>General</c:formatCode>
                <c:ptCount val="12"/>
                <c:pt idx="0">
                  <c:v>1</c:v>
                </c:pt>
                <c:pt idx="1">
                  <c:v>0</c:v>
                </c:pt>
                <c:pt idx="2">
                  <c:v>0</c:v>
                </c:pt>
                <c:pt idx="3">
                  <c:v>0</c:v>
                </c:pt>
                <c:pt idx="4">
                  <c:v>0</c:v>
                </c:pt>
                <c:pt idx="5">
                  <c:v>0</c:v>
                </c:pt>
                <c:pt idx="6">
                  <c:v>0</c:v>
                </c:pt>
                <c:pt idx="7">
                  <c:v>0</c:v>
                </c:pt>
                <c:pt idx="8">
                  <c:v>1</c:v>
                </c:pt>
                <c:pt idx="9">
                  <c:v>0</c:v>
                </c:pt>
                <c:pt idx="10">
                  <c:v>0</c:v>
                </c:pt>
                <c:pt idx="11">
                  <c:v>0</c:v>
                </c:pt>
              </c:numCache>
            </c:numRef>
          </c:val>
          <c:extLst>
            <c:ext xmlns:c16="http://schemas.microsoft.com/office/drawing/2014/chart" uri="{C3380CC4-5D6E-409C-BE32-E72D297353CC}">
              <c16:uniqueId val="{00000008-E552-4F77-99F8-993B14B11A06}"/>
            </c:ext>
          </c:extLst>
        </c:ser>
        <c:ser>
          <c:idx val="9"/>
          <c:order val="9"/>
          <c:tx>
            <c:strRef>
              <c:f>'[Safety Masterlist Safety Health and Wellbeing.xlsx]4.1 Risk PT'!$L$100</c:f>
              <c:strCache>
                <c:ptCount val="1"/>
                <c:pt idx="0">
                  <c:v>Injury/illness</c:v>
                </c:pt>
              </c:strCache>
            </c:strRef>
          </c:tx>
          <c:spPr>
            <a:solidFill>
              <a:schemeClr val="bg1">
                <a:lumMod val="85000"/>
              </a:schemeClr>
            </a:solidFill>
            <a:ln w="9525" cap="flat" cmpd="sng" algn="ctr">
              <a:solidFill>
                <a:schemeClr val="bg1">
                  <a:lumMod val="85000"/>
                </a:schemeClr>
              </a:solidFill>
              <a:round/>
            </a:ln>
            <a:effectLst/>
          </c:spPr>
          <c:dLbls>
            <c:dLbl>
              <c:idx val="11"/>
              <c:delete val="1"/>
              <c:extLst>
                <c:ext xmlns:c15="http://schemas.microsoft.com/office/drawing/2012/chart" uri="{CE6537A1-D6FC-4f65-9D91-7224C49458BB}"/>
                <c:ext xmlns:c16="http://schemas.microsoft.com/office/drawing/2014/chart" uri="{C3380CC4-5D6E-409C-BE32-E72D297353CC}">
                  <c16:uniqueId val="{00000005-6588-485D-856D-8DB2382DDE5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PT'!$M$100:$X$100</c:f>
              <c:numCache>
                <c:formatCode>General</c:formatCode>
                <c:ptCount val="12"/>
                <c:pt idx="0">
                  <c:v>1</c:v>
                </c:pt>
                <c:pt idx="1">
                  <c:v>0</c:v>
                </c:pt>
                <c:pt idx="2">
                  <c:v>0</c:v>
                </c:pt>
                <c:pt idx="3">
                  <c:v>0</c:v>
                </c:pt>
                <c:pt idx="4">
                  <c:v>0</c:v>
                </c:pt>
                <c:pt idx="5">
                  <c:v>3</c:v>
                </c:pt>
                <c:pt idx="6">
                  <c:v>0</c:v>
                </c:pt>
                <c:pt idx="7">
                  <c:v>0</c:v>
                </c:pt>
                <c:pt idx="8">
                  <c:v>0</c:v>
                </c:pt>
                <c:pt idx="9">
                  <c:v>0</c:v>
                </c:pt>
                <c:pt idx="10">
                  <c:v>0</c:v>
                </c:pt>
                <c:pt idx="11">
                  <c:v>0</c:v>
                </c:pt>
              </c:numCache>
            </c:numRef>
          </c:val>
          <c:extLst>
            <c:ext xmlns:c16="http://schemas.microsoft.com/office/drawing/2014/chart" uri="{C3380CC4-5D6E-409C-BE32-E72D297353CC}">
              <c16:uniqueId val="{00000009-E552-4F77-99F8-993B14B11A06}"/>
            </c:ext>
          </c:extLst>
        </c:ser>
        <c:ser>
          <c:idx val="10"/>
          <c:order val="10"/>
          <c:tx>
            <c:strRef>
              <c:f>'[Safety Masterlist Safety Health and Wellbeing.xlsx]4.1 Risk PT'!$L$101</c:f>
              <c:strCache>
                <c:ptCount val="1"/>
                <c:pt idx="0">
                  <c:v>Near miss</c:v>
                </c:pt>
              </c:strCache>
            </c:strRef>
          </c:tx>
          <c:spPr>
            <a:solidFill>
              <a:srgbClr val="FFFFD1"/>
            </a:solidFill>
            <a:ln w="9525" cap="flat" cmpd="sng" algn="ctr">
              <a:solidFill>
                <a:srgbClr val="FFFFCC"/>
              </a:solidFill>
              <a:round/>
            </a:ln>
            <a:effectLst/>
          </c:spPr>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PT'!$M$101:$X$101</c:f>
              <c:numCache>
                <c:formatCode>General</c:formatCode>
                <c:ptCount val="12"/>
                <c:pt idx="0">
                  <c:v>1</c:v>
                </c:pt>
                <c:pt idx="1">
                  <c:v>1</c:v>
                </c:pt>
                <c:pt idx="2">
                  <c:v>3</c:v>
                </c:pt>
                <c:pt idx="3">
                  <c:v>2</c:v>
                </c:pt>
                <c:pt idx="4">
                  <c:v>1</c:v>
                </c:pt>
                <c:pt idx="5">
                  <c:v>1</c:v>
                </c:pt>
                <c:pt idx="6">
                  <c:v>1</c:v>
                </c:pt>
                <c:pt idx="7">
                  <c:v>1</c:v>
                </c:pt>
                <c:pt idx="8">
                  <c:v>0</c:v>
                </c:pt>
                <c:pt idx="9">
                  <c:v>0</c:v>
                </c:pt>
                <c:pt idx="10">
                  <c:v>0</c:v>
                </c:pt>
                <c:pt idx="11">
                  <c:v>1</c:v>
                </c:pt>
              </c:numCache>
            </c:numRef>
          </c:val>
          <c:extLst>
            <c:ext xmlns:c16="http://schemas.microsoft.com/office/drawing/2014/chart" uri="{C3380CC4-5D6E-409C-BE32-E72D297353CC}">
              <c16:uniqueId val="{0000000A-E552-4F77-99F8-993B14B11A06}"/>
            </c:ext>
          </c:extLst>
        </c:ser>
        <c:ser>
          <c:idx val="11"/>
          <c:order val="11"/>
          <c:tx>
            <c:strRef>
              <c:f>'[Safety Masterlist Safety Health and Wellbeing.xlsx]4.1 Risk PT'!$L$102</c:f>
              <c:strCache>
                <c:ptCount val="1"/>
                <c:pt idx="0">
                  <c:v>Property damage</c:v>
                </c:pt>
              </c:strCache>
            </c:strRef>
          </c:tx>
          <c:spPr>
            <a:solidFill>
              <a:schemeClr val="tx2">
                <a:lumMod val="40000"/>
                <a:lumOff val="60000"/>
              </a:schemeClr>
            </a:solidFill>
            <a:ln w="9525" cap="flat" cmpd="sng" algn="ctr">
              <a:solidFill>
                <a:schemeClr val="tx2">
                  <a:lumMod val="40000"/>
                  <a:lumOff val="60000"/>
                </a:schemeClr>
              </a:solidFill>
              <a:round/>
            </a:ln>
            <a:effectLst/>
          </c:spPr>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PT'!$M$90:$X$90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PT'!$M$102:$X$102</c:f>
              <c:numCache>
                <c:formatCode>General</c:formatCode>
                <c:ptCount val="12"/>
                <c:pt idx="0">
                  <c:v>13</c:v>
                </c:pt>
                <c:pt idx="1">
                  <c:v>21</c:v>
                </c:pt>
                <c:pt idx="2">
                  <c:v>12</c:v>
                </c:pt>
                <c:pt idx="3">
                  <c:v>11</c:v>
                </c:pt>
                <c:pt idx="4">
                  <c:v>13</c:v>
                </c:pt>
                <c:pt idx="5">
                  <c:v>10</c:v>
                </c:pt>
                <c:pt idx="6">
                  <c:v>16</c:v>
                </c:pt>
                <c:pt idx="7">
                  <c:v>4</c:v>
                </c:pt>
                <c:pt idx="8">
                  <c:v>2</c:v>
                </c:pt>
                <c:pt idx="9">
                  <c:v>4</c:v>
                </c:pt>
                <c:pt idx="10">
                  <c:v>0</c:v>
                </c:pt>
                <c:pt idx="11">
                  <c:v>5</c:v>
                </c:pt>
              </c:numCache>
            </c:numRef>
          </c:val>
          <c:extLst>
            <c:ext xmlns:c16="http://schemas.microsoft.com/office/drawing/2014/chart" uri="{C3380CC4-5D6E-409C-BE32-E72D297353CC}">
              <c16:uniqueId val="{0000000B-E552-4F77-99F8-993B14B11A06}"/>
            </c:ext>
          </c:extLst>
        </c:ser>
        <c:dLbls>
          <c:showLegendKey val="0"/>
          <c:showVal val="0"/>
          <c:showCatName val="0"/>
          <c:showSerName val="0"/>
          <c:showPercent val="0"/>
          <c:showBubbleSize val="0"/>
        </c:dLbls>
        <c:axId val="1584633375"/>
        <c:axId val="1584631935"/>
      </c:areaChart>
      <c:dateAx>
        <c:axId val="1584633375"/>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lgn="ctr">
              <a:defRPr lang="en-US" sz="1100" b="0" i="0" u="none" strike="noStrike" kern="1200" spc="20" baseline="0">
                <a:solidFill>
                  <a:sysClr val="windowText" lastClr="000000"/>
                </a:solidFill>
                <a:latin typeface="+mn-lt"/>
                <a:ea typeface="+mn-ea"/>
                <a:cs typeface="+mn-cs"/>
              </a:defRPr>
            </a:pPr>
            <a:endParaRPr lang="en-US"/>
          </a:p>
        </c:txPr>
        <c:crossAx val="1584631935"/>
        <c:crosses val="autoZero"/>
        <c:auto val="1"/>
        <c:lblOffset val="100"/>
        <c:baseTimeUnit val="months"/>
      </c:dateAx>
      <c:valAx>
        <c:axId val="1584631935"/>
        <c:scaling>
          <c:orientation val="minMax"/>
        </c:scaling>
        <c:delete val="1"/>
        <c:axPos val="l"/>
        <c:numFmt formatCode="General" sourceLinked="1"/>
        <c:majorTickMark val="none"/>
        <c:minorTickMark val="none"/>
        <c:tickLblPos val="nextTo"/>
        <c:crossAx val="1584633375"/>
        <c:crosses val="autoZero"/>
        <c:crossBetween val="midCat"/>
      </c:valAx>
      <c:spPr>
        <a:noFill/>
        <a:ln>
          <a:noFill/>
        </a:ln>
        <a:effectLst/>
      </c:spPr>
    </c:plotArea>
    <c:legend>
      <c:legendPos val="b"/>
      <c:layout>
        <c:manualLayout>
          <c:xMode val="edge"/>
          <c:yMode val="edge"/>
          <c:x val="9.905366379603037E-3"/>
          <c:y val="0.66719166416497677"/>
          <c:w val="0.96916845846286104"/>
          <c:h val="0.32012216415578687"/>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alpha val="61000"/>
            </a:schemeClr>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r>
              <a:rPr lang="en-US" sz="1400" b="1" i="0" u="none" strike="noStrike" baseline="0">
                <a:solidFill>
                  <a:schemeClr val="accent6"/>
                </a:solidFill>
                <a:effectLst/>
              </a:rPr>
              <a:t>Figure 1. Percentage of the total of critical risks</a:t>
            </a:r>
            <a:endParaRPr lang="en-NZ" sz="1400">
              <a:solidFill>
                <a:schemeClr val="accent6"/>
              </a:solidFill>
            </a:endParaRPr>
          </a:p>
        </c:rich>
      </c:tx>
      <c:layout>
        <c:manualLayout>
          <c:xMode val="edge"/>
          <c:yMode val="edge"/>
          <c:x val="0.17202028951625067"/>
          <c:y val="2.1113768363512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51657107042151262"/>
          <c:y val="0.12943408658304456"/>
          <c:w val="0.44699365555866777"/>
          <c:h val="0.83100993215871932"/>
        </c:manualLayout>
      </c:layout>
      <c:barChart>
        <c:barDir val="bar"/>
        <c:grouping val="clustered"/>
        <c:varyColors val="0"/>
        <c:ser>
          <c:idx val="0"/>
          <c:order val="0"/>
          <c:tx>
            <c:strRef>
              <c:f>Sheet1!$B$1</c:f>
              <c:strCache>
                <c:ptCount val="1"/>
                <c:pt idx="0">
                  <c:v>Series 1</c:v>
                </c:pt>
              </c:strCache>
            </c:strRef>
          </c:tx>
          <c:spPr>
            <a:solidFill>
              <a:schemeClr val="accent1"/>
            </a:solidFill>
            <a:ln w="6350">
              <a:solidFill>
                <a:schemeClr val="bg1"/>
              </a:solidFill>
            </a:ln>
            <a:effectLst/>
          </c:spPr>
          <c:invertIfNegative val="0"/>
          <c:dPt>
            <c:idx val="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3-E0DF-49D0-8618-7DB561F76ACF}"/>
              </c:ext>
            </c:extLst>
          </c:dPt>
          <c:dPt>
            <c:idx val="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5-E0DF-49D0-8618-7DB561F76ACF}"/>
              </c:ext>
            </c:extLst>
          </c:dPt>
          <c:dPt>
            <c:idx val="2"/>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2-E0DF-49D0-8618-7DB561F76ACF}"/>
              </c:ext>
            </c:extLst>
          </c:dPt>
          <c:dPt>
            <c:idx val="3"/>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0-E0DF-49D0-8618-7DB561F76ACF}"/>
              </c:ext>
            </c:extLst>
          </c:dPt>
          <c:dPt>
            <c:idx val="4"/>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9-5878-46C1-96E7-747B297BF913}"/>
              </c:ext>
            </c:extLst>
          </c:dPt>
          <c:dPt>
            <c:idx val="5"/>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7-E0DF-49D0-8618-7DB561F76ACF}"/>
              </c:ext>
            </c:extLst>
          </c:dPt>
          <c:dPt>
            <c:idx val="7"/>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9-E0DF-49D0-8618-7DB561F76ACF}"/>
              </c:ext>
            </c:extLst>
          </c:dPt>
          <c:dPt>
            <c:idx val="8"/>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8-E0DF-49D0-8618-7DB561F76ACF}"/>
              </c:ext>
            </c:extLst>
          </c:dPt>
          <c:dPt>
            <c:idx val="9"/>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C-E0DF-49D0-8618-7DB561F76ACF}"/>
              </c:ext>
            </c:extLst>
          </c:dPt>
          <c:dPt>
            <c:idx val="1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B-E0DF-49D0-8618-7DB561F76ACF}"/>
              </c:ext>
            </c:extLst>
          </c:dPt>
          <c:dPt>
            <c:idx val="1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A-E0DF-49D0-8618-7DB561F76ACF}"/>
              </c:ext>
            </c:extLst>
          </c:dPt>
          <c:dPt>
            <c:idx val="12"/>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17-E984-4453-A548-D2AF21E6F8AF}"/>
              </c:ext>
            </c:extLst>
          </c:dPt>
          <c:dPt>
            <c:idx val="13"/>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4-E0DF-49D0-8618-7DB561F76AC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CR4 - Assault towards team members</c:v>
                </c:pt>
                <c:pt idx="1">
                  <c:v>CR7 - Live services</c:v>
                </c:pt>
                <c:pt idx="2">
                  <c:v>CR1 - Working in live traffic environment</c:v>
                </c:pt>
                <c:pt idx="3">
                  <c:v>CR3 - Working outside</c:v>
                </c:pt>
                <c:pt idx="4">
                  <c:v>CR8 - Working around moving machinery</c:v>
                </c:pt>
                <c:pt idx="5">
                  <c:v>CR 14 - Driving</c:v>
                </c:pt>
                <c:pt idx="6">
                  <c:v>CR13 - Presence of a person under the influence of alcohol or drugs</c:v>
                </c:pt>
                <c:pt idx="7">
                  <c:v>CR12 - Manual handling tasks</c:v>
                </c:pt>
                <c:pt idx="8">
                  <c:v>CR6 - Working at heights</c:v>
                </c:pt>
                <c:pt idx="9">
                  <c:v>CR10 - Chemical spills &amp; handling hot materials</c:v>
                </c:pt>
                <c:pt idx="10">
                  <c:v>CR11 - Suspended loads</c:v>
                </c:pt>
                <c:pt idx="11">
                  <c:v>CR2 - Working in a live operating rail environment</c:v>
                </c:pt>
                <c:pt idx="12">
                  <c:v>CR5 - Confined spaces</c:v>
                </c:pt>
                <c:pt idx="13">
                  <c:v>CR9 - Working near or over water</c:v>
                </c:pt>
              </c:strCache>
            </c:strRef>
          </c:cat>
          <c:val>
            <c:numRef>
              <c:f>Sheet1!$B$2:$B$15</c:f>
              <c:numCache>
                <c:formatCode>0%</c:formatCode>
                <c:ptCount val="14"/>
                <c:pt idx="0">
                  <c:v>0.28999999999999998</c:v>
                </c:pt>
                <c:pt idx="1">
                  <c:v>0.21</c:v>
                </c:pt>
                <c:pt idx="2">
                  <c:v>0.09</c:v>
                </c:pt>
                <c:pt idx="3">
                  <c:v>0.09</c:v>
                </c:pt>
                <c:pt idx="4">
                  <c:v>0.09</c:v>
                </c:pt>
                <c:pt idx="5">
                  <c:v>0.06</c:v>
                </c:pt>
                <c:pt idx="6">
                  <c:v>0.06</c:v>
                </c:pt>
                <c:pt idx="7">
                  <c:v>0.06</c:v>
                </c:pt>
                <c:pt idx="8">
                  <c:v>0.03</c:v>
                </c:pt>
                <c:pt idx="9">
                  <c:v>0.03</c:v>
                </c:pt>
                <c:pt idx="10">
                  <c:v>0</c:v>
                </c:pt>
                <c:pt idx="11">
                  <c:v>0</c:v>
                </c:pt>
                <c:pt idx="12">
                  <c:v>0</c:v>
                </c:pt>
                <c:pt idx="13">
                  <c:v>0</c:v>
                </c:pt>
              </c:numCache>
            </c:numRef>
          </c:val>
          <c:extLst>
            <c:ext xmlns:c16="http://schemas.microsoft.com/office/drawing/2014/chart" uri="{C3380CC4-5D6E-409C-BE32-E72D297353CC}">
              <c16:uniqueId val="{00000000-752B-4143-A2B8-E9A066079CD8}"/>
            </c:ext>
          </c:extLst>
        </c:ser>
        <c:dLbls>
          <c:dLblPos val="outEnd"/>
          <c:showLegendKey val="0"/>
          <c:showVal val="1"/>
          <c:showCatName val="0"/>
          <c:showSerName val="0"/>
          <c:showPercent val="0"/>
          <c:showBubbleSize val="0"/>
        </c:dLbls>
        <c:gapWidth val="4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200"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NZ" sz="1400" b="1">
                <a:solidFill>
                  <a:sysClr val="windowText" lastClr="000000"/>
                </a:solidFill>
              </a:rPr>
              <a:t>Figure 4. Hazard</a:t>
            </a:r>
            <a:r>
              <a:rPr lang="en-NZ" sz="1400" b="1" baseline="0">
                <a:solidFill>
                  <a:sysClr val="windowText" lastClr="000000"/>
                </a:solidFill>
              </a:rPr>
              <a:t> types for critical risks</a:t>
            </a:r>
            <a:endParaRPr lang="en-NZ" sz="1400" b="1">
              <a:solidFill>
                <a:sysClr val="windowText" lastClr="000000"/>
              </a:solidFill>
            </a:endParaRPr>
          </a:p>
        </c:rich>
      </c:tx>
      <c:layout>
        <c:manualLayout>
          <c:xMode val="edge"/>
          <c:yMode val="edge"/>
          <c:x val="0.30361728990298953"/>
          <c:y val="2.407308239600311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9805221161725655"/>
          <c:y val="0.11402464863034889"/>
          <c:w val="0.48999229482560902"/>
          <c:h val="0.82478477292383046"/>
        </c:manualLayout>
      </c:layout>
      <c:barChart>
        <c:barDir val="bar"/>
        <c:grouping val="stacked"/>
        <c:varyColors val="0"/>
        <c:ser>
          <c:idx val="0"/>
          <c:order val="0"/>
          <c:tx>
            <c:strRef>
              <c:f>'[Safety Masterlist Safety Health and Wellbeing.xlsx]4.1 Risk PW'!$P$103</c:f>
              <c:strCache>
                <c:ptCount val="1"/>
                <c:pt idx="0">
                  <c:v>Mar23-Feb24</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Masterlist Safety Health and Wellbeing.xlsx]4.1 Risk PW'!$O$104:$O$116</c:f>
              <c:strCache>
                <c:ptCount val="13"/>
                <c:pt idx="0">
                  <c:v>Safety Hazards - Machinery</c:v>
                </c:pt>
                <c:pt idx="1">
                  <c:v>Safety Hazards - Slips, trip and falls</c:v>
                </c:pt>
                <c:pt idx="2">
                  <c:v>Transport Hazards - Speed</c:v>
                </c:pt>
                <c:pt idx="3">
                  <c:v>Ergonomic &amp; musculoskeletal Hazards - Repetitive Operations</c:v>
                </c:pt>
                <c:pt idx="4">
                  <c:v>Physical Hazards - Weather conditions (working outside in the summer, winter)</c:v>
                </c:pt>
                <c:pt idx="5">
                  <c:v>Safety Hazards - Trespassers e.g break ins/protestors/security event</c:v>
                </c:pt>
                <c:pt idx="6">
                  <c:v>Transport Hazards - Distraction</c:v>
                </c:pt>
                <c:pt idx="7">
                  <c:v>Safety Hazards - Working at Height (Any fall from height)</c:v>
                </c:pt>
                <c:pt idx="8">
                  <c:v>Equipment Hazards - Moving/rotating parts</c:v>
                </c:pt>
                <c:pt idx="9">
                  <c:v>Transport Hazards - Collision with vehicles</c:v>
                </c:pt>
                <c:pt idx="10">
                  <c:v>Safety Hazards - Striking/being struck</c:v>
                </c:pt>
                <c:pt idx="11">
                  <c:v>Electrical Hazards - Underground services</c:v>
                </c:pt>
                <c:pt idx="12">
                  <c:v>Workplace Hazards - Violence/ Aggressive behaviour/ Assault</c:v>
                </c:pt>
              </c:strCache>
            </c:strRef>
          </c:cat>
          <c:val>
            <c:numRef>
              <c:f>'[Safety Masterlist Safety Health and Wellbeing.xlsx]4.1 Risk PW'!$P$104:$P$116</c:f>
              <c:numCache>
                <c:formatCode>General</c:formatCode>
                <c:ptCount val="13"/>
                <c:pt idx="0">
                  <c:v>1</c:v>
                </c:pt>
                <c:pt idx="1">
                  <c:v>1</c:v>
                </c:pt>
                <c:pt idx="2">
                  <c:v>1</c:v>
                </c:pt>
                <c:pt idx="3">
                  <c:v>1</c:v>
                </c:pt>
                <c:pt idx="4">
                  <c:v>1</c:v>
                </c:pt>
                <c:pt idx="5">
                  <c:v>1</c:v>
                </c:pt>
                <c:pt idx="6">
                  <c:v>1</c:v>
                </c:pt>
                <c:pt idx="7">
                  <c:v>1</c:v>
                </c:pt>
                <c:pt idx="8">
                  <c:v>2</c:v>
                </c:pt>
                <c:pt idx="9">
                  <c:v>3</c:v>
                </c:pt>
                <c:pt idx="10">
                  <c:v>4</c:v>
                </c:pt>
                <c:pt idx="11">
                  <c:v>5</c:v>
                </c:pt>
                <c:pt idx="12">
                  <c:v>10</c:v>
                </c:pt>
              </c:numCache>
            </c:numRef>
          </c:val>
          <c:extLst>
            <c:ext xmlns:c16="http://schemas.microsoft.com/office/drawing/2014/chart" uri="{C3380CC4-5D6E-409C-BE32-E72D297353CC}">
              <c16:uniqueId val="{00000000-9D9E-4B07-8E31-9307F4B98725}"/>
            </c:ext>
          </c:extLst>
        </c:ser>
        <c:dLbls>
          <c:showLegendKey val="0"/>
          <c:showVal val="0"/>
          <c:showCatName val="0"/>
          <c:showSerName val="0"/>
          <c:showPercent val="0"/>
          <c:showBubbleSize val="0"/>
        </c:dLbls>
        <c:gapWidth val="36"/>
        <c:overlap val="94"/>
        <c:axId val="744811391"/>
        <c:axId val="370253583"/>
      </c:barChart>
      <c:catAx>
        <c:axId val="7448113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70253583"/>
        <c:crosses val="autoZero"/>
        <c:auto val="1"/>
        <c:lblAlgn val="ctr"/>
        <c:lblOffset val="100"/>
        <c:noMultiLvlLbl val="0"/>
      </c:catAx>
      <c:valAx>
        <c:axId val="370253583"/>
        <c:scaling>
          <c:orientation val="minMax"/>
        </c:scaling>
        <c:delete val="1"/>
        <c:axPos val="b"/>
        <c:numFmt formatCode="General" sourceLinked="1"/>
        <c:majorTickMark val="none"/>
        <c:minorTickMark val="none"/>
        <c:tickLblPos val="nextTo"/>
        <c:crossAx val="744811391"/>
        <c:crosses val="autoZero"/>
        <c:crossBetween val="between"/>
      </c:valAx>
      <c:spPr>
        <a:noFill/>
        <a:ln w="12700">
          <a:noFill/>
        </a:ln>
        <a:effectLst/>
      </c:spPr>
    </c:plotArea>
    <c:legend>
      <c:legendPos val="b"/>
      <c:layout>
        <c:manualLayout>
          <c:xMode val="edge"/>
          <c:yMode val="edge"/>
          <c:x val="0.72010959360224092"/>
          <c:y val="0.86937994891698789"/>
          <c:w val="0.18843413652899382"/>
          <c:h val="7.382122394500466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b="1" i="0" u="none" strike="noStrike" kern="1200" spc="0" baseline="0">
                <a:solidFill>
                  <a:sysClr val="windowText" lastClr="000000"/>
                </a:solidFill>
                <a:effectLst/>
              </a:rPr>
              <a:t>Figure 3. Physical work contractors safety work events identified as critical risks</a:t>
            </a:r>
            <a:endParaRPr lang="en-NZ" sz="1400" b="1" i="0" u="none" strike="noStrike" kern="1200" spc="0" baseline="0">
              <a:solidFill>
                <a:sysClr val="windowText" lastClr="000000"/>
              </a:solidFill>
              <a:effectLst/>
            </a:endParaRPr>
          </a:p>
        </c:rich>
      </c:tx>
      <c:layout>
        <c:manualLayout>
          <c:xMode val="edge"/>
          <c:yMode val="edge"/>
          <c:x val="0.10187026561661097"/>
          <c:y val="2.55163887545725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7381446601017049E-2"/>
          <c:y val="8.1227157268829342E-2"/>
          <c:w val="0.90522529454171807"/>
          <c:h val="0.44158999891672568"/>
        </c:manualLayout>
      </c:layout>
      <c:areaChart>
        <c:grouping val="stacked"/>
        <c:varyColors val="0"/>
        <c:ser>
          <c:idx val="0"/>
          <c:order val="0"/>
          <c:tx>
            <c:strRef>
              <c:f>'[Safety Masterlist Safety Health and Wellbeing.xlsx]4.1 Risk PW'!$L$75</c:f>
              <c:strCache>
                <c:ptCount val="1"/>
                <c:pt idx="0">
                  <c:v>CR6 - Working at heights</c:v>
                </c:pt>
              </c:strCache>
            </c:strRef>
          </c:tx>
          <c:spPr>
            <a:solidFill>
              <a:schemeClr val="accent3">
                <a:lumMod val="60000"/>
                <a:lumOff val="4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PW'!$M$75:$X$75</c:f>
              <c:numCache>
                <c:formatCode>General</c:formatCode>
                <c:ptCount val="12"/>
                <c:pt idx="0">
                  <c:v>0</c:v>
                </c:pt>
                <c:pt idx="1">
                  <c:v>0</c:v>
                </c:pt>
                <c:pt idx="2">
                  <c:v>0</c:v>
                </c:pt>
                <c:pt idx="3">
                  <c:v>0</c:v>
                </c:pt>
                <c:pt idx="4">
                  <c:v>0</c:v>
                </c:pt>
                <c:pt idx="5">
                  <c:v>1</c:v>
                </c:pt>
                <c:pt idx="6">
                  <c:v>0</c:v>
                </c:pt>
                <c:pt idx="7">
                  <c:v>0</c:v>
                </c:pt>
                <c:pt idx="8">
                  <c:v>0</c:v>
                </c:pt>
                <c:pt idx="9">
                  <c:v>0</c:v>
                </c:pt>
                <c:pt idx="10">
                  <c:v>0</c:v>
                </c:pt>
                <c:pt idx="11">
                  <c:v>0</c:v>
                </c:pt>
              </c:numCache>
            </c:numRef>
          </c:val>
          <c:extLst>
            <c:ext xmlns:c16="http://schemas.microsoft.com/office/drawing/2014/chart" uri="{C3380CC4-5D6E-409C-BE32-E72D297353CC}">
              <c16:uniqueId val="{00000000-66D8-42E4-AEF8-3DCF474F9459}"/>
            </c:ext>
          </c:extLst>
        </c:ser>
        <c:ser>
          <c:idx val="1"/>
          <c:order val="1"/>
          <c:tx>
            <c:strRef>
              <c:f>'[Safety Masterlist Safety Health and Wellbeing.xlsx]4.1 Risk PW'!$L$76</c:f>
              <c:strCache>
                <c:ptCount val="1"/>
                <c:pt idx="0">
                  <c:v>CR10 - Chemical spills &amp; handling hot materials</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PW'!$M$76:$X$76</c:f>
              <c:numCache>
                <c:formatCode>General</c:formatCode>
                <c:ptCount val="12"/>
                <c:pt idx="0">
                  <c:v>1</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66D8-42E4-AEF8-3DCF474F9459}"/>
            </c:ext>
          </c:extLst>
        </c:ser>
        <c:ser>
          <c:idx val="2"/>
          <c:order val="2"/>
          <c:tx>
            <c:strRef>
              <c:f>'[Safety Masterlist Safety Health and Wellbeing.xlsx]4.1 Risk PW'!$L$77</c:f>
              <c:strCache>
                <c:ptCount val="1"/>
                <c:pt idx="0">
                  <c:v>CR14 - Driving</c:v>
                </c:pt>
              </c:strCache>
            </c:strRef>
          </c:tx>
          <c:spPr>
            <a:solidFill>
              <a:schemeClr val="bg1">
                <a:lumMod val="85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PW'!$M$77:$X$77</c:f>
              <c:numCache>
                <c:formatCode>General</c:formatCode>
                <c:ptCount val="12"/>
                <c:pt idx="0">
                  <c:v>0</c:v>
                </c:pt>
                <c:pt idx="1">
                  <c:v>0</c:v>
                </c:pt>
                <c:pt idx="2">
                  <c:v>2</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2-66D8-42E4-AEF8-3DCF474F9459}"/>
            </c:ext>
          </c:extLst>
        </c:ser>
        <c:ser>
          <c:idx val="3"/>
          <c:order val="3"/>
          <c:tx>
            <c:strRef>
              <c:f>'[Safety Masterlist Safety Health and Wellbeing.xlsx]4.1 Risk PW'!$L$78</c:f>
              <c:strCache>
                <c:ptCount val="1"/>
                <c:pt idx="0">
                  <c:v>CR12 - Manual handling tasks</c:v>
                </c:pt>
              </c:strCache>
            </c:strRef>
          </c:tx>
          <c:spPr>
            <a:solidFill>
              <a:schemeClr val="accent4">
                <a:lumMod val="20000"/>
                <a:lumOff val="80000"/>
              </a:schemeClr>
            </a:solidFill>
            <a:ln>
              <a:solidFill>
                <a:schemeClr val="accent4">
                  <a:lumMod val="20000"/>
                  <a:lumOff val="80000"/>
                </a:schemeClr>
              </a:solid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PW'!$M$78:$X$78</c:f>
              <c:numCache>
                <c:formatCode>General</c:formatCode>
                <c:ptCount val="12"/>
                <c:pt idx="0">
                  <c:v>1</c:v>
                </c:pt>
                <c:pt idx="1">
                  <c:v>0</c:v>
                </c:pt>
                <c:pt idx="2">
                  <c:v>0</c:v>
                </c:pt>
                <c:pt idx="3">
                  <c:v>0</c:v>
                </c:pt>
                <c:pt idx="4">
                  <c:v>0</c:v>
                </c:pt>
                <c:pt idx="5">
                  <c:v>0</c:v>
                </c:pt>
                <c:pt idx="6">
                  <c:v>1</c:v>
                </c:pt>
                <c:pt idx="7">
                  <c:v>0</c:v>
                </c:pt>
                <c:pt idx="8">
                  <c:v>0</c:v>
                </c:pt>
                <c:pt idx="9">
                  <c:v>0</c:v>
                </c:pt>
                <c:pt idx="10">
                  <c:v>0</c:v>
                </c:pt>
                <c:pt idx="11">
                  <c:v>0</c:v>
                </c:pt>
              </c:numCache>
            </c:numRef>
          </c:val>
          <c:extLst>
            <c:ext xmlns:c16="http://schemas.microsoft.com/office/drawing/2014/chart" uri="{C3380CC4-5D6E-409C-BE32-E72D297353CC}">
              <c16:uniqueId val="{00000003-66D8-42E4-AEF8-3DCF474F9459}"/>
            </c:ext>
          </c:extLst>
        </c:ser>
        <c:ser>
          <c:idx val="4"/>
          <c:order val="4"/>
          <c:tx>
            <c:strRef>
              <c:f>'[Safety Masterlist Safety Health and Wellbeing.xlsx]4.1 Risk PW'!$L$79</c:f>
              <c:strCache>
                <c:ptCount val="1"/>
                <c:pt idx="0">
                  <c:v>CR13 - Presence of a person under the influence of alcohol or drugs</c:v>
                </c:pt>
              </c:strCache>
            </c:strRef>
          </c:tx>
          <c:spPr>
            <a:solidFill>
              <a:srgbClr val="FFFFCC"/>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PW'!$M$79:$X$79</c:f>
              <c:numCache>
                <c:formatCode>General</c:formatCode>
                <c:ptCount val="12"/>
                <c:pt idx="0">
                  <c:v>0</c:v>
                </c:pt>
                <c:pt idx="1">
                  <c:v>0</c:v>
                </c:pt>
                <c:pt idx="2">
                  <c:v>0</c:v>
                </c:pt>
                <c:pt idx="3">
                  <c:v>2</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4-66D8-42E4-AEF8-3DCF474F9459}"/>
            </c:ext>
          </c:extLst>
        </c:ser>
        <c:ser>
          <c:idx val="5"/>
          <c:order val="5"/>
          <c:tx>
            <c:strRef>
              <c:f>'[Safety Masterlist Safety Health and Wellbeing.xlsx]4.1 Risk PW'!$L$80</c:f>
              <c:strCache>
                <c:ptCount val="1"/>
                <c:pt idx="0">
                  <c:v>CR3 - Working outside</c:v>
                </c:pt>
              </c:strCache>
            </c:strRef>
          </c:tx>
          <c:spPr>
            <a:solidFill>
              <a:schemeClr val="bg2">
                <a:lumMod val="40000"/>
                <a:lumOff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PW'!$M$80:$X$80</c:f>
              <c:numCache>
                <c:formatCode>General</c:formatCode>
                <c:ptCount val="12"/>
                <c:pt idx="0">
                  <c:v>0</c:v>
                </c:pt>
                <c:pt idx="1">
                  <c:v>0</c:v>
                </c:pt>
                <c:pt idx="2">
                  <c:v>1</c:v>
                </c:pt>
                <c:pt idx="3">
                  <c:v>1</c:v>
                </c:pt>
                <c:pt idx="4">
                  <c:v>0</c:v>
                </c:pt>
                <c:pt idx="5">
                  <c:v>1</c:v>
                </c:pt>
                <c:pt idx="6">
                  <c:v>0</c:v>
                </c:pt>
                <c:pt idx="7">
                  <c:v>0</c:v>
                </c:pt>
                <c:pt idx="8">
                  <c:v>0</c:v>
                </c:pt>
                <c:pt idx="9">
                  <c:v>0</c:v>
                </c:pt>
                <c:pt idx="10">
                  <c:v>0</c:v>
                </c:pt>
                <c:pt idx="11">
                  <c:v>0</c:v>
                </c:pt>
              </c:numCache>
            </c:numRef>
          </c:val>
          <c:extLst>
            <c:ext xmlns:c16="http://schemas.microsoft.com/office/drawing/2014/chart" uri="{C3380CC4-5D6E-409C-BE32-E72D297353CC}">
              <c16:uniqueId val="{00000005-66D8-42E4-AEF8-3DCF474F9459}"/>
            </c:ext>
          </c:extLst>
        </c:ser>
        <c:ser>
          <c:idx val="6"/>
          <c:order val="6"/>
          <c:tx>
            <c:strRef>
              <c:f>'[Safety Masterlist Safety Health and Wellbeing.xlsx]4.1 Risk PW'!$L$81</c:f>
              <c:strCache>
                <c:ptCount val="1"/>
                <c:pt idx="0">
                  <c:v>CR8 - Working around moving machinery</c:v>
                </c:pt>
              </c:strCache>
            </c:strRef>
          </c:tx>
          <c:spPr>
            <a:solidFill>
              <a:schemeClr val="bg1">
                <a:lumMod val="65000"/>
              </a:schemeClr>
            </a:solidFill>
            <a:ln>
              <a:solidFill>
                <a:schemeClr val="accent5">
                  <a:lumMod val="40000"/>
                  <a:lumOff val="60000"/>
                </a:schemeClr>
              </a:solidFill>
            </a:ln>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PW'!$M$81:$X$81</c:f>
              <c:numCache>
                <c:formatCode>General</c:formatCode>
                <c:ptCount val="12"/>
                <c:pt idx="0">
                  <c:v>0</c:v>
                </c:pt>
                <c:pt idx="1">
                  <c:v>1</c:v>
                </c:pt>
                <c:pt idx="2">
                  <c:v>0</c:v>
                </c:pt>
                <c:pt idx="3">
                  <c:v>0</c:v>
                </c:pt>
                <c:pt idx="4">
                  <c:v>1</c:v>
                </c:pt>
                <c:pt idx="5">
                  <c:v>0</c:v>
                </c:pt>
                <c:pt idx="6">
                  <c:v>0</c:v>
                </c:pt>
                <c:pt idx="7">
                  <c:v>0</c:v>
                </c:pt>
                <c:pt idx="8">
                  <c:v>0</c:v>
                </c:pt>
                <c:pt idx="9">
                  <c:v>0</c:v>
                </c:pt>
                <c:pt idx="10">
                  <c:v>1</c:v>
                </c:pt>
                <c:pt idx="11">
                  <c:v>0</c:v>
                </c:pt>
              </c:numCache>
            </c:numRef>
          </c:val>
          <c:extLst>
            <c:ext xmlns:c16="http://schemas.microsoft.com/office/drawing/2014/chart" uri="{C3380CC4-5D6E-409C-BE32-E72D297353CC}">
              <c16:uniqueId val="{00000006-66D8-42E4-AEF8-3DCF474F9459}"/>
            </c:ext>
          </c:extLst>
        </c:ser>
        <c:ser>
          <c:idx val="7"/>
          <c:order val="7"/>
          <c:tx>
            <c:strRef>
              <c:f>'[Safety Masterlist Safety Health and Wellbeing.xlsx]4.1 Risk PW'!$L$82</c:f>
              <c:strCache>
                <c:ptCount val="1"/>
                <c:pt idx="0">
                  <c:v>CR1 - Working in live traffic environment</c:v>
                </c:pt>
              </c:strCache>
            </c:strRef>
          </c:tx>
          <c:spPr>
            <a:solidFill>
              <a:schemeClr val="bg1">
                <a:lumMod val="85000"/>
              </a:schemeClr>
            </a:solidFill>
            <a:ln>
              <a:solidFill>
                <a:schemeClr val="bg1">
                  <a:lumMod val="85000"/>
                </a:schemeClr>
              </a:solidFill>
            </a:ln>
            <a:effectLst/>
          </c:spPr>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PW'!$M$82:$X$82</c:f>
              <c:numCache>
                <c:formatCode>General</c:formatCode>
                <c:ptCount val="12"/>
                <c:pt idx="0">
                  <c:v>0</c:v>
                </c:pt>
                <c:pt idx="1">
                  <c:v>0</c:v>
                </c:pt>
                <c:pt idx="2">
                  <c:v>1</c:v>
                </c:pt>
                <c:pt idx="3">
                  <c:v>1</c:v>
                </c:pt>
                <c:pt idx="4">
                  <c:v>0</c:v>
                </c:pt>
                <c:pt idx="5">
                  <c:v>0</c:v>
                </c:pt>
                <c:pt idx="6">
                  <c:v>0</c:v>
                </c:pt>
                <c:pt idx="7">
                  <c:v>0</c:v>
                </c:pt>
                <c:pt idx="8">
                  <c:v>0</c:v>
                </c:pt>
                <c:pt idx="9">
                  <c:v>0</c:v>
                </c:pt>
                <c:pt idx="10">
                  <c:v>1</c:v>
                </c:pt>
                <c:pt idx="11">
                  <c:v>0</c:v>
                </c:pt>
              </c:numCache>
            </c:numRef>
          </c:val>
          <c:extLst>
            <c:ext xmlns:c16="http://schemas.microsoft.com/office/drawing/2014/chart" uri="{C3380CC4-5D6E-409C-BE32-E72D297353CC}">
              <c16:uniqueId val="{00000007-66D8-42E4-AEF8-3DCF474F9459}"/>
            </c:ext>
          </c:extLst>
        </c:ser>
        <c:ser>
          <c:idx val="8"/>
          <c:order val="8"/>
          <c:tx>
            <c:strRef>
              <c:f>'[Safety Masterlist Safety Health and Wellbeing.xlsx]4.1 Risk PW'!$L$83</c:f>
              <c:strCache>
                <c:ptCount val="1"/>
                <c:pt idx="0">
                  <c:v>CR7 - Live services</c:v>
                </c:pt>
              </c:strCache>
            </c:strRef>
          </c:tx>
          <c:spPr>
            <a:solidFill>
              <a:schemeClr val="accent2">
                <a:lumMod val="75000"/>
              </a:schemeClr>
            </a:solidFill>
            <a:ln>
              <a:solidFill>
                <a:schemeClr val="accent2">
                  <a:lumMod val="75000"/>
                </a:schemeClr>
              </a:solidFill>
            </a:ln>
            <a:effectLst/>
          </c:spPr>
          <c:dLbls>
            <c:dLbl>
              <c:idx val="11"/>
              <c:layout>
                <c:manualLayout>
                  <c:x val="7.8955607551587856E-3"/>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36-4720-B2F3-919093184C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PW'!$M$83:$X$83</c:f>
              <c:numCache>
                <c:formatCode>General</c:formatCode>
                <c:ptCount val="12"/>
                <c:pt idx="0">
                  <c:v>0</c:v>
                </c:pt>
                <c:pt idx="1">
                  <c:v>0</c:v>
                </c:pt>
                <c:pt idx="2">
                  <c:v>2</c:v>
                </c:pt>
                <c:pt idx="3">
                  <c:v>0</c:v>
                </c:pt>
                <c:pt idx="4">
                  <c:v>2</c:v>
                </c:pt>
                <c:pt idx="5">
                  <c:v>1</c:v>
                </c:pt>
                <c:pt idx="6">
                  <c:v>0</c:v>
                </c:pt>
                <c:pt idx="7">
                  <c:v>0</c:v>
                </c:pt>
                <c:pt idx="8">
                  <c:v>1</c:v>
                </c:pt>
                <c:pt idx="9">
                  <c:v>0</c:v>
                </c:pt>
                <c:pt idx="10">
                  <c:v>0</c:v>
                </c:pt>
                <c:pt idx="11">
                  <c:v>1</c:v>
                </c:pt>
              </c:numCache>
            </c:numRef>
          </c:val>
          <c:extLst>
            <c:ext xmlns:c16="http://schemas.microsoft.com/office/drawing/2014/chart" uri="{C3380CC4-5D6E-409C-BE32-E72D297353CC}">
              <c16:uniqueId val="{00000008-66D8-42E4-AEF8-3DCF474F9459}"/>
            </c:ext>
          </c:extLst>
        </c:ser>
        <c:ser>
          <c:idx val="9"/>
          <c:order val="9"/>
          <c:tx>
            <c:strRef>
              <c:f>'[Safety Masterlist Safety Health and Wellbeing.xlsx]4.1 Risk PW'!$L$84</c:f>
              <c:strCache>
                <c:ptCount val="1"/>
                <c:pt idx="0">
                  <c:v>CR4 - Assault towards team members</c:v>
                </c:pt>
              </c:strCache>
            </c:strRef>
          </c:tx>
          <c:spPr>
            <a:solidFill>
              <a:schemeClr val="tx2"/>
            </a:solidFill>
            <a:ln>
              <a:solidFill>
                <a:schemeClr val="tx2"/>
              </a:solidFill>
            </a:ln>
            <a:effectLst/>
          </c:spPr>
          <c:dLbls>
            <c:dLbl>
              <c:idx val="11"/>
              <c:layout>
                <c:manualLayout>
                  <c:x val="7.8955607551587856E-3"/>
                  <c:y val="-4.2527314590954206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36-4720-B2F3-919093184C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Wellbeing.xlsx]4.1 Risk PW'!$M$74:$X$74</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'[Safety Masterlist Safety Health and Wellbeing.xlsx]4.1 Risk PW'!$M$84:$X$84</c:f>
              <c:numCache>
                <c:formatCode>General</c:formatCode>
                <c:ptCount val="12"/>
                <c:pt idx="0">
                  <c:v>2</c:v>
                </c:pt>
                <c:pt idx="1">
                  <c:v>0</c:v>
                </c:pt>
                <c:pt idx="2">
                  <c:v>0</c:v>
                </c:pt>
                <c:pt idx="3">
                  <c:v>2</c:v>
                </c:pt>
                <c:pt idx="4">
                  <c:v>1</c:v>
                </c:pt>
                <c:pt idx="5">
                  <c:v>2</c:v>
                </c:pt>
                <c:pt idx="6">
                  <c:v>2</c:v>
                </c:pt>
                <c:pt idx="7">
                  <c:v>0</c:v>
                </c:pt>
                <c:pt idx="8">
                  <c:v>0</c:v>
                </c:pt>
                <c:pt idx="9">
                  <c:v>0</c:v>
                </c:pt>
                <c:pt idx="10">
                  <c:v>0</c:v>
                </c:pt>
                <c:pt idx="11">
                  <c:v>1</c:v>
                </c:pt>
              </c:numCache>
            </c:numRef>
          </c:val>
          <c:extLst>
            <c:ext xmlns:c16="http://schemas.microsoft.com/office/drawing/2014/chart" uri="{C3380CC4-5D6E-409C-BE32-E72D297353CC}">
              <c16:uniqueId val="{00000009-66D8-42E4-AEF8-3DCF474F9459}"/>
            </c:ext>
          </c:extLst>
        </c:ser>
        <c:dLbls>
          <c:showLegendKey val="0"/>
          <c:showVal val="1"/>
          <c:showCatName val="0"/>
          <c:showSerName val="0"/>
          <c:showPercent val="0"/>
          <c:showBubbleSize val="0"/>
        </c:dLbls>
        <c:axId val="2100307472"/>
        <c:axId val="2100320432"/>
      </c:areaChart>
      <c:dateAx>
        <c:axId val="21003074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0320432"/>
        <c:crosses val="autoZero"/>
        <c:auto val="1"/>
        <c:lblOffset val="100"/>
        <c:baseTimeUnit val="months"/>
      </c:dateAx>
      <c:valAx>
        <c:axId val="2100320432"/>
        <c:scaling>
          <c:orientation val="minMax"/>
        </c:scaling>
        <c:delete val="1"/>
        <c:axPos val="l"/>
        <c:numFmt formatCode="General" sourceLinked="1"/>
        <c:majorTickMark val="none"/>
        <c:minorTickMark val="none"/>
        <c:tickLblPos val="nextTo"/>
        <c:crossAx val="2100307472"/>
        <c:crosses val="autoZero"/>
        <c:crossBetween val="midCat"/>
      </c:valAx>
      <c:spPr>
        <a:noFill/>
        <a:ln>
          <a:noFill/>
        </a:ln>
        <a:effectLst/>
      </c:spPr>
    </c:plotArea>
    <c:legend>
      <c:legendPos val="b"/>
      <c:layout>
        <c:manualLayout>
          <c:xMode val="edge"/>
          <c:yMode val="edge"/>
          <c:x val="0"/>
          <c:y val="0.60124665306685565"/>
          <c:w val="1"/>
          <c:h val="0.3914461647762513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Insights.xlsx]JoZ - Operations!PivotTable7</c:name>
    <c:fmtId val="-1"/>
  </c:pivotSource>
  <c:chart>
    <c:title>
      <c:tx>
        <c:rich>
          <a:bodyPr rot="0" spcFirstLastPara="1" vertOverflow="ellipsis" vert="horz" wrap="square" anchor="ctr" anchorCtr="1"/>
          <a:lstStyle/>
          <a:p>
            <a:pPr>
              <a:defRPr sz="1400" b="1" i="0" u="none" strike="noStrike" kern="1200" cap="none" spc="20" baseline="0">
                <a:solidFill>
                  <a:schemeClr val="tx2"/>
                </a:solidFill>
                <a:latin typeface="+mn-lt"/>
                <a:ea typeface="+mn-ea"/>
                <a:cs typeface="+mn-cs"/>
              </a:defRPr>
            </a:pPr>
            <a:r>
              <a:rPr lang="en-US" sz="1200" b="1">
                <a:solidFill>
                  <a:schemeClr val="accent6"/>
                </a:solidFill>
              </a:rPr>
              <a:t>All safety events </a:t>
            </a:r>
          </a:p>
          <a:p>
            <a:pPr>
              <a:defRPr b="1">
                <a:solidFill>
                  <a:schemeClr val="tx2"/>
                </a:solidFill>
              </a:defRPr>
            </a:pPr>
            <a:r>
              <a:rPr lang="en-US" sz="1200" b="1">
                <a:solidFill>
                  <a:schemeClr val="accent6"/>
                </a:solidFill>
              </a:rPr>
              <a:t>including near misses</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2"/>
              </a:solidFill>
              <a:latin typeface="+mn-lt"/>
              <a:ea typeface="+mn-ea"/>
              <a:cs typeface="+mn-cs"/>
            </a:defRPr>
          </a:pPr>
          <a:endParaRPr lang="en-US"/>
        </a:p>
      </c:txPr>
    </c:title>
    <c:autoTitleDeleted val="0"/>
    <c:pivotFmts>
      <c:pivotFmt>
        <c:idx val="0"/>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4"/>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
          <c:y val="0.26779687445087585"/>
          <c:w val="1"/>
          <c:h val="0.47921922268860889"/>
        </c:manualLayout>
      </c:layout>
      <c:lineChart>
        <c:grouping val="standard"/>
        <c:varyColors val="0"/>
        <c:dLbls>
          <c:dLblPos val="ctr"/>
          <c:showLegendKey val="0"/>
          <c:showVal val="1"/>
          <c:showCatName val="0"/>
          <c:showSerName val="0"/>
          <c:showPercent val="0"/>
          <c:showBubbleSize val="0"/>
        </c:dLbls>
        <c:marker val="1"/>
        <c:smooth val="0"/>
        <c:axId val="371044640"/>
        <c:axId val="371032160"/>
      </c:lineChart>
      <c:catAx>
        <c:axId val="371044640"/>
        <c:scaling>
          <c:orientation val="minMax"/>
        </c:scaling>
        <c:delete val="1"/>
        <c:axPos val="b"/>
        <c:numFmt formatCode="General" sourceLinked="1"/>
        <c:majorTickMark val="none"/>
        <c:minorTickMark val="none"/>
        <c:tickLblPos val="nextTo"/>
        <c:crossAx val="371032160"/>
        <c:crosses val="autoZero"/>
        <c:auto val="1"/>
        <c:lblAlgn val="ctr"/>
        <c:lblOffset val="100"/>
        <c:noMultiLvlLbl val="0"/>
      </c:catAx>
      <c:valAx>
        <c:axId val="371032160"/>
        <c:scaling>
          <c:orientation val="minMax"/>
        </c:scaling>
        <c:delete val="1"/>
        <c:axPos val="l"/>
        <c:numFmt formatCode="General" sourceLinked="1"/>
        <c:majorTickMark val="none"/>
        <c:minorTickMark val="none"/>
        <c:tickLblPos val="nextTo"/>
        <c:crossAx val="37104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Insights.xlsx]JoZ - Operations!PivotTable9</c:name>
    <c:fmtId val="-1"/>
  </c:pivotSource>
  <c:chart>
    <c:autoTitleDeleted val="1"/>
    <c:pivotFmts>
      <c:pivotFmt>
        <c:idx val="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6"/>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7"/>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5"/>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7"/>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8"/>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9"/>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343509295584695E-2"/>
          <c:y val="0.224991688225093"/>
          <c:w val="0.94640738634347421"/>
          <c:h val="0.39694669614697353"/>
        </c:manualLayout>
      </c:layout>
      <c:areaChart>
        <c:grouping val="stacked"/>
        <c:varyColors val="0"/>
        <c:dLbls>
          <c:showLegendKey val="0"/>
          <c:showVal val="1"/>
          <c:showCatName val="0"/>
          <c:showSerName val="0"/>
          <c:showPercent val="0"/>
          <c:showBubbleSize val="0"/>
        </c:dLbls>
        <c:axId val="340029840"/>
        <c:axId val="340035248"/>
      </c:areaChart>
      <c:catAx>
        <c:axId val="340029840"/>
        <c:scaling>
          <c:orientation val="minMax"/>
        </c:scaling>
        <c:delete val="1"/>
        <c:axPos val="b"/>
        <c:numFmt formatCode="General" sourceLinked="1"/>
        <c:majorTickMark val="none"/>
        <c:minorTickMark val="none"/>
        <c:tickLblPos val="nextTo"/>
        <c:crossAx val="340035248"/>
        <c:crosses val="autoZero"/>
        <c:auto val="1"/>
        <c:lblAlgn val="ctr"/>
        <c:lblOffset val="100"/>
        <c:noMultiLvlLbl val="0"/>
      </c:catAx>
      <c:valAx>
        <c:axId val="340035248"/>
        <c:scaling>
          <c:orientation val="minMax"/>
        </c:scaling>
        <c:delete val="1"/>
        <c:axPos val="l"/>
        <c:numFmt formatCode="General" sourceLinked="1"/>
        <c:majorTickMark val="none"/>
        <c:minorTickMark val="none"/>
        <c:tickLblPos val="nextTo"/>
        <c:crossAx val="340029840"/>
        <c:crosses val="autoZero"/>
        <c:crossBetween val="midCat"/>
      </c:valAx>
      <c:spPr>
        <a:noFill/>
        <a:ln w="2540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Insights.xlsx]3. Operations!PivotTable4</c:name>
    <c:fmtId val="-1"/>
  </c:pivotSource>
  <c:chart>
    <c:autoTitleDeleted val="1"/>
    <c:pivotFmts>
      <c:pivot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8423685866124724E-2"/>
          <c:y val="0.12704535884238644"/>
          <c:w val="0.88699502091278615"/>
          <c:h val="0.53622129099632265"/>
        </c:manualLayout>
      </c:layout>
      <c:areaChart>
        <c:grouping val="stacked"/>
        <c:varyColors val="0"/>
        <c:dLbls>
          <c:showLegendKey val="0"/>
          <c:showVal val="0"/>
          <c:showCatName val="0"/>
          <c:showSerName val="0"/>
          <c:showPercent val="0"/>
          <c:showBubbleSize val="0"/>
        </c:dLbls>
        <c:axId val="2147214864"/>
        <c:axId val="2147273936"/>
      </c:areaChart>
      <c:catAx>
        <c:axId val="2147214864"/>
        <c:scaling>
          <c:orientation val="minMax"/>
        </c:scaling>
        <c:delete val="1"/>
        <c:axPos val="b"/>
        <c:numFmt formatCode="General" sourceLinked="1"/>
        <c:majorTickMark val="none"/>
        <c:minorTickMark val="none"/>
        <c:tickLblPos val="nextTo"/>
        <c:crossAx val="2147273936"/>
        <c:crosses val="autoZero"/>
        <c:auto val="1"/>
        <c:lblAlgn val="ctr"/>
        <c:lblOffset val="100"/>
        <c:noMultiLvlLbl val="0"/>
      </c:catAx>
      <c:valAx>
        <c:axId val="2147273936"/>
        <c:scaling>
          <c:orientation val="minMax"/>
        </c:scaling>
        <c:delete val="1"/>
        <c:axPos val="l"/>
        <c:numFmt formatCode="General" sourceLinked="1"/>
        <c:majorTickMark val="none"/>
        <c:minorTickMark val="none"/>
        <c:tickLblPos val="nextTo"/>
        <c:crossAx val="21472148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t>Figure 1.</a:t>
            </a:r>
            <a:r>
              <a:rPr lang="en-NZ" sz="1200" b="1" baseline="0"/>
              <a:t> </a:t>
            </a:r>
            <a:r>
              <a:rPr lang="en-NZ" sz="1200" b="1"/>
              <a:t>All adverse work events including near misses</a:t>
            </a:r>
          </a:p>
        </c:rich>
      </c:tx>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2539683513133807E-2"/>
          <c:y val="0.21698366828789961"/>
          <c:w val="0.98630825139233258"/>
          <c:h val="0.44831693418377438"/>
        </c:manualLayout>
      </c:layout>
      <c:lineChart>
        <c:grouping val="standard"/>
        <c:varyColors val="0"/>
        <c:ser>
          <c:idx val="0"/>
          <c:order val="0"/>
          <c:tx>
            <c:strRef>
              <c:f>'3. Operations AT'!$N$33</c:f>
              <c:strCache>
                <c:ptCount val="1"/>
                <c:pt idx="0">
                  <c:v>Adverse work events</c:v>
                </c:pt>
              </c:strCache>
            </c:strRef>
          </c:tx>
          <c:spPr>
            <a:ln w="22225" cap="rnd" cmpd="sng" algn="ctr">
              <a:solidFill>
                <a:srgbClr val="0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AT'!$M$34:$M$45</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AT'!$N$34:$N$45</c:f>
              <c:numCache>
                <c:formatCode>0</c:formatCode>
                <c:ptCount val="12"/>
                <c:pt idx="0">
                  <c:v>39</c:v>
                </c:pt>
                <c:pt idx="1">
                  <c:v>35</c:v>
                </c:pt>
                <c:pt idx="2">
                  <c:v>61</c:v>
                </c:pt>
                <c:pt idx="3">
                  <c:v>48</c:v>
                </c:pt>
                <c:pt idx="4">
                  <c:v>40</c:v>
                </c:pt>
                <c:pt idx="5">
                  <c:v>35</c:v>
                </c:pt>
                <c:pt idx="6">
                  <c:v>65</c:v>
                </c:pt>
                <c:pt idx="7">
                  <c:v>35</c:v>
                </c:pt>
                <c:pt idx="8">
                  <c:v>44</c:v>
                </c:pt>
                <c:pt idx="9">
                  <c:v>26</c:v>
                </c:pt>
                <c:pt idx="10">
                  <c:v>32</c:v>
                </c:pt>
                <c:pt idx="11">
                  <c:v>35</c:v>
                </c:pt>
              </c:numCache>
            </c:numRef>
          </c:val>
          <c:smooth val="0"/>
          <c:extLst>
            <c:ext xmlns:c16="http://schemas.microsoft.com/office/drawing/2014/chart" uri="{C3380CC4-5D6E-409C-BE32-E72D297353CC}">
              <c16:uniqueId val="{00000000-9C38-47BF-9866-DAC613CBBC36}"/>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843951"/>
        <c:axId val="207843471"/>
      </c:lineChart>
      <c:dateAx>
        <c:axId val="207843951"/>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 sourceLinked="1"/>
        <c:majorTickMark val="none"/>
        <c:minorTickMark val="none"/>
        <c:tickLblPos val="nextTo"/>
        <c:crossAx val="207843951"/>
        <c:crosses val="autoZero"/>
        <c:crossBetween val="between"/>
      </c:valAx>
      <c:spPr>
        <a:noFill/>
        <a:ln>
          <a:noFill/>
        </a:ln>
        <a:effectLst/>
      </c:spPr>
    </c:plotArea>
    <c:legend>
      <c:legendPos val="b"/>
      <c:layout>
        <c:manualLayout>
          <c:xMode val="edge"/>
          <c:yMode val="edge"/>
          <c:x val="0.22794238059135713"/>
          <c:y val="0.88705623038579995"/>
          <c:w val="0.54411497511289841"/>
          <c:h val="7.436468294218089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t>Figure 2. Total profile of critical risks and high potentials</a:t>
            </a:r>
          </a:p>
          <a:p>
            <a:pPr>
              <a:defRPr sz="1200" b="1"/>
            </a:pPr>
            <a:r>
              <a:rPr lang="en-NZ" sz="1200" b="1"/>
              <a:t> for adverse work events including near misses</a:t>
            </a:r>
          </a:p>
        </c:rich>
      </c:tx>
      <c:layout>
        <c:manualLayout>
          <c:xMode val="edge"/>
          <c:yMode val="edge"/>
          <c:x val="0.12027447888058358"/>
          <c:y val="8.3795733433549378E-3"/>
        </c:manualLayout>
      </c:layout>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2359772392198041E-2"/>
          <c:y val="0.16456202750204577"/>
          <c:w val="0.91601677827513661"/>
          <c:h val="0.46908370390857135"/>
        </c:manualLayout>
      </c:layout>
      <c:lineChart>
        <c:grouping val="standard"/>
        <c:varyColors val="0"/>
        <c:ser>
          <c:idx val="0"/>
          <c:order val="0"/>
          <c:tx>
            <c:strRef>
              <c:f>'3. Operations AT'!$J$85</c:f>
              <c:strCache>
                <c:ptCount val="1"/>
                <c:pt idx="0">
                  <c:v>Non Cricital risks</c:v>
                </c:pt>
              </c:strCache>
            </c:strRef>
          </c:tx>
          <c:spPr>
            <a:ln w="22225" cap="rnd" cmpd="sng" algn="ctr">
              <a:solidFill>
                <a:schemeClr val="bg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AT'!$J$86:$J$97</c:f>
              <c:numCache>
                <c:formatCode>0</c:formatCode>
                <c:ptCount val="12"/>
                <c:pt idx="0">
                  <c:v>6</c:v>
                </c:pt>
                <c:pt idx="1">
                  <c:v>11</c:v>
                </c:pt>
                <c:pt idx="2">
                  <c:v>16</c:v>
                </c:pt>
                <c:pt idx="3">
                  <c:v>11</c:v>
                </c:pt>
                <c:pt idx="4">
                  <c:v>7</c:v>
                </c:pt>
                <c:pt idx="5">
                  <c:v>16</c:v>
                </c:pt>
                <c:pt idx="6">
                  <c:v>11</c:v>
                </c:pt>
                <c:pt idx="7">
                  <c:v>5</c:v>
                </c:pt>
                <c:pt idx="8">
                  <c:v>11</c:v>
                </c:pt>
                <c:pt idx="9">
                  <c:v>2</c:v>
                </c:pt>
                <c:pt idx="10">
                  <c:v>7</c:v>
                </c:pt>
                <c:pt idx="11">
                  <c:v>7</c:v>
                </c:pt>
              </c:numCache>
            </c:numRef>
          </c:val>
          <c:smooth val="0"/>
          <c:extLst>
            <c:ext xmlns:c16="http://schemas.microsoft.com/office/drawing/2014/chart" uri="{C3380CC4-5D6E-409C-BE32-E72D297353CC}">
              <c16:uniqueId val="{00000000-48E2-453E-9BB9-DFFA5438AC84}"/>
            </c:ext>
          </c:extLst>
        </c:ser>
        <c:ser>
          <c:idx val="1"/>
          <c:order val="1"/>
          <c:tx>
            <c:strRef>
              <c:f>'3. Operations AT'!$K$85</c:f>
              <c:strCache>
                <c:ptCount val="1"/>
                <c:pt idx="0">
                  <c:v>Critical risks</c:v>
                </c:pt>
              </c:strCache>
            </c:strRef>
          </c:tx>
          <c:spPr>
            <a:ln w="22225" cap="rnd" cmpd="sng" algn="ctr">
              <a:solidFill>
                <a:srgbClr val="000000"/>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AT'!$K$86:$K$97</c:f>
              <c:numCache>
                <c:formatCode>General</c:formatCode>
                <c:ptCount val="12"/>
                <c:pt idx="0">
                  <c:v>33</c:v>
                </c:pt>
                <c:pt idx="1">
                  <c:v>24</c:v>
                </c:pt>
                <c:pt idx="2">
                  <c:v>45</c:v>
                </c:pt>
                <c:pt idx="3">
                  <c:v>37</c:v>
                </c:pt>
                <c:pt idx="4">
                  <c:v>33</c:v>
                </c:pt>
                <c:pt idx="5">
                  <c:v>19</c:v>
                </c:pt>
                <c:pt idx="6">
                  <c:v>54</c:v>
                </c:pt>
                <c:pt idx="7">
                  <c:v>30</c:v>
                </c:pt>
                <c:pt idx="8">
                  <c:v>33</c:v>
                </c:pt>
                <c:pt idx="9">
                  <c:v>24</c:v>
                </c:pt>
                <c:pt idx="10">
                  <c:v>25</c:v>
                </c:pt>
                <c:pt idx="11">
                  <c:v>28</c:v>
                </c:pt>
              </c:numCache>
            </c:numRef>
          </c:val>
          <c:smooth val="0"/>
          <c:extLst>
            <c:ext xmlns:c16="http://schemas.microsoft.com/office/drawing/2014/chart" uri="{C3380CC4-5D6E-409C-BE32-E72D297353CC}">
              <c16:uniqueId val="{00000001-48E2-453E-9BB9-DFFA5438AC84}"/>
            </c:ext>
          </c:extLst>
        </c:ser>
        <c:ser>
          <c:idx val="2"/>
          <c:order val="2"/>
          <c:tx>
            <c:strRef>
              <c:f>'3. Operations AT'!$L$85</c:f>
              <c:strCache>
                <c:ptCount val="1"/>
                <c:pt idx="0">
                  <c:v>Critical risks high potential</c:v>
                </c:pt>
              </c:strCache>
            </c:strRef>
          </c:tx>
          <c:spPr>
            <a:ln w="22225" cap="rnd" cmpd="sng" algn="ctr">
              <a:solidFill>
                <a:srgbClr val="87A03E"/>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F6C-4960-9FAA-B6BCB495BF57}"/>
                </c:ext>
              </c:extLst>
            </c:dLbl>
            <c:dLbl>
              <c:idx val="1"/>
              <c:delete val="1"/>
              <c:extLst>
                <c:ext xmlns:c15="http://schemas.microsoft.com/office/drawing/2012/chart" uri="{CE6537A1-D6FC-4f65-9D91-7224C49458BB}"/>
                <c:ext xmlns:c16="http://schemas.microsoft.com/office/drawing/2014/chart" uri="{C3380CC4-5D6E-409C-BE32-E72D297353CC}">
                  <c16:uniqueId val="{00000001-2F6C-4960-9FAA-B6BCB495BF57}"/>
                </c:ext>
              </c:extLst>
            </c:dLbl>
            <c:dLbl>
              <c:idx val="2"/>
              <c:delete val="1"/>
              <c:extLst>
                <c:ext xmlns:c15="http://schemas.microsoft.com/office/drawing/2012/chart" uri="{CE6537A1-D6FC-4f65-9D91-7224C49458BB}"/>
                <c:ext xmlns:c16="http://schemas.microsoft.com/office/drawing/2014/chart" uri="{C3380CC4-5D6E-409C-BE32-E72D297353CC}">
                  <c16:uniqueId val="{00000002-2F6C-4960-9FAA-B6BCB495BF57}"/>
                </c:ext>
              </c:extLst>
            </c:dLbl>
            <c:dLbl>
              <c:idx val="3"/>
              <c:delete val="1"/>
              <c:extLst>
                <c:ext xmlns:c15="http://schemas.microsoft.com/office/drawing/2012/chart" uri="{CE6537A1-D6FC-4f65-9D91-7224C49458BB}"/>
                <c:ext xmlns:c16="http://schemas.microsoft.com/office/drawing/2014/chart" uri="{C3380CC4-5D6E-409C-BE32-E72D297353CC}">
                  <c16:uniqueId val="{00000003-2F6C-4960-9FAA-B6BCB495BF57}"/>
                </c:ext>
              </c:extLst>
            </c:dLbl>
            <c:dLbl>
              <c:idx val="4"/>
              <c:layout>
                <c:manualLayout>
                  <c:x val="-4.0580509577811702E-2"/>
                  <c:y val="-2.4612731533373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6C-4960-9FAA-B6BCB495BF57}"/>
                </c:ext>
              </c:extLst>
            </c:dLbl>
            <c:dLbl>
              <c:idx val="5"/>
              <c:delete val="1"/>
              <c:extLst>
                <c:ext xmlns:c15="http://schemas.microsoft.com/office/drawing/2012/chart" uri="{CE6537A1-D6FC-4f65-9D91-7224C49458BB}"/>
                <c:ext xmlns:c16="http://schemas.microsoft.com/office/drawing/2014/chart" uri="{C3380CC4-5D6E-409C-BE32-E72D297353CC}">
                  <c16:uniqueId val="{00000004-2F6C-4960-9FAA-B6BCB495BF57}"/>
                </c:ext>
              </c:extLst>
            </c:dLbl>
            <c:dLbl>
              <c:idx val="6"/>
              <c:delete val="1"/>
              <c:extLst>
                <c:ext xmlns:c15="http://schemas.microsoft.com/office/drawing/2012/chart" uri="{CE6537A1-D6FC-4f65-9D91-7224C49458BB}"/>
                <c:ext xmlns:c16="http://schemas.microsoft.com/office/drawing/2014/chart" uri="{C3380CC4-5D6E-409C-BE32-E72D297353CC}">
                  <c16:uniqueId val="{00000005-2F6C-4960-9FAA-B6BCB495BF57}"/>
                </c:ext>
              </c:extLst>
            </c:dLbl>
            <c:dLbl>
              <c:idx val="7"/>
              <c:delete val="1"/>
              <c:extLst>
                <c:ext xmlns:c15="http://schemas.microsoft.com/office/drawing/2012/chart" uri="{CE6537A1-D6FC-4f65-9D91-7224C49458BB}"/>
                <c:ext xmlns:c16="http://schemas.microsoft.com/office/drawing/2014/chart" uri="{C3380CC4-5D6E-409C-BE32-E72D297353CC}">
                  <c16:uniqueId val="{00000006-2F6C-4960-9FAA-B6BCB495BF57}"/>
                </c:ext>
              </c:extLst>
            </c:dLbl>
            <c:dLbl>
              <c:idx val="8"/>
              <c:delete val="1"/>
              <c:extLst>
                <c:ext xmlns:c15="http://schemas.microsoft.com/office/drawing/2012/chart" uri="{CE6537A1-D6FC-4f65-9D91-7224C49458BB}"/>
                <c:ext xmlns:c16="http://schemas.microsoft.com/office/drawing/2014/chart" uri="{C3380CC4-5D6E-409C-BE32-E72D297353CC}">
                  <c16:uniqueId val="{00000007-2F6C-4960-9FAA-B6BCB495BF57}"/>
                </c:ext>
              </c:extLst>
            </c:dLbl>
            <c:dLbl>
              <c:idx val="9"/>
              <c:delete val="1"/>
              <c:extLst>
                <c:ext xmlns:c15="http://schemas.microsoft.com/office/drawing/2012/chart" uri="{CE6537A1-D6FC-4f65-9D91-7224C49458BB}"/>
                <c:ext xmlns:c16="http://schemas.microsoft.com/office/drawing/2014/chart" uri="{C3380CC4-5D6E-409C-BE32-E72D297353CC}">
                  <c16:uniqueId val="{00000008-2F6C-4960-9FAA-B6BCB495BF57}"/>
                </c:ext>
              </c:extLst>
            </c:dLbl>
            <c:dLbl>
              <c:idx val="10"/>
              <c:layout>
                <c:manualLayout>
                  <c:x val="-3.3818511157031175E-2"/>
                  <c:y val="-1.38794837983949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F6C-4960-9FAA-B6BCB495BF57}"/>
                </c:ext>
              </c:extLst>
            </c:dLbl>
            <c:dLbl>
              <c:idx val="11"/>
              <c:layout>
                <c:manualLayout>
                  <c:x val="-1.0901193359611063E-2"/>
                  <c:y val="-2.4612731533373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6C-4960-9FAA-B6BCB495BF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AT'!$L$86:$L$97</c:f>
              <c:numCache>
                <c:formatCode>General</c:formatCode>
                <c:ptCount val="12"/>
                <c:pt idx="0">
                  <c:v>0</c:v>
                </c:pt>
                <c:pt idx="1">
                  <c:v>0</c:v>
                </c:pt>
                <c:pt idx="2">
                  <c:v>0</c:v>
                </c:pt>
                <c:pt idx="3">
                  <c:v>0</c:v>
                </c:pt>
                <c:pt idx="4">
                  <c:v>1</c:v>
                </c:pt>
                <c:pt idx="5">
                  <c:v>0</c:v>
                </c:pt>
                <c:pt idx="6">
                  <c:v>0</c:v>
                </c:pt>
                <c:pt idx="7">
                  <c:v>0</c:v>
                </c:pt>
                <c:pt idx="8">
                  <c:v>0</c:v>
                </c:pt>
                <c:pt idx="9">
                  <c:v>0</c:v>
                </c:pt>
                <c:pt idx="10">
                  <c:v>1</c:v>
                </c:pt>
                <c:pt idx="11">
                  <c:v>2</c:v>
                </c:pt>
              </c:numCache>
            </c:numRef>
          </c:val>
          <c:smooth val="0"/>
          <c:extLst>
            <c:ext xmlns:c16="http://schemas.microsoft.com/office/drawing/2014/chart" uri="{C3380CC4-5D6E-409C-BE32-E72D297353CC}">
              <c16:uniqueId val="{00000002-48E2-453E-9BB9-DFFA5438AC84}"/>
            </c:ext>
          </c:extLst>
        </c:ser>
        <c:ser>
          <c:idx val="3"/>
          <c:order val="3"/>
          <c:tx>
            <c:strRef>
              <c:f>'3. Operations AT'!$M$85</c:f>
              <c:strCache>
                <c:ptCount val="1"/>
                <c:pt idx="0">
                  <c:v>No critical risks high potentials</c:v>
                </c:pt>
              </c:strCache>
            </c:strRef>
          </c:tx>
          <c:spPr>
            <a:ln w="22225" cap="rnd" cmpd="sng" algn="ctr">
              <a:solidFill>
                <a:schemeClr val="bg1">
                  <a:lumMod val="65000"/>
                </a:schemeClr>
              </a:solidFill>
              <a:round/>
            </a:ln>
            <a:effectLst/>
          </c:spPr>
          <c:marker>
            <c:symbol val="none"/>
          </c:marker>
          <c:dLbls>
            <c:delete val="1"/>
          </c:dLbls>
          <c:cat>
            <c:numRef>
              <c:f>'3. Operations AT'!$I$86:$I$97</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AT'!$M$86:$M$97</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3-48E2-453E-9BB9-DFFA5438AC84}"/>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0" sourceLinked="1"/>
        <c:majorTickMark val="none"/>
        <c:minorTickMark val="none"/>
        <c:tickLblPos val="nextTo"/>
        <c:crossAx val="116038528"/>
        <c:crosses val="autoZero"/>
        <c:crossBetween val="between"/>
      </c:valAx>
      <c:spPr>
        <a:noFill/>
        <a:ln>
          <a:noFill/>
        </a:ln>
        <a:effectLst/>
      </c:spPr>
    </c:plotArea>
    <c:legend>
      <c:legendPos val="b"/>
      <c:layout>
        <c:manualLayout>
          <c:xMode val="edge"/>
          <c:yMode val="edge"/>
          <c:x val="6.8239745322906734E-2"/>
          <c:y val="0.81874544814161621"/>
          <c:w val="0.83980799119129912"/>
          <c:h val="0.1547370914208601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3. Total of all adverse work events with a moderate, major and extreme risk outcome</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ivotFmts>
      <c:pivot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dLbl>
          <c:idx val="0"/>
          <c:layout>
            <c:manualLayout>
              <c:x val="0"/>
              <c:y val="-0.10344820564200005"/>
            </c:manualLayout>
          </c:layout>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0851985654202754E-2"/>
          <c:y val="0.10110286800684054"/>
          <c:w val="0.86595525868779344"/>
          <c:h val="0.60219531452979203"/>
        </c:manualLayout>
      </c:layout>
      <c:areaChart>
        <c:grouping val="stacked"/>
        <c:varyColors val="0"/>
        <c:ser>
          <c:idx val="0"/>
          <c:order val="0"/>
          <c:tx>
            <c:strRef>
              <c:f>'2. Strategy AT'!$R$51</c:f>
              <c:strCache>
                <c:ptCount val="1"/>
                <c:pt idx="0">
                  <c:v>Moderate</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'2. Strategy AT'!$Q$52:$Q$63</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'2. Strategy AT'!$R$52:$R$63</c:f>
              <c:numCache>
                <c:formatCode>0</c:formatCode>
                <c:ptCount val="12"/>
                <c:pt idx="0">
                  <c:v>5</c:v>
                </c:pt>
                <c:pt idx="1">
                  <c:v>8</c:v>
                </c:pt>
                <c:pt idx="2">
                  <c:v>6</c:v>
                </c:pt>
                <c:pt idx="3">
                  <c:v>8</c:v>
                </c:pt>
                <c:pt idx="4">
                  <c:v>5</c:v>
                </c:pt>
                <c:pt idx="5">
                  <c:v>6</c:v>
                </c:pt>
                <c:pt idx="6">
                  <c:v>10</c:v>
                </c:pt>
                <c:pt idx="7">
                  <c:v>8</c:v>
                </c:pt>
                <c:pt idx="8">
                  <c:v>5</c:v>
                </c:pt>
                <c:pt idx="9">
                  <c:v>3</c:v>
                </c:pt>
                <c:pt idx="10">
                  <c:v>3</c:v>
                </c:pt>
                <c:pt idx="11">
                  <c:v>5</c:v>
                </c:pt>
              </c:numCache>
            </c:numRef>
          </c:val>
          <c:extLst>
            <c:ext xmlns:c16="http://schemas.microsoft.com/office/drawing/2014/chart" uri="{C3380CC4-5D6E-409C-BE32-E72D297353CC}">
              <c16:uniqueId val="{00000000-59A1-464A-B940-1F599D10FD96}"/>
            </c:ext>
          </c:extLst>
        </c:ser>
        <c:ser>
          <c:idx val="1"/>
          <c:order val="1"/>
          <c:tx>
            <c:strRef>
              <c:f>'2. Strategy AT'!$S$51</c:f>
              <c:strCache>
                <c:ptCount val="1"/>
                <c:pt idx="0">
                  <c:v>Major</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'2. Strategy AT'!$Q$52:$Q$63</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'2. Strategy AT'!$S$52:$S$63</c:f>
              <c:numCache>
                <c:formatCode>0</c:formatCode>
                <c:ptCount val="12"/>
                <c:pt idx="0">
                  <c:v>0</c:v>
                </c:pt>
                <c:pt idx="1">
                  <c:v>0</c:v>
                </c:pt>
                <c:pt idx="2">
                  <c:v>0</c:v>
                </c:pt>
                <c:pt idx="3">
                  <c:v>0</c:v>
                </c:pt>
                <c:pt idx="4">
                  <c:v>1</c:v>
                </c:pt>
                <c:pt idx="5">
                  <c:v>0</c:v>
                </c:pt>
                <c:pt idx="6">
                  <c:v>0</c:v>
                </c:pt>
                <c:pt idx="7">
                  <c:v>0</c:v>
                </c:pt>
                <c:pt idx="8">
                  <c:v>0</c:v>
                </c:pt>
                <c:pt idx="9">
                  <c:v>0</c:v>
                </c:pt>
                <c:pt idx="10">
                  <c:v>1</c:v>
                </c:pt>
                <c:pt idx="11">
                  <c:v>2</c:v>
                </c:pt>
              </c:numCache>
            </c:numRef>
          </c:val>
          <c:extLst>
            <c:ext xmlns:c16="http://schemas.microsoft.com/office/drawing/2014/chart" uri="{C3380CC4-5D6E-409C-BE32-E72D297353CC}">
              <c16:uniqueId val="{00000001-59A1-464A-B940-1F599D10FD96}"/>
            </c:ext>
          </c:extLst>
        </c:ser>
        <c:dLbls>
          <c:showLegendKey val="0"/>
          <c:showVal val="1"/>
          <c:showCatName val="0"/>
          <c:showSerName val="0"/>
          <c:showPercent val="0"/>
          <c:showBubbleSize val="0"/>
        </c:dLbls>
        <c:axId val="329827312"/>
        <c:axId val="329804016"/>
      </c:areaChart>
      <c:catAx>
        <c:axId val="3298273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329804016"/>
        <c:crosses val="autoZero"/>
        <c:auto val="0"/>
        <c:lblAlgn val="ctr"/>
        <c:lblOffset val="100"/>
        <c:noMultiLvlLbl val="1"/>
      </c:catAx>
      <c:valAx>
        <c:axId val="329804016"/>
        <c:scaling>
          <c:orientation val="minMax"/>
        </c:scaling>
        <c:delete val="1"/>
        <c:axPos val="l"/>
        <c:numFmt formatCode="0" sourceLinked="1"/>
        <c:majorTickMark val="none"/>
        <c:minorTickMark val="none"/>
        <c:tickLblPos val="nextTo"/>
        <c:crossAx val="329827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4. Total for all case types</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4524067203317155E-2"/>
          <c:y val="0.1131520998703039"/>
          <c:w val="0.95095186559336564"/>
          <c:h val="0.5582191540481416"/>
        </c:manualLayout>
      </c:layout>
      <c:areaChart>
        <c:grouping val="stacked"/>
        <c:varyColors val="0"/>
        <c:ser>
          <c:idx val="0"/>
          <c:order val="0"/>
          <c:tx>
            <c:strRef>
              <c:f>'3. Operations AT'!$O$58</c:f>
              <c:strCache>
                <c:ptCount val="1"/>
                <c:pt idx="0">
                  <c:v>Pain and discomfort</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 Operations AT'!$N$59:$N$70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AT'!$O$59:$O$70</c:f>
              <c:numCache>
                <c:formatCode>0</c:formatCode>
                <c:ptCount val="12"/>
                <c:pt idx="0">
                  <c:v>13</c:v>
                </c:pt>
                <c:pt idx="1">
                  <c:v>6</c:v>
                </c:pt>
                <c:pt idx="2">
                  <c:v>6</c:v>
                </c:pt>
                <c:pt idx="3">
                  <c:v>12</c:v>
                </c:pt>
                <c:pt idx="4">
                  <c:v>7</c:v>
                </c:pt>
                <c:pt idx="5">
                  <c:v>9</c:v>
                </c:pt>
                <c:pt idx="6">
                  <c:v>14</c:v>
                </c:pt>
                <c:pt idx="7">
                  <c:v>8</c:v>
                </c:pt>
                <c:pt idx="8">
                  <c:v>7</c:v>
                </c:pt>
                <c:pt idx="9">
                  <c:v>3</c:v>
                </c:pt>
                <c:pt idx="10">
                  <c:v>1</c:v>
                </c:pt>
                <c:pt idx="11">
                  <c:v>3</c:v>
                </c:pt>
              </c:numCache>
            </c:numRef>
          </c:val>
          <c:extLst>
            <c:ext xmlns:c16="http://schemas.microsoft.com/office/drawing/2014/chart" uri="{C3380CC4-5D6E-409C-BE32-E72D297353CC}">
              <c16:uniqueId val="{00000000-9670-4C83-9587-70C15D715A4D}"/>
            </c:ext>
          </c:extLst>
        </c:ser>
        <c:ser>
          <c:idx val="1"/>
          <c:order val="1"/>
          <c:tx>
            <c:strRef>
              <c:f>'3. Operations AT'!$P$58</c:f>
              <c:strCache>
                <c:ptCount val="1"/>
                <c:pt idx="0">
                  <c:v>Adverse work event</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 Operations AT'!$N$59:$N$70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AT'!$P$59:$P$70</c:f>
              <c:numCache>
                <c:formatCode>0</c:formatCode>
                <c:ptCount val="12"/>
                <c:pt idx="0">
                  <c:v>39</c:v>
                </c:pt>
                <c:pt idx="1">
                  <c:v>35</c:v>
                </c:pt>
                <c:pt idx="2">
                  <c:v>61</c:v>
                </c:pt>
                <c:pt idx="3">
                  <c:v>48</c:v>
                </c:pt>
                <c:pt idx="4">
                  <c:v>40</c:v>
                </c:pt>
                <c:pt idx="5">
                  <c:v>35</c:v>
                </c:pt>
                <c:pt idx="6">
                  <c:v>65</c:v>
                </c:pt>
                <c:pt idx="7">
                  <c:v>35</c:v>
                </c:pt>
                <c:pt idx="8">
                  <c:v>44</c:v>
                </c:pt>
                <c:pt idx="9">
                  <c:v>26</c:v>
                </c:pt>
                <c:pt idx="10">
                  <c:v>32</c:v>
                </c:pt>
                <c:pt idx="11">
                  <c:v>35</c:v>
                </c:pt>
              </c:numCache>
            </c:numRef>
          </c:val>
          <c:extLst>
            <c:ext xmlns:c16="http://schemas.microsoft.com/office/drawing/2014/chart" uri="{C3380CC4-5D6E-409C-BE32-E72D297353CC}">
              <c16:uniqueId val="{00000001-9670-4C83-9587-70C15D715A4D}"/>
            </c:ext>
          </c:extLst>
        </c:ser>
        <c:ser>
          <c:idx val="2"/>
          <c:order val="2"/>
          <c:tx>
            <c:strRef>
              <c:f>'3. Operations AT'!$Q$58</c:f>
              <c:strCache>
                <c:ptCount val="1"/>
                <c:pt idx="0">
                  <c:v>Hazard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'3. Operations AT'!$N$59:$N$70</c:f>
              <c:numCache>
                <c:formatCode>mmm\-yy</c:formatCode>
                <c:ptCount val="12"/>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numCache>
            </c:numRef>
          </c:cat>
          <c:val>
            <c:numRef>
              <c:f>'3. Operations AT'!$Q$59:$Q$70</c:f>
              <c:numCache>
                <c:formatCode>0</c:formatCode>
                <c:ptCount val="12"/>
                <c:pt idx="0">
                  <c:v>40</c:v>
                </c:pt>
                <c:pt idx="1">
                  <c:v>23</c:v>
                </c:pt>
                <c:pt idx="2">
                  <c:v>83</c:v>
                </c:pt>
                <c:pt idx="3">
                  <c:v>50</c:v>
                </c:pt>
                <c:pt idx="4">
                  <c:v>23</c:v>
                </c:pt>
                <c:pt idx="5">
                  <c:v>45</c:v>
                </c:pt>
                <c:pt idx="6">
                  <c:v>25</c:v>
                </c:pt>
                <c:pt idx="7">
                  <c:v>13</c:v>
                </c:pt>
                <c:pt idx="8">
                  <c:v>19</c:v>
                </c:pt>
                <c:pt idx="9">
                  <c:v>13</c:v>
                </c:pt>
                <c:pt idx="10">
                  <c:v>18</c:v>
                </c:pt>
                <c:pt idx="11">
                  <c:v>14</c:v>
                </c:pt>
              </c:numCache>
            </c:numRef>
          </c:val>
          <c:extLst>
            <c:ext xmlns:c16="http://schemas.microsoft.com/office/drawing/2014/chart" uri="{C3380CC4-5D6E-409C-BE32-E72D297353CC}">
              <c16:uniqueId val="{00000002-9670-4C83-9587-70C15D715A4D}"/>
            </c:ext>
          </c:extLst>
        </c:ser>
        <c:dLbls>
          <c:showLegendKey val="0"/>
          <c:showVal val="1"/>
          <c:showCatName val="0"/>
          <c:showSerName val="0"/>
          <c:showPercent val="0"/>
          <c:showBubbleSize val="0"/>
        </c:dLbls>
        <c:axId val="207843951"/>
        <c:axId val="207843471"/>
      </c:areaChart>
      <c:dateAx>
        <c:axId val="20784395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tx1"/>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 sourceLinked="1"/>
        <c:majorTickMark val="none"/>
        <c:minorTickMark val="none"/>
        <c:tickLblPos val="nextTo"/>
        <c:crossAx val="20784395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E432C-C269-4540-89F8-01866A895D62}" type="doc">
      <dgm:prSet loTypeId="urn:microsoft.com/office/officeart/2011/layout/HexagonRadial" loCatId="officeonline" qsTypeId="urn:microsoft.com/office/officeart/2005/8/quickstyle/simple2" qsCatId="simple" csTypeId="urn:microsoft.com/office/officeart/2005/8/colors/accent1_1" csCatId="accent1" phldr="1"/>
      <dgm:spPr/>
      <dgm:t>
        <a:bodyPr/>
        <a:lstStyle/>
        <a:p>
          <a:endParaRPr lang="en-NZ"/>
        </a:p>
      </dgm:t>
    </dgm:pt>
    <dgm:pt modelId="{C619DC56-C8D7-4FCD-BD7A-19F0DD35DDFA}">
      <dgm:prSet phldrT="[Text]" custT="1"/>
      <dgm:spPr/>
      <dgm:t>
        <a:bodyPr lIns="0" tIns="0" rIns="0" bIns="0"/>
        <a:lstStyle/>
        <a:p>
          <a:r>
            <a:rPr lang="en-NZ" sz="1200" b="0"/>
            <a:t>Performance Evaluation</a:t>
          </a:r>
        </a:p>
      </dgm:t>
    </dgm:pt>
    <dgm:pt modelId="{BD4CD062-4E7C-4B3E-A282-E79030A0AA29}" type="parTrans" cxnId="{65FF5B13-2741-4665-ACE3-53A9F656D176}">
      <dgm:prSet/>
      <dgm:spPr/>
      <dgm:t>
        <a:bodyPr/>
        <a:lstStyle/>
        <a:p>
          <a:endParaRPr lang="en-NZ" sz="1200" b="0"/>
        </a:p>
      </dgm:t>
    </dgm:pt>
    <dgm:pt modelId="{E9C9F13F-0468-4863-8B1A-B45D7DCDDA80}" type="sibTrans" cxnId="{65FF5B13-2741-4665-ACE3-53A9F656D176}">
      <dgm:prSet/>
      <dgm:spPr/>
      <dgm:t>
        <a:bodyPr/>
        <a:lstStyle/>
        <a:p>
          <a:endParaRPr lang="en-NZ" sz="1200" b="0"/>
        </a:p>
      </dgm:t>
    </dgm:pt>
    <dgm:pt modelId="{54B61668-0A69-4FE8-952C-D39C78689D17}">
      <dgm:prSet phldrT="[Text]" custT="1"/>
      <dgm:spPr/>
      <dgm:t>
        <a:bodyPr lIns="0" tIns="0" rIns="0" bIns="0"/>
        <a:lstStyle/>
        <a:p>
          <a:r>
            <a:rPr lang="en-NZ" sz="1200" b="0"/>
            <a:t>Support</a:t>
          </a:r>
        </a:p>
      </dgm:t>
    </dgm:pt>
    <dgm:pt modelId="{15D13A34-9842-4C00-AB16-E2B65CF484E4}" type="parTrans" cxnId="{55492165-C891-4CE6-959C-9F7625C62AFD}">
      <dgm:prSet/>
      <dgm:spPr/>
      <dgm:t>
        <a:bodyPr/>
        <a:lstStyle/>
        <a:p>
          <a:endParaRPr lang="en-NZ" sz="1200" b="0"/>
        </a:p>
      </dgm:t>
    </dgm:pt>
    <dgm:pt modelId="{E48A0304-33E6-47CD-980B-DE67CCE439E3}" type="sibTrans" cxnId="{55492165-C891-4CE6-959C-9F7625C62AFD}">
      <dgm:prSet/>
      <dgm:spPr/>
      <dgm:t>
        <a:bodyPr/>
        <a:lstStyle/>
        <a:p>
          <a:endParaRPr lang="en-NZ" sz="1200" b="0"/>
        </a:p>
      </dgm:t>
    </dgm:pt>
    <dgm:pt modelId="{F6C1CFE9-B2F6-4D47-86A8-DA0A59FB5C3F}">
      <dgm:prSet phldrT="[Text]" custT="1"/>
      <dgm:spPr/>
      <dgm:t>
        <a:bodyPr lIns="0" tIns="0" rIns="0" bIns="0"/>
        <a:lstStyle/>
        <a:p>
          <a:r>
            <a:rPr lang="en-NZ" sz="1200" b="0"/>
            <a:t>Operations</a:t>
          </a:r>
        </a:p>
      </dgm:t>
    </dgm:pt>
    <dgm:pt modelId="{A7B10241-C07D-4AE9-A8D2-75474000DEE5}" type="parTrans" cxnId="{5919F827-9EB6-4AF6-959B-6620903BE0A9}">
      <dgm:prSet/>
      <dgm:spPr/>
      <dgm:t>
        <a:bodyPr/>
        <a:lstStyle/>
        <a:p>
          <a:endParaRPr lang="en-NZ" sz="1200" b="0"/>
        </a:p>
      </dgm:t>
    </dgm:pt>
    <dgm:pt modelId="{4AF29FD9-B539-4C3D-ACBD-F3823B0C155F}" type="sibTrans" cxnId="{5919F827-9EB6-4AF6-959B-6620903BE0A9}">
      <dgm:prSet/>
      <dgm:spPr/>
      <dgm:t>
        <a:bodyPr/>
        <a:lstStyle/>
        <a:p>
          <a:endParaRPr lang="en-NZ" sz="1200" b="0"/>
        </a:p>
      </dgm:t>
    </dgm:pt>
    <dgm:pt modelId="{6A19114E-7ECB-4F9F-8545-25A254D3E9DE}">
      <dgm:prSet phldrT="[Text]" custT="1"/>
      <dgm:spPr/>
      <dgm:t>
        <a:bodyPr lIns="0" tIns="0" rIns="0" bIns="0"/>
        <a:lstStyle/>
        <a:p>
          <a:r>
            <a:rPr lang="en-NZ" sz="1200" b="0"/>
            <a:t>Planning</a:t>
          </a:r>
        </a:p>
      </dgm:t>
    </dgm:pt>
    <dgm:pt modelId="{4D4280F6-C799-47E3-AB7A-74264192C4D4}" type="parTrans" cxnId="{28E116FC-D8DD-436C-BC49-738FA54B07CE}">
      <dgm:prSet/>
      <dgm:spPr/>
      <dgm:t>
        <a:bodyPr/>
        <a:lstStyle/>
        <a:p>
          <a:endParaRPr lang="en-NZ" sz="1200" b="0"/>
        </a:p>
      </dgm:t>
    </dgm:pt>
    <dgm:pt modelId="{3AD6A2E2-0368-4F7F-BC95-4E47BC8BA15C}" type="sibTrans" cxnId="{28E116FC-D8DD-436C-BC49-738FA54B07CE}">
      <dgm:prSet/>
      <dgm:spPr/>
      <dgm:t>
        <a:bodyPr/>
        <a:lstStyle/>
        <a:p>
          <a:endParaRPr lang="en-NZ" sz="1200" b="0"/>
        </a:p>
      </dgm:t>
    </dgm:pt>
    <dgm:pt modelId="{BC0CEFBC-07D6-4BED-BC59-D754CA5CC8AF}">
      <dgm:prSet phldrT="[Text]" custT="1"/>
      <dgm:spPr/>
      <dgm:t>
        <a:bodyPr lIns="0" tIns="0" rIns="0" bIns="0"/>
        <a:lstStyle/>
        <a:p>
          <a:r>
            <a:rPr lang="en-NZ" sz="1200" b="0"/>
            <a:t>Leadership and work participation</a:t>
          </a:r>
        </a:p>
      </dgm:t>
    </dgm:pt>
    <dgm:pt modelId="{9B682C0A-DA6A-4D05-8AC9-B4AE250EF6D6}" type="parTrans" cxnId="{B9982C39-348F-4822-AD7F-3F26592D2697}">
      <dgm:prSet/>
      <dgm:spPr/>
      <dgm:t>
        <a:bodyPr/>
        <a:lstStyle/>
        <a:p>
          <a:endParaRPr lang="en-NZ" sz="1200" b="0"/>
        </a:p>
      </dgm:t>
    </dgm:pt>
    <dgm:pt modelId="{EDA6BC5E-F915-4B2F-BEA3-8369211E718A}" type="sibTrans" cxnId="{B9982C39-348F-4822-AD7F-3F26592D2697}">
      <dgm:prSet/>
      <dgm:spPr/>
      <dgm:t>
        <a:bodyPr/>
        <a:lstStyle/>
        <a:p>
          <a:endParaRPr lang="en-NZ" sz="1200" b="0"/>
        </a:p>
      </dgm:t>
    </dgm:pt>
    <dgm:pt modelId="{0CACD765-10DB-4EF8-8343-F36FD5FD3C18}">
      <dgm:prSet phldrT="[Text]" custT="1"/>
      <dgm:spPr/>
      <dgm:t>
        <a:bodyPr lIns="0" tIns="0" rIns="0" bIns="0"/>
        <a:lstStyle/>
        <a:p>
          <a:r>
            <a:rPr lang="en-NZ" sz="1200" b="0"/>
            <a:t>Improvement</a:t>
          </a:r>
        </a:p>
      </dgm:t>
    </dgm:pt>
    <dgm:pt modelId="{070F22E0-3E0E-4379-89FB-DD35819A459C}" type="parTrans" cxnId="{9DC4E167-CE0B-46CF-9AE2-3051B3D6B1FA}">
      <dgm:prSet/>
      <dgm:spPr/>
      <dgm:t>
        <a:bodyPr/>
        <a:lstStyle/>
        <a:p>
          <a:endParaRPr lang="en-NZ" sz="1200" b="0"/>
        </a:p>
      </dgm:t>
    </dgm:pt>
    <dgm:pt modelId="{B0268026-6B8D-424A-BE06-2A145555B243}" type="sibTrans" cxnId="{9DC4E167-CE0B-46CF-9AE2-3051B3D6B1FA}">
      <dgm:prSet/>
      <dgm:spPr/>
      <dgm:t>
        <a:bodyPr/>
        <a:lstStyle/>
        <a:p>
          <a:endParaRPr lang="en-NZ" sz="1200" b="0"/>
        </a:p>
      </dgm:t>
    </dgm:pt>
    <dgm:pt modelId="{1177CADC-30C7-4B74-80AE-3154D76549D5}">
      <dgm:prSet phldrT="[Text]" custT="1"/>
      <dgm:spPr>
        <a:solidFill>
          <a:schemeClr val="bg2">
            <a:lumMod val="20000"/>
            <a:lumOff val="80000"/>
          </a:schemeClr>
        </a:solidFill>
      </dgm:spPr>
      <dgm:t>
        <a:bodyPr lIns="0" tIns="0" rIns="0" bIns="0"/>
        <a:lstStyle/>
        <a:p>
          <a:r>
            <a:rPr lang="en-NZ" sz="1200" b="1">
              <a:solidFill>
                <a:schemeClr val="accent1"/>
              </a:solidFill>
            </a:rPr>
            <a:t>Proposed for AT’s SMS Framework</a:t>
          </a:r>
          <a:endParaRPr lang="en-NZ" sz="1200" b="1"/>
        </a:p>
      </dgm:t>
    </dgm:pt>
    <dgm:pt modelId="{86195C4C-13A3-4C6C-B92F-D900F896B0BD}" type="parTrans" cxnId="{85FEB97E-E2EC-4BC9-AC09-594AC9A57E37}">
      <dgm:prSet/>
      <dgm:spPr/>
      <dgm:t>
        <a:bodyPr/>
        <a:lstStyle/>
        <a:p>
          <a:endParaRPr lang="en-NZ" sz="1200" b="0"/>
        </a:p>
      </dgm:t>
    </dgm:pt>
    <dgm:pt modelId="{F77B1F84-CE04-4D14-BB85-93FD8B84A937}" type="sibTrans" cxnId="{85FEB97E-E2EC-4BC9-AC09-594AC9A57E37}">
      <dgm:prSet/>
      <dgm:spPr/>
      <dgm:t>
        <a:bodyPr/>
        <a:lstStyle/>
        <a:p>
          <a:endParaRPr lang="en-NZ" sz="1200" b="0"/>
        </a:p>
      </dgm:t>
    </dgm:pt>
    <dgm:pt modelId="{1A1FAE51-32F4-45D3-9222-3AF56CA82E30}" type="pres">
      <dgm:prSet presAssocID="{F77E432C-C269-4540-89F8-01866A895D62}" presName="Name0" presStyleCnt="0">
        <dgm:presLayoutVars>
          <dgm:chMax val="1"/>
          <dgm:chPref val="1"/>
          <dgm:dir/>
          <dgm:animOne val="branch"/>
          <dgm:animLvl val="lvl"/>
        </dgm:presLayoutVars>
      </dgm:prSet>
      <dgm:spPr/>
    </dgm:pt>
    <dgm:pt modelId="{051894C8-6C33-48AC-918F-0C07281E9CFD}" type="pres">
      <dgm:prSet presAssocID="{1177CADC-30C7-4B74-80AE-3154D76549D5}" presName="Parent" presStyleLbl="node0" presStyleIdx="0" presStyleCnt="1">
        <dgm:presLayoutVars>
          <dgm:chMax val="6"/>
          <dgm:chPref val="6"/>
        </dgm:presLayoutVars>
      </dgm:prSet>
      <dgm:spPr/>
    </dgm:pt>
    <dgm:pt modelId="{BBE975A9-1892-4D2E-8E78-F98627CC9DF8}" type="pres">
      <dgm:prSet presAssocID="{C619DC56-C8D7-4FCD-BD7A-19F0DD35DDFA}" presName="Accent1" presStyleCnt="0"/>
      <dgm:spPr/>
    </dgm:pt>
    <dgm:pt modelId="{3237A3DD-18AF-4B5C-88BB-839241799343}" type="pres">
      <dgm:prSet presAssocID="{C619DC56-C8D7-4FCD-BD7A-19F0DD35DDFA}" presName="Accent" presStyleLbl="bgShp" presStyleIdx="0" presStyleCnt="6"/>
      <dgm:spPr/>
    </dgm:pt>
    <dgm:pt modelId="{08DC3874-9EEE-4661-816D-136A64D3A163}" type="pres">
      <dgm:prSet presAssocID="{C619DC56-C8D7-4FCD-BD7A-19F0DD35DDFA}" presName="Child1" presStyleLbl="node1" presStyleIdx="0" presStyleCnt="6">
        <dgm:presLayoutVars>
          <dgm:chMax val="0"/>
          <dgm:chPref val="0"/>
          <dgm:bulletEnabled val="1"/>
        </dgm:presLayoutVars>
      </dgm:prSet>
      <dgm:spPr/>
    </dgm:pt>
    <dgm:pt modelId="{A27F716B-35A3-4BA1-BDDD-4A2C0D0A3E08}" type="pres">
      <dgm:prSet presAssocID="{54B61668-0A69-4FE8-952C-D39C78689D17}" presName="Accent2" presStyleCnt="0"/>
      <dgm:spPr/>
    </dgm:pt>
    <dgm:pt modelId="{5DACCF27-EDCB-49ED-8F43-394720F8A195}" type="pres">
      <dgm:prSet presAssocID="{54B61668-0A69-4FE8-952C-D39C78689D17}" presName="Accent" presStyleLbl="bgShp" presStyleIdx="1" presStyleCnt="6" custLinFactNeighborY="3572"/>
      <dgm:spPr/>
    </dgm:pt>
    <dgm:pt modelId="{032D7DA8-016F-4023-829F-E4E76426D796}" type="pres">
      <dgm:prSet presAssocID="{54B61668-0A69-4FE8-952C-D39C78689D17}" presName="Child2" presStyleLbl="node1" presStyleIdx="1" presStyleCnt="6">
        <dgm:presLayoutVars>
          <dgm:chMax val="0"/>
          <dgm:chPref val="0"/>
          <dgm:bulletEnabled val="1"/>
        </dgm:presLayoutVars>
      </dgm:prSet>
      <dgm:spPr/>
    </dgm:pt>
    <dgm:pt modelId="{9ED795CD-201F-4313-B388-1F4B5CF939AA}" type="pres">
      <dgm:prSet presAssocID="{F6C1CFE9-B2F6-4D47-86A8-DA0A59FB5C3F}" presName="Accent3" presStyleCnt="0"/>
      <dgm:spPr/>
    </dgm:pt>
    <dgm:pt modelId="{35C77159-6A7C-4AE8-A6B8-5D09AB6D3AFB}" type="pres">
      <dgm:prSet presAssocID="{F6C1CFE9-B2F6-4D47-86A8-DA0A59FB5C3F}" presName="Accent" presStyleLbl="bgShp" presStyleIdx="2" presStyleCnt="6"/>
      <dgm:spPr/>
    </dgm:pt>
    <dgm:pt modelId="{CC3034B6-621A-45B0-80C2-7F661BF27EDC}" type="pres">
      <dgm:prSet presAssocID="{F6C1CFE9-B2F6-4D47-86A8-DA0A59FB5C3F}" presName="Child3" presStyleLbl="node1" presStyleIdx="2" presStyleCnt="6">
        <dgm:presLayoutVars>
          <dgm:chMax val="0"/>
          <dgm:chPref val="0"/>
          <dgm:bulletEnabled val="1"/>
        </dgm:presLayoutVars>
      </dgm:prSet>
      <dgm:spPr/>
    </dgm:pt>
    <dgm:pt modelId="{D88DC96B-63CA-49F5-A4F5-47ADFDB8C9DA}" type="pres">
      <dgm:prSet presAssocID="{6A19114E-7ECB-4F9F-8545-25A254D3E9DE}" presName="Accent4" presStyleCnt="0"/>
      <dgm:spPr/>
    </dgm:pt>
    <dgm:pt modelId="{BF7B8630-6912-4A0C-BC51-F962060DC199}" type="pres">
      <dgm:prSet presAssocID="{6A19114E-7ECB-4F9F-8545-25A254D3E9DE}" presName="Accent" presStyleLbl="bgShp" presStyleIdx="3" presStyleCnt="6"/>
      <dgm:spPr/>
    </dgm:pt>
    <dgm:pt modelId="{C84314AD-DE5A-45A0-8BC7-FC0AEA4854B7}" type="pres">
      <dgm:prSet presAssocID="{6A19114E-7ECB-4F9F-8545-25A254D3E9DE}" presName="Child4" presStyleLbl="node1" presStyleIdx="3" presStyleCnt="6">
        <dgm:presLayoutVars>
          <dgm:chMax val="0"/>
          <dgm:chPref val="0"/>
          <dgm:bulletEnabled val="1"/>
        </dgm:presLayoutVars>
      </dgm:prSet>
      <dgm:spPr/>
    </dgm:pt>
    <dgm:pt modelId="{BFA726AA-BA97-4895-98CD-5DCE199B3525}" type="pres">
      <dgm:prSet presAssocID="{BC0CEFBC-07D6-4BED-BC59-D754CA5CC8AF}" presName="Accent5" presStyleCnt="0"/>
      <dgm:spPr/>
    </dgm:pt>
    <dgm:pt modelId="{9B9660AA-E62C-4A87-848A-6AE620F68640}" type="pres">
      <dgm:prSet presAssocID="{BC0CEFBC-07D6-4BED-BC59-D754CA5CC8AF}" presName="Accent" presStyleLbl="bgShp" presStyleIdx="4" presStyleCnt="6"/>
      <dgm:spPr/>
    </dgm:pt>
    <dgm:pt modelId="{9CCF4053-1E2C-493C-8602-4449159E5A2B}" type="pres">
      <dgm:prSet presAssocID="{BC0CEFBC-07D6-4BED-BC59-D754CA5CC8AF}" presName="Child5" presStyleLbl="node1" presStyleIdx="4" presStyleCnt="6">
        <dgm:presLayoutVars>
          <dgm:chMax val="0"/>
          <dgm:chPref val="0"/>
          <dgm:bulletEnabled val="1"/>
        </dgm:presLayoutVars>
      </dgm:prSet>
      <dgm:spPr/>
    </dgm:pt>
    <dgm:pt modelId="{1D82989B-05C6-4148-8E1E-BE3B46726BCE}" type="pres">
      <dgm:prSet presAssocID="{0CACD765-10DB-4EF8-8343-F36FD5FD3C18}" presName="Accent6" presStyleCnt="0"/>
      <dgm:spPr/>
    </dgm:pt>
    <dgm:pt modelId="{E2714223-AA2C-4B3D-97E7-7444F81800CB}" type="pres">
      <dgm:prSet presAssocID="{0CACD765-10DB-4EF8-8343-F36FD5FD3C18}" presName="Accent" presStyleLbl="bgShp" presStyleIdx="5" presStyleCnt="6"/>
      <dgm:spPr/>
    </dgm:pt>
    <dgm:pt modelId="{EA990632-B738-4C07-8507-D55E5EDCF9BF}" type="pres">
      <dgm:prSet presAssocID="{0CACD765-10DB-4EF8-8343-F36FD5FD3C18}" presName="Child6" presStyleLbl="node1" presStyleIdx="5" presStyleCnt="6">
        <dgm:presLayoutVars>
          <dgm:chMax val="0"/>
          <dgm:chPref val="0"/>
          <dgm:bulletEnabled val="1"/>
        </dgm:presLayoutVars>
      </dgm:prSet>
      <dgm:spPr/>
    </dgm:pt>
  </dgm:ptLst>
  <dgm:cxnLst>
    <dgm:cxn modelId="{65FF5B13-2741-4665-ACE3-53A9F656D176}" srcId="{1177CADC-30C7-4B74-80AE-3154D76549D5}" destId="{C619DC56-C8D7-4FCD-BD7A-19F0DD35DDFA}" srcOrd="0" destOrd="0" parTransId="{BD4CD062-4E7C-4B3E-A282-E79030A0AA29}" sibTransId="{E9C9F13F-0468-4863-8B1A-B45D7DCDDA80}"/>
    <dgm:cxn modelId="{8196A41A-1EB9-4409-9F91-CEBCC8A04D04}" type="presOf" srcId="{6A19114E-7ECB-4F9F-8545-25A254D3E9DE}" destId="{C84314AD-DE5A-45A0-8BC7-FC0AEA4854B7}" srcOrd="0" destOrd="0" presId="urn:microsoft.com/office/officeart/2011/layout/HexagonRadial"/>
    <dgm:cxn modelId="{5919F827-9EB6-4AF6-959B-6620903BE0A9}" srcId="{1177CADC-30C7-4B74-80AE-3154D76549D5}" destId="{F6C1CFE9-B2F6-4D47-86A8-DA0A59FB5C3F}" srcOrd="2" destOrd="0" parTransId="{A7B10241-C07D-4AE9-A8D2-75474000DEE5}" sibTransId="{4AF29FD9-B539-4C3D-ACBD-F3823B0C155F}"/>
    <dgm:cxn modelId="{B9982C39-348F-4822-AD7F-3F26592D2697}" srcId="{1177CADC-30C7-4B74-80AE-3154D76549D5}" destId="{BC0CEFBC-07D6-4BED-BC59-D754CA5CC8AF}" srcOrd="4" destOrd="0" parTransId="{9B682C0A-DA6A-4D05-8AC9-B4AE250EF6D6}" sibTransId="{EDA6BC5E-F915-4B2F-BEA3-8369211E718A}"/>
    <dgm:cxn modelId="{4DF91B3F-7F70-4C53-920B-B9E672B98A31}" type="presOf" srcId="{54B61668-0A69-4FE8-952C-D39C78689D17}" destId="{032D7DA8-016F-4023-829F-E4E76426D796}" srcOrd="0" destOrd="0" presId="urn:microsoft.com/office/officeart/2011/layout/HexagonRadial"/>
    <dgm:cxn modelId="{AFE8D163-42B7-487B-8245-9F58BA86A8A8}" type="presOf" srcId="{1177CADC-30C7-4B74-80AE-3154D76549D5}" destId="{051894C8-6C33-48AC-918F-0C07281E9CFD}" srcOrd="0" destOrd="0" presId="urn:microsoft.com/office/officeart/2011/layout/HexagonRadial"/>
    <dgm:cxn modelId="{55492165-C891-4CE6-959C-9F7625C62AFD}" srcId="{1177CADC-30C7-4B74-80AE-3154D76549D5}" destId="{54B61668-0A69-4FE8-952C-D39C78689D17}" srcOrd="1" destOrd="0" parTransId="{15D13A34-9842-4C00-AB16-E2B65CF484E4}" sibTransId="{E48A0304-33E6-47CD-980B-DE67CCE439E3}"/>
    <dgm:cxn modelId="{53DA7F46-2800-4FF3-A14F-7FE0BD7C9CC3}" type="presOf" srcId="{C619DC56-C8D7-4FCD-BD7A-19F0DD35DDFA}" destId="{08DC3874-9EEE-4661-816D-136A64D3A163}" srcOrd="0" destOrd="0" presId="urn:microsoft.com/office/officeart/2011/layout/HexagonRadial"/>
    <dgm:cxn modelId="{9DC4E167-CE0B-46CF-9AE2-3051B3D6B1FA}" srcId="{1177CADC-30C7-4B74-80AE-3154D76549D5}" destId="{0CACD765-10DB-4EF8-8343-F36FD5FD3C18}" srcOrd="5" destOrd="0" parTransId="{070F22E0-3E0E-4379-89FB-DD35819A459C}" sibTransId="{B0268026-6B8D-424A-BE06-2A145555B243}"/>
    <dgm:cxn modelId="{85FEB97E-E2EC-4BC9-AC09-594AC9A57E37}" srcId="{F77E432C-C269-4540-89F8-01866A895D62}" destId="{1177CADC-30C7-4B74-80AE-3154D76549D5}" srcOrd="0" destOrd="0" parTransId="{86195C4C-13A3-4C6C-B92F-D900F896B0BD}" sibTransId="{F77B1F84-CE04-4D14-BB85-93FD8B84A937}"/>
    <dgm:cxn modelId="{F726F1B2-69AD-4E45-9D7E-3CA9A903DFAB}" type="presOf" srcId="{BC0CEFBC-07D6-4BED-BC59-D754CA5CC8AF}" destId="{9CCF4053-1E2C-493C-8602-4449159E5A2B}" srcOrd="0" destOrd="0" presId="urn:microsoft.com/office/officeart/2011/layout/HexagonRadial"/>
    <dgm:cxn modelId="{BBB9F9DB-63FC-407E-83F1-08CF33E51B0F}" type="presOf" srcId="{F6C1CFE9-B2F6-4D47-86A8-DA0A59FB5C3F}" destId="{CC3034B6-621A-45B0-80C2-7F661BF27EDC}" srcOrd="0" destOrd="0" presId="urn:microsoft.com/office/officeart/2011/layout/HexagonRadial"/>
    <dgm:cxn modelId="{CA2AA7E7-CCCB-498A-B2E2-6378A8A881F5}" type="presOf" srcId="{F77E432C-C269-4540-89F8-01866A895D62}" destId="{1A1FAE51-32F4-45D3-9222-3AF56CA82E30}" srcOrd="0" destOrd="0" presId="urn:microsoft.com/office/officeart/2011/layout/HexagonRadial"/>
    <dgm:cxn modelId="{B836D9F0-0BFA-4906-893C-B18D44AAAD14}" type="presOf" srcId="{0CACD765-10DB-4EF8-8343-F36FD5FD3C18}" destId="{EA990632-B738-4C07-8507-D55E5EDCF9BF}" srcOrd="0" destOrd="0" presId="urn:microsoft.com/office/officeart/2011/layout/HexagonRadial"/>
    <dgm:cxn modelId="{28E116FC-D8DD-436C-BC49-738FA54B07CE}" srcId="{1177CADC-30C7-4B74-80AE-3154D76549D5}" destId="{6A19114E-7ECB-4F9F-8545-25A254D3E9DE}" srcOrd="3" destOrd="0" parTransId="{4D4280F6-C799-47E3-AB7A-74264192C4D4}" sibTransId="{3AD6A2E2-0368-4F7F-BC95-4E47BC8BA15C}"/>
    <dgm:cxn modelId="{31EBD6FD-EE95-4AFE-9472-3641CEB1586B}" type="presParOf" srcId="{1A1FAE51-32F4-45D3-9222-3AF56CA82E30}" destId="{051894C8-6C33-48AC-918F-0C07281E9CFD}" srcOrd="0" destOrd="0" presId="urn:microsoft.com/office/officeart/2011/layout/HexagonRadial"/>
    <dgm:cxn modelId="{BBA70A8A-0544-4E60-B74E-145A89658BDC}" type="presParOf" srcId="{1A1FAE51-32F4-45D3-9222-3AF56CA82E30}" destId="{BBE975A9-1892-4D2E-8E78-F98627CC9DF8}" srcOrd="1" destOrd="0" presId="urn:microsoft.com/office/officeart/2011/layout/HexagonRadial"/>
    <dgm:cxn modelId="{5F81BC75-3F2B-4813-B72A-64B619B30DA0}" type="presParOf" srcId="{BBE975A9-1892-4D2E-8E78-F98627CC9DF8}" destId="{3237A3DD-18AF-4B5C-88BB-839241799343}" srcOrd="0" destOrd="0" presId="urn:microsoft.com/office/officeart/2011/layout/HexagonRadial"/>
    <dgm:cxn modelId="{BE61BB3D-6EFE-449F-9AB9-09AFB6FBF36A}" type="presParOf" srcId="{1A1FAE51-32F4-45D3-9222-3AF56CA82E30}" destId="{08DC3874-9EEE-4661-816D-136A64D3A163}" srcOrd="2" destOrd="0" presId="urn:microsoft.com/office/officeart/2011/layout/HexagonRadial"/>
    <dgm:cxn modelId="{81664683-D6B4-45D3-9B8C-4ECCDD9860E9}" type="presParOf" srcId="{1A1FAE51-32F4-45D3-9222-3AF56CA82E30}" destId="{A27F716B-35A3-4BA1-BDDD-4A2C0D0A3E08}" srcOrd="3" destOrd="0" presId="urn:microsoft.com/office/officeart/2011/layout/HexagonRadial"/>
    <dgm:cxn modelId="{9BC254BE-1E67-4D9D-A137-A62B2E821699}" type="presParOf" srcId="{A27F716B-35A3-4BA1-BDDD-4A2C0D0A3E08}" destId="{5DACCF27-EDCB-49ED-8F43-394720F8A195}" srcOrd="0" destOrd="0" presId="urn:microsoft.com/office/officeart/2011/layout/HexagonRadial"/>
    <dgm:cxn modelId="{8619D340-84FB-415F-8611-5D4BFDE9FBD4}" type="presParOf" srcId="{1A1FAE51-32F4-45D3-9222-3AF56CA82E30}" destId="{032D7DA8-016F-4023-829F-E4E76426D796}" srcOrd="4" destOrd="0" presId="urn:microsoft.com/office/officeart/2011/layout/HexagonRadial"/>
    <dgm:cxn modelId="{C743B0D8-55C8-4C8D-869B-CBAE2B663E79}" type="presParOf" srcId="{1A1FAE51-32F4-45D3-9222-3AF56CA82E30}" destId="{9ED795CD-201F-4313-B388-1F4B5CF939AA}" srcOrd="5" destOrd="0" presId="urn:microsoft.com/office/officeart/2011/layout/HexagonRadial"/>
    <dgm:cxn modelId="{35D14040-D436-4A10-9447-347BF3B7E88F}" type="presParOf" srcId="{9ED795CD-201F-4313-B388-1F4B5CF939AA}" destId="{35C77159-6A7C-4AE8-A6B8-5D09AB6D3AFB}" srcOrd="0" destOrd="0" presId="urn:microsoft.com/office/officeart/2011/layout/HexagonRadial"/>
    <dgm:cxn modelId="{B85BCC47-71CF-4170-B9B6-B512BE632CFB}" type="presParOf" srcId="{1A1FAE51-32F4-45D3-9222-3AF56CA82E30}" destId="{CC3034B6-621A-45B0-80C2-7F661BF27EDC}" srcOrd="6" destOrd="0" presId="urn:microsoft.com/office/officeart/2011/layout/HexagonRadial"/>
    <dgm:cxn modelId="{3CA47FA2-C5B6-4B09-8540-B0A11A9D9338}" type="presParOf" srcId="{1A1FAE51-32F4-45D3-9222-3AF56CA82E30}" destId="{D88DC96B-63CA-49F5-A4F5-47ADFDB8C9DA}" srcOrd="7" destOrd="0" presId="urn:microsoft.com/office/officeart/2011/layout/HexagonRadial"/>
    <dgm:cxn modelId="{4BD04B88-1A56-41BB-B287-3DE34F63F0C3}" type="presParOf" srcId="{D88DC96B-63CA-49F5-A4F5-47ADFDB8C9DA}" destId="{BF7B8630-6912-4A0C-BC51-F962060DC199}" srcOrd="0" destOrd="0" presId="urn:microsoft.com/office/officeart/2011/layout/HexagonRadial"/>
    <dgm:cxn modelId="{77251844-31DB-4C7A-A3DD-ED2E67CF7DF8}" type="presParOf" srcId="{1A1FAE51-32F4-45D3-9222-3AF56CA82E30}" destId="{C84314AD-DE5A-45A0-8BC7-FC0AEA4854B7}" srcOrd="8" destOrd="0" presId="urn:microsoft.com/office/officeart/2011/layout/HexagonRadial"/>
    <dgm:cxn modelId="{2AE3E0A2-92D0-4337-8440-6CF7631B8A44}" type="presParOf" srcId="{1A1FAE51-32F4-45D3-9222-3AF56CA82E30}" destId="{BFA726AA-BA97-4895-98CD-5DCE199B3525}" srcOrd="9" destOrd="0" presId="urn:microsoft.com/office/officeart/2011/layout/HexagonRadial"/>
    <dgm:cxn modelId="{D20600E6-2B2D-429A-A5DD-2DF026B8BE15}" type="presParOf" srcId="{BFA726AA-BA97-4895-98CD-5DCE199B3525}" destId="{9B9660AA-E62C-4A87-848A-6AE620F68640}" srcOrd="0" destOrd="0" presId="urn:microsoft.com/office/officeart/2011/layout/HexagonRadial"/>
    <dgm:cxn modelId="{7CF06D61-D457-46B0-9831-824F36A4A9B2}" type="presParOf" srcId="{1A1FAE51-32F4-45D3-9222-3AF56CA82E30}" destId="{9CCF4053-1E2C-493C-8602-4449159E5A2B}" srcOrd="10" destOrd="0" presId="urn:microsoft.com/office/officeart/2011/layout/HexagonRadial"/>
    <dgm:cxn modelId="{628B3E3F-993D-4F58-B718-C07FABE72259}" type="presParOf" srcId="{1A1FAE51-32F4-45D3-9222-3AF56CA82E30}" destId="{1D82989B-05C6-4148-8E1E-BE3B46726BCE}" srcOrd="11" destOrd="0" presId="urn:microsoft.com/office/officeart/2011/layout/HexagonRadial"/>
    <dgm:cxn modelId="{5566B0DF-0B63-496E-948F-B45B2F2E2D02}" type="presParOf" srcId="{1D82989B-05C6-4148-8E1E-BE3B46726BCE}" destId="{E2714223-AA2C-4B3D-97E7-7444F81800CB}" srcOrd="0" destOrd="0" presId="urn:microsoft.com/office/officeart/2011/layout/HexagonRadial"/>
    <dgm:cxn modelId="{9E4CE8DB-38C3-46B6-BAD7-E2ADADA29B26}" type="presParOf" srcId="{1A1FAE51-32F4-45D3-9222-3AF56CA82E30}" destId="{EA990632-B738-4C07-8507-D55E5EDCF9B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894C8-6C33-48AC-918F-0C07281E9CFD}">
      <dsp:nvSpPr>
        <dsp:cNvPr id="0" name=""/>
        <dsp:cNvSpPr/>
      </dsp:nvSpPr>
      <dsp:spPr>
        <a:xfrm>
          <a:off x="1347841" y="1315535"/>
          <a:ext cx="1672103" cy="1446436"/>
        </a:xfrm>
        <a:prstGeom prst="hexagon">
          <a:avLst>
            <a:gd name="adj" fmla="val 28570"/>
            <a:gd name="vf" fmla="val 115470"/>
          </a:avLst>
        </a:prstGeom>
        <a:solidFill>
          <a:schemeClr val="bg2">
            <a:lumMod val="20000"/>
            <a:lumOff val="8000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1" kern="1200">
              <a:solidFill>
                <a:schemeClr val="accent1"/>
              </a:solidFill>
            </a:rPr>
            <a:t>Proposed for AT’s SMS Framework</a:t>
          </a:r>
          <a:endParaRPr lang="en-NZ" sz="1200" b="1" kern="1200"/>
        </a:p>
      </dsp:txBody>
      <dsp:txXfrm>
        <a:off x="1624932" y="1555230"/>
        <a:ext cx="1117921" cy="967046"/>
      </dsp:txXfrm>
    </dsp:sp>
    <dsp:sp modelId="{5DACCF27-EDCB-49ED-8F43-394720F8A195}">
      <dsp:nvSpPr>
        <dsp:cNvPr id="0" name=""/>
        <dsp:cNvSpPr/>
      </dsp:nvSpPr>
      <dsp:spPr>
        <a:xfrm>
          <a:off x="2394899" y="642930"/>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C3874-9EEE-4661-816D-136A64D3A163}">
      <dsp:nvSpPr>
        <dsp:cNvPr id="0" name=""/>
        <dsp:cNvSpPr/>
      </dsp:nvSpPr>
      <dsp:spPr>
        <a:xfrm>
          <a:off x="1501866" y="0"/>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Performance Evaluation</a:t>
          </a:r>
        </a:p>
      </dsp:txBody>
      <dsp:txXfrm>
        <a:off x="1728950" y="196454"/>
        <a:ext cx="916108" cy="792542"/>
      </dsp:txXfrm>
    </dsp:sp>
    <dsp:sp modelId="{35C77159-6A7C-4AE8-A6B8-5D09AB6D3AFB}">
      <dsp:nvSpPr>
        <dsp:cNvPr id="0" name=""/>
        <dsp:cNvSpPr/>
      </dsp:nvSpPr>
      <dsp:spPr>
        <a:xfrm>
          <a:off x="3131184" y="1639730"/>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D7DA8-016F-4023-829F-E4E76426D796}">
      <dsp:nvSpPr>
        <dsp:cNvPr id="0" name=""/>
        <dsp:cNvSpPr/>
      </dsp:nvSpPr>
      <dsp:spPr>
        <a:xfrm>
          <a:off x="2758569" y="729131"/>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Support</a:t>
          </a:r>
        </a:p>
      </dsp:txBody>
      <dsp:txXfrm>
        <a:off x="2985653" y="925585"/>
        <a:ext cx="916108" cy="792542"/>
      </dsp:txXfrm>
    </dsp:sp>
    <dsp:sp modelId="{BF7B8630-6912-4A0C-BC51-F962060DC199}">
      <dsp:nvSpPr>
        <dsp:cNvPr id="0" name=""/>
        <dsp:cNvSpPr/>
      </dsp:nvSpPr>
      <dsp:spPr>
        <a:xfrm>
          <a:off x="2619713" y="2786847"/>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034B6-621A-45B0-80C2-7F661BF27EDC}">
      <dsp:nvSpPr>
        <dsp:cNvPr id="0" name=""/>
        <dsp:cNvSpPr/>
      </dsp:nvSpPr>
      <dsp:spPr>
        <a:xfrm>
          <a:off x="2758569" y="2162518"/>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Operations</a:t>
          </a:r>
        </a:p>
      </dsp:txBody>
      <dsp:txXfrm>
        <a:off x="2985653" y="2358972"/>
        <a:ext cx="916108" cy="792542"/>
      </dsp:txXfrm>
    </dsp:sp>
    <dsp:sp modelId="{9B9660AA-E62C-4A87-848A-6AE620F68640}">
      <dsp:nvSpPr>
        <dsp:cNvPr id="0" name=""/>
        <dsp:cNvSpPr/>
      </dsp:nvSpPr>
      <dsp:spPr>
        <a:xfrm>
          <a:off x="1350953" y="2905922"/>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314AD-DE5A-45A0-8BC7-FC0AEA4854B7}">
      <dsp:nvSpPr>
        <dsp:cNvPr id="0" name=""/>
        <dsp:cNvSpPr/>
      </dsp:nvSpPr>
      <dsp:spPr>
        <a:xfrm>
          <a:off x="1501866" y="2892465"/>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Planning</a:t>
          </a:r>
        </a:p>
      </dsp:txBody>
      <dsp:txXfrm>
        <a:off x="1728950" y="3088919"/>
        <a:ext cx="916108" cy="792542"/>
      </dsp:txXfrm>
    </dsp:sp>
    <dsp:sp modelId="{E2714223-AA2C-4B3D-97E7-7444F81800CB}">
      <dsp:nvSpPr>
        <dsp:cNvPr id="0" name=""/>
        <dsp:cNvSpPr/>
      </dsp:nvSpPr>
      <dsp:spPr>
        <a:xfrm>
          <a:off x="602610" y="1890114"/>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F4053-1E2C-493C-8602-4449159E5A2B}">
      <dsp:nvSpPr>
        <dsp:cNvPr id="0" name=""/>
        <dsp:cNvSpPr/>
      </dsp:nvSpPr>
      <dsp:spPr>
        <a:xfrm>
          <a:off x="239329" y="2163334"/>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Leadership and work participation</a:t>
          </a:r>
        </a:p>
      </dsp:txBody>
      <dsp:txXfrm>
        <a:off x="466413" y="2359788"/>
        <a:ext cx="916108" cy="792542"/>
      </dsp:txXfrm>
    </dsp:sp>
    <dsp:sp modelId="{EA990632-B738-4C07-8507-D55E5EDCF9BF}">
      <dsp:nvSpPr>
        <dsp:cNvPr id="0" name=""/>
        <dsp:cNvSpPr/>
      </dsp:nvSpPr>
      <dsp:spPr>
        <a:xfrm>
          <a:off x="239329" y="727500"/>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Improvement</a:t>
          </a:r>
        </a:p>
      </dsp:txBody>
      <dsp:txXfrm>
        <a:off x="466413" y="923954"/>
        <a:ext cx="916108" cy="79254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6364" cy="470895"/>
          </a:xfrm>
          <a:prstGeom prst="rect">
            <a:avLst/>
          </a:prstGeom>
        </p:spPr>
        <p:txBody>
          <a:bodyPr vert="horz" lIns="92879" tIns="46440" rIns="92879" bIns="46440" rtlCol="0"/>
          <a:lstStyle>
            <a:lvl1pPr algn="l">
              <a:defRPr sz="1300"/>
            </a:lvl1pPr>
          </a:lstStyle>
          <a:p>
            <a:endParaRPr lang="en-NZ"/>
          </a:p>
        </p:txBody>
      </p:sp>
      <p:sp>
        <p:nvSpPr>
          <p:cNvPr id="3" name="Date Placeholder 2"/>
          <p:cNvSpPr>
            <a:spLocks noGrp="1"/>
          </p:cNvSpPr>
          <p:nvPr>
            <p:ph type="dt" idx="1"/>
          </p:nvPr>
        </p:nvSpPr>
        <p:spPr>
          <a:xfrm>
            <a:off x="4021294" y="3"/>
            <a:ext cx="3076364" cy="470895"/>
          </a:xfrm>
          <a:prstGeom prst="rect">
            <a:avLst/>
          </a:prstGeom>
        </p:spPr>
        <p:txBody>
          <a:bodyPr vert="horz" lIns="92879" tIns="46440" rIns="92879" bIns="46440" rtlCol="0"/>
          <a:lstStyle>
            <a:lvl1pPr algn="r">
              <a:defRPr sz="1300"/>
            </a:lvl1pPr>
          </a:lstStyle>
          <a:p>
            <a:fld id="{69A6237B-00BD-4B55-AAF4-C0322EC59D78}" type="datetimeFigureOut">
              <a:rPr lang="en-NZ" smtClean="0"/>
              <a:t>19/03/2024</a:t>
            </a:fld>
            <a:endParaRPr lang="en-NZ"/>
          </a:p>
        </p:txBody>
      </p:sp>
      <p:sp>
        <p:nvSpPr>
          <p:cNvPr id="4" name="Slide Image Placeholder 3"/>
          <p:cNvSpPr>
            <a:spLocks noGrp="1" noRot="1" noChangeAspect="1"/>
          </p:cNvSpPr>
          <p:nvPr>
            <p:ph type="sldImg" idx="2"/>
          </p:nvPr>
        </p:nvSpPr>
        <p:spPr>
          <a:xfrm>
            <a:off x="731838" y="1173163"/>
            <a:ext cx="5635625" cy="3170237"/>
          </a:xfrm>
          <a:prstGeom prst="rect">
            <a:avLst/>
          </a:prstGeom>
          <a:noFill/>
          <a:ln w="12700">
            <a:solidFill>
              <a:prstClr val="black"/>
            </a:solidFill>
          </a:ln>
        </p:spPr>
        <p:txBody>
          <a:bodyPr vert="horz" lIns="92879" tIns="46440" rIns="92879" bIns="46440" rtlCol="0" anchor="ctr"/>
          <a:lstStyle/>
          <a:p>
            <a:endParaRPr lang="en-NZ"/>
          </a:p>
        </p:txBody>
      </p:sp>
      <p:sp>
        <p:nvSpPr>
          <p:cNvPr id="5" name="Notes Placeholder 4"/>
          <p:cNvSpPr>
            <a:spLocks noGrp="1"/>
          </p:cNvSpPr>
          <p:nvPr>
            <p:ph type="body" sz="quarter" idx="3"/>
          </p:nvPr>
        </p:nvSpPr>
        <p:spPr>
          <a:xfrm>
            <a:off x="709930" y="4516678"/>
            <a:ext cx="5679440" cy="3695462"/>
          </a:xfrm>
          <a:prstGeom prst="rect">
            <a:avLst/>
          </a:prstGeom>
        </p:spPr>
        <p:txBody>
          <a:bodyPr vert="horz" lIns="92879" tIns="46440" rIns="92879" bIns="464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914407"/>
            <a:ext cx="3076364" cy="470894"/>
          </a:xfrm>
          <a:prstGeom prst="rect">
            <a:avLst/>
          </a:prstGeom>
        </p:spPr>
        <p:txBody>
          <a:bodyPr vert="horz" lIns="92879" tIns="46440" rIns="92879" bIns="46440"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8914407"/>
            <a:ext cx="3076364" cy="470894"/>
          </a:xfrm>
          <a:prstGeom prst="rect">
            <a:avLst/>
          </a:prstGeom>
        </p:spPr>
        <p:txBody>
          <a:bodyPr vert="horz" lIns="92879" tIns="46440" rIns="92879" bIns="46440" rtlCol="0" anchor="b"/>
          <a:lstStyle>
            <a:lvl1pPr algn="r">
              <a:defRPr sz="1300"/>
            </a:lvl1pPr>
          </a:lstStyle>
          <a:p>
            <a:fld id="{421605F8-4096-4F94-9D43-2B9C60CD9EB0}" type="slidenum">
              <a:rPr lang="en-NZ" smtClean="0"/>
              <a:t>‹#›</a:t>
            </a:fld>
            <a:endParaRPr lang="en-NZ"/>
          </a:p>
        </p:txBody>
      </p:sp>
    </p:spTree>
    <p:extLst>
      <p:ext uri="{BB962C8B-B14F-4D97-AF65-F5344CB8AC3E}">
        <p14:creationId xmlns:p14="http://schemas.microsoft.com/office/powerpoint/2010/main" val="2362566850"/>
      </p:ext>
    </p:extLst>
  </p:cSld>
  <p:clrMap bg1="lt1" tx1="dk1" bg2="lt2" tx2="dk2" accent1="accent1" accent2="accent2" accent3="accent3" accent4="accent4" accent5="accent5" accent6="accent6" hlink="hlink" folHlink="folHlink"/>
  <p:notesStyle>
    <a:lvl1pPr marL="0" algn="l" defTabSz="1483403" rtl="0" eaLnBrk="1" latinLnBrk="0" hangingPunct="1">
      <a:defRPr sz="1946" kern="1200">
        <a:solidFill>
          <a:schemeClr val="tx1"/>
        </a:solidFill>
        <a:latin typeface="+mn-lt"/>
        <a:ea typeface="+mn-ea"/>
        <a:cs typeface="+mn-cs"/>
      </a:defRPr>
    </a:lvl1pPr>
    <a:lvl2pPr marL="741703" algn="l" defTabSz="1483403" rtl="0" eaLnBrk="1" latinLnBrk="0" hangingPunct="1">
      <a:defRPr sz="1946" kern="1200">
        <a:solidFill>
          <a:schemeClr val="tx1"/>
        </a:solidFill>
        <a:latin typeface="+mn-lt"/>
        <a:ea typeface="+mn-ea"/>
        <a:cs typeface="+mn-cs"/>
      </a:defRPr>
    </a:lvl2pPr>
    <a:lvl3pPr marL="1483403" algn="l" defTabSz="1483403" rtl="0" eaLnBrk="1" latinLnBrk="0" hangingPunct="1">
      <a:defRPr sz="1946" kern="1200">
        <a:solidFill>
          <a:schemeClr val="tx1"/>
        </a:solidFill>
        <a:latin typeface="+mn-lt"/>
        <a:ea typeface="+mn-ea"/>
        <a:cs typeface="+mn-cs"/>
      </a:defRPr>
    </a:lvl3pPr>
    <a:lvl4pPr marL="2225106" algn="l" defTabSz="1483403" rtl="0" eaLnBrk="1" latinLnBrk="0" hangingPunct="1">
      <a:defRPr sz="1946" kern="1200">
        <a:solidFill>
          <a:schemeClr val="tx1"/>
        </a:solidFill>
        <a:latin typeface="+mn-lt"/>
        <a:ea typeface="+mn-ea"/>
        <a:cs typeface="+mn-cs"/>
      </a:defRPr>
    </a:lvl4pPr>
    <a:lvl5pPr marL="2966809" algn="l" defTabSz="1483403" rtl="0" eaLnBrk="1" latinLnBrk="0" hangingPunct="1">
      <a:defRPr sz="1946" kern="1200">
        <a:solidFill>
          <a:schemeClr val="tx1"/>
        </a:solidFill>
        <a:latin typeface="+mn-lt"/>
        <a:ea typeface="+mn-ea"/>
        <a:cs typeface="+mn-cs"/>
      </a:defRPr>
    </a:lvl5pPr>
    <a:lvl6pPr marL="3708512" algn="l" defTabSz="1483403" rtl="0" eaLnBrk="1" latinLnBrk="0" hangingPunct="1">
      <a:defRPr sz="1946" kern="1200">
        <a:solidFill>
          <a:schemeClr val="tx1"/>
        </a:solidFill>
        <a:latin typeface="+mn-lt"/>
        <a:ea typeface="+mn-ea"/>
        <a:cs typeface="+mn-cs"/>
      </a:defRPr>
    </a:lvl6pPr>
    <a:lvl7pPr marL="4450214" algn="l" defTabSz="1483403" rtl="0" eaLnBrk="1" latinLnBrk="0" hangingPunct="1">
      <a:defRPr sz="1946" kern="1200">
        <a:solidFill>
          <a:schemeClr val="tx1"/>
        </a:solidFill>
        <a:latin typeface="+mn-lt"/>
        <a:ea typeface="+mn-ea"/>
        <a:cs typeface="+mn-cs"/>
      </a:defRPr>
    </a:lvl7pPr>
    <a:lvl8pPr marL="5191917" algn="l" defTabSz="1483403" rtl="0" eaLnBrk="1" latinLnBrk="0" hangingPunct="1">
      <a:defRPr sz="1946" kern="1200">
        <a:solidFill>
          <a:schemeClr val="tx1"/>
        </a:solidFill>
        <a:latin typeface="+mn-lt"/>
        <a:ea typeface="+mn-ea"/>
        <a:cs typeface="+mn-cs"/>
      </a:defRPr>
    </a:lvl8pPr>
    <a:lvl9pPr marL="5933620" algn="l" defTabSz="1483403" rtl="0" eaLnBrk="1" latinLnBrk="0" hangingPunct="1">
      <a:defRPr sz="19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21605F8-4096-4F94-9D43-2B9C60CD9EB0}" type="slidenum">
              <a:rPr lang="en-NZ" smtClean="0"/>
              <a:t>1</a:t>
            </a:fld>
            <a:endParaRPr lang="en-NZ"/>
          </a:p>
        </p:txBody>
      </p:sp>
    </p:spTree>
    <p:extLst>
      <p:ext uri="{BB962C8B-B14F-4D97-AF65-F5344CB8AC3E}">
        <p14:creationId xmlns:p14="http://schemas.microsoft.com/office/powerpoint/2010/main" val="10541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10</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06808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3163"/>
            <a:ext cx="5635625" cy="31702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928793">
              <a:defRPr/>
            </a:pPr>
            <a:fld id="{DBC727B2-05EE-4DB2-BF44-3E65EBCAD733}" type="slidenum">
              <a:rPr lang="en-NZ">
                <a:solidFill>
                  <a:prstClr val="black"/>
                </a:solidFill>
                <a:latin typeface="Calibri"/>
              </a:rPr>
              <a:pPr defTabSz="928793">
                <a:defRPr/>
              </a:pPr>
              <a:t>11</a:t>
            </a:fld>
            <a:endParaRPr lang="en-NZ">
              <a:solidFill>
                <a:prstClr val="black"/>
              </a:solidFill>
              <a:latin typeface="Calibri"/>
            </a:endParaRPr>
          </a:p>
        </p:txBody>
      </p:sp>
    </p:spTree>
    <p:extLst>
      <p:ext uri="{BB962C8B-B14F-4D97-AF65-F5344CB8AC3E}">
        <p14:creationId xmlns:p14="http://schemas.microsoft.com/office/powerpoint/2010/main" val="29815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a:p>
        </p:txBody>
      </p:sp>
      <p:sp>
        <p:nvSpPr>
          <p:cNvPr id="4" name="Slide Number Placeholder 3"/>
          <p:cNvSpPr>
            <a:spLocks noGrp="1"/>
          </p:cNvSpPr>
          <p:nvPr>
            <p:ph type="sldNum" sz="quarter" idx="10"/>
          </p:nvPr>
        </p:nvSpPr>
        <p:spPr/>
        <p:txBody>
          <a:bodyPr/>
          <a:lstStyle/>
          <a:p>
            <a:pPr marL="0" marR="0" lvl="0" indent="0" algn="r" defTabSz="928793" rtl="0" eaLnBrk="1" fontAlgn="auto" latinLnBrk="0" hangingPunct="1">
              <a:lnSpc>
                <a:spcPct val="100000"/>
              </a:lnSpc>
              <a:spcBef>
                <a:spcPts val="0"/>
              </a:spcBef>
              <a:spcAft>
                <a:spcPts val="0"/>
              </a:spcAft>
              <a:buClrTx/>
              <a:buSzTx/>
              <a:buFontTx/>
              <a:buNone/>
              <a:tabLst/>
              <a:defRPr/>
            </a:pPr>
            <a:fld id="{08A34052-12FB-4B01-8A2E-D87AD7371E95}" type="slidenum">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28793"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03887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r" defTabSz="928793" rtl="0" eaLnBrk="1" fontAlgn="auto" latinLnBrk="0" hangingPunct="1">
              <a:lnSpc>
                <a:spcPct val="100000"/>
              </a:lnSpc>
              <a:spcBef>
                <a:spcPts val="0"/>
              </a:spcBef>
              <a:spcAft>
                <a:spcPts val="0"/>
              </a:spcAft>
              <a:buClrTx/>
              <a:buSzTx/>
              <a:buFontTx/>
              <a:buNone/>
              <a:tabLst/>
              <a:defRPr/>
            </a:pPr>
            <a:fld id="{08A34052-12FB-4B01-8A2E-D87AD7371E95}" type="slidenum">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28793"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93372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a:p>
        </p:txBody>
      </p:sp>
      <p:sp>
        <p:nvSpPr>
          <p:cNvPr id="4" name="Slide Number Placeholder 3"/>
          <p:cNvSpPr>
            <a:spLocks noGrp="1"/>
          </p:cNvSpPr>
          <p:nvPr>
            <p:ph type="sldNum" sz="quarter" idx="10"/>
          </p:nvPr>
        </p:nvSpPr>
        <p:spPr/>
        <p:txBody>
          <a:bodyPr/>
          <a:lstStyle/>
          <a:p>
            <a:pPr marL="0" marR="0" lvl="0" indent="0" algn="r" defTabSz="928793" rtl="0" eaLnBrk="1" fontAlgn="auto" latinLnBrk="0" hangingPunct="1">
              <a:lnSpc>
                <a:spcPct val="100000"/>
              </a:lnSpc>
              <a:spcBef>
                <a:spcPts val="0"/>
              </a:spcBef>
              <a:spcAft>
                <a:spcPts val="0"/>
              </a:spcAft>
              <a:buClrTx/>
              <a:buSzTx/>
              <a:buFontTx/>
              <a:buNone/>
              <a:tabLst/>
              <a:defRPr/>
            </a:pPr>
            <a:fld id="{08A34052-12FB-4B01-8A2E-D87AD7371E95}" type="slidenum">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28793"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36792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a:p>
        </p:txBody>
      </p:sp>
      <p:sp>
        <p:nvSpPr>
          <p:cNvPr id="4" name="Slide Number Placeholder 3"/>
          <p:cNvSpPr>
            <a:spLocks noGrp="1"/>
          </p:cNvSpPr>
          <p:nvPr>
            <p:ph type="sldNum" sz="quarter" idx="10"/>
          </p:nvPr>
        </p:nvSpPr>
        <p:spPr/>
        <p:txBody>
          <a:bodyPr/>
          <a:lstStyle/>
          <a:p>
            <a:pPr marL="0" marR="0" lvl="0" indent="0" algn="r" defTabSz="928793" rtl="0" eaLnBrk="1" fontAlgn="auto" latinLnBrk="0" hangingPunct="1">
              <a:lnSpc>
                <a:spcPct val="100000"/>
              </a:lnSpc>
              <a:spcBef>
                <a:spcPts val="0"/>
              </a:spcBef>
              <a:spcAft>
                <a:spcPts val="0"/>
              </a:spcAft>
              <a:buClrTx/>
              <a:buSzTx/>
              <a:buFontTx/>
              <a:buNone/>
              <a:tabLst/>
              <a:defRPr/>
            </a:pPr>
            <a:fld id="{08A34052-12FB-4B01-8A2E-D87AD7371E95}" type="slidenum">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28793"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787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3163"/>
            <a:ext cx="5635625" cy="31702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928793">
              <a:defRPr/>
            </a:pPr>
            <a:fld id="{DBC727B2-05EE-4DB2-BF44-3E65EBCAD733}" type="slidenum">
              <a:rPr lang="en-NZ">
                <a:solidFill>
                  <a:prstClr val="black"/>
                </a:solidFill>
                <a:latin typeface="Calibri"/>
              </a:rPr>
              <a:pPr defTabSz="928793">
                <a:defRPr/>
              </a:pPr>
              <a:t>2</a:t>
            </a:fld>
            <a:endParaRPr lang="en-NZ">
              <a:solidFill>
                <a:prstClr val="black"/>
              </a:solidFill>
              <a:latin typeface="Calibri"/>
            </a:endParaRPr>
          </a:p>
        </p:txBody>
      </p:sp>
    </p:spTree>
    <p:extLst>
      <p:ext uri="{BB962C8B-B14F-4D97-AF65-F5344CB8AC3E}">
        <p14:creationId xmlns:p14="http://schemas.microsoft.com/office/powerpoint/2010/main" val="52832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21605F8-4096-4F94-9D43-2B9C60CD9EB0}" type="slidenum">
              <a:rPr lang="en-NZ" smtClean="0"/>
              <a:t>3</a:t>
            </a:fld>
            <a:endParaRPr lang="en-NZ"/>
          </a:p>
        </p:txBody>
      </p:sp>
    </p:spTree>
    <p:extLst>
      <p:ext uri="{BB962C8B-B14F-4D97-AF65-F5344CB8AC3E}">
        <p14:creationId xmlns:p14="http://schemas.microsoft.com/office/powerpoint/2010/main" val="1863510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4</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63610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algn="l" rtl="0" fontAlgn="base"/>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5</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40636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dirty="0"/>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6</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255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7</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224800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8</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79659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9</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421134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5" cy="6964273"/>
          </a:xfrm>
          <a:prstGeom prst="rect">
            <a:avLst/>
          </a:prstGeom>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1" y="1611318"/>
            <a:ext cx="19507353"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398468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1427221" y="3149957"/>
            <a:ext cx="9552631" cy="696439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1" name="Content Placeholder 2"/>
          <p:cNvSpPr>
            <a:spLocks noGrp="1"/>
          </p:cNvSpPr>
          <p:nvPr>
            <p:ph idx="15"/>
          </p:nvPr>
        </p:nvSpPr>
        <p:spPr>
          <a:xfrm>
            <a:off x="11385315" y="3149955"/>
            <a:ext cx="9552631" cy="696439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3" name="Content Placeholder 2"/>
          <p:cNvSpPr>
            <a:spLocks noGrp="1"/>
          </p:cNvSpPr>
          <p:nvPr>
            <p:ph sz="quarter" idx="16"/>
          </p:nvPr>
        </p:nvSpPr>
        <p:spPr>
          <a:xfrm>
            <a:off x="15864762" y="9878043"/>
            <a:ext cx="2059734" cy="16228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98292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19112" y="3149955"/>
            <a:ext cx="9552631" cy="1031670"/>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5" name="Text Placeholder 4"/>
          <p:cNvSpPr>
            <a:spLocks noGrp="1"/>
          </p:cNvSpPr>
          <p:nvPr>
            <p:ph type="body" sz="quarter" idx="3" hasCustomPrompt="1"/>
          </p:nvPr>
        </p:nvSpPr>
        <p:spPr>
          <a:xfrm>
            <a:off x="11385315" y="3149959"/>
            <a:ext cx="9552631" cy="1035075"/>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11"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8" name="Content Placeholder 2"/>
          <p:cNvSpPr>
            <a:spLocks noGrp="1"/>
          </p:cNvSpPr>
          <p:nvPr>
            <p:ph idx="14"/>
          </p:nvPr>
        </p:nvSpPr>
        <p:spPr>
          <a:xfrm>
            <a:off x="1427221" y="4181631"/>
            <a:ext cx="9552631" cy="593272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Content Placeholder 2"/>
          <p:cNvSpPr>
            <a:spLocks noGrp="1"/>
          </p:cNvSpPr>
          <p:nvPr>
            <p:ph idx="15"/>
          </p:nvPr>
        </p:nvSpPr>
        <p:spPr>
          <a:xfrm>
            <a:off x="11385315" y="4181629"/>
            <a:ext cx="9552631" cy="593272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170770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406928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011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7222" y="8844155"/>
            <a:ext cx="19510725" cy="738466"/>
          </a:xfrm>
          <a:prstGeom prst="rect">
            <a:avLst/>
          </a:prstGeom>
        </p:spPr>
        <p:txBody>
          <a:bodyPr lIns="91424" tIns="45712" rIns="91424" bIns="45712" anchor="b"/>
          <a:lstStyle>
            <a:lvl1pPr algn="l">
              <a:defRPr sz="1695" b="1"/>
            </a:lvl1pPr>
          </a:lstStyle>
          <a:p>
            <a:r>
              <a:rPr lang="en-US"/>
              <a:t>Click to edit Master title style</a:t>
            </a:r>
            <a:endParaRPr lang="en-NZ"/>
          </a:p>
        </p:txBody>
      </p:sp>
      <p:sp>
        <p:nvSpPr>
          <p:cNvPr id="3" name="Picture Placeholder 2"/>
          <p:cNvSpPr>
            <a:spLocks noGrp="1"/>
          </p:cNvSpPr>
          <p:nvPr>
            <p:ph type="pic" idx="1"/>
          </p:nvPr>
        </p:nvSpPr>
        <p:spPr>
          <a:xfrm>
            <a:off x="1427222" y="1610128"/>
            <a:ext cx="19510725" cy="7234021"/>
          </a:xfrm>
          <a:prstGeom prst="rect">
            <a:avLst/>
          </a:prstGeom>
        </p:spPr>
        <p:txBody>
          <a:bodyPr lIns="91424" tIns="45712" rIns="91424" bIns="45712"/>
          <a:lstStyle>
            <a:lvl1pPr marL="0" indent="0">
              <a:buNone/>
              <a:defRPr sz="2713"/>
            </a:lvl1pPr>
            <a:lvl2pPr marL="387691" indent="0">
              <a:buNone/>
              <a:defRPr sz="2374"/>
            </a:lvl2pPr>
            <a:lvl3pPr marL="775383" indent="0">
              <a:buNone/>
              <a:defRPr sz="2035"/>
            </a:lvl3pPr>
            <a:lvl4pPr marL="1163072" indent="0">
              <a:buNone/>
              <a:defRPr sz="1695"/>
            </a:lvl4pPr>
            <a:lvl5pPr marL="1550762" indent="0">
              <a:buNone/>
              <a:defRPr sz="1695"/>
            </a:lvl5pPr>
            <a:lvl6pPr marL="1938453" indent="0">
              <a:buNone/>
              <a:defRPr sz="1695"/>
            </a:lvl6pPr>
            <a:lvl7pPr marL="2326143" indent="0">
              <a:buNone/>
              <a:defRPr sz="1695"/>
            </a:lvl7pPr>
            <a:lvl8pPr marL="2713834" indent="0">
              <a:buNone/>
              <a:defRPr sz="1695"/>
            </a:lvl8pPr>
            <a:lvl9pPr marL="3101522" indent="0">
              <a:buNone/>
              <a:defRPr sz="1695"/>
            </a:lvl9pPr>
          </a:lstStyle>
          <a:p>
            <a:endParaRPr lang="en-NZ"/>
          </a:p>
        </p:txBody>
      </p:sp>
      <p:sp>
        <p:nvSpPr>
          <p:cNvPr id="4" name="Text Placeholder 3"/>
          <p:cNvSpPr>
            <a:spLocks noGrp="1"/>
          </p:cNvSpPr>
          <p:nvPr>
            <p:ph type="body" sz="half" idx="2"/>
          </p:nvPr>
        </p:nvSpPr>
        <p:spPr>
          <a:xfrm>
            <a:off x="1427222" y="9582612"/>
            <a:ext cx="19510725" cy="542608"/>
          </a:xfrm>
          <a:prstGeom prst="rect">
            <a:avLst/>
          </a:prstGeom>
        </p:spPr>
        <p:txBody>
          <a:bodyPr lIns="91424" tIns="45712" rIns="91424" bIns="45712"/>
          <a:lstStyle>
            <a:lvl1pPr marL="0" indent="0">
              <a:buNone/>
              <a:defRPr sz="1187"/>
            </a:lvl1pPr>
            <a:lvl2pPr marL="387691" indent="0">
              <a:buNone/>
              <a:defRPr sz="1018"/>
            </a:lvl2pPr>
            <a:lvl3pPr marL="775383" indent="0">
              <a:buNone/>
              <a:defRPr sz="848"/>
            </a:lvl3pPr>
            <a:lvl4pPr marL="1163072" indent="0">
              <a:buNone/>
              <a:defRPr sz="762"/>
            </a:lvl4pPr>
            <a:lvl5pPr marL="1550762" indent="0">
              <a:buNone/>
              <a:defRPr sz="762"/>
            </a:lvl5pPr>
            <a:lvl6pPr marL="1938453" indent="0">
              <a:buNone/>
              <a:defRPr sz="762"/>
            </a:lvl6pPr>
            <a:lvl7pPr marL="2326143" indent="0">
              <a:buNone/>
              <a:defRPr sz="762"/>
            </a:lvl7pPr>
            <a:lvl8pPr marL="2713834" indent="0">
              <a:buNone/>
              <a:defRPr sz="762"/>
            </a:lvl8pPr>
            <a:lvl9pPr marL="3101522" indent="0">
              <a:buNone/>
              <a:defRPr sz="762"/>
            </a:lvl9pPr>
          </a:lstStyle>
          <a:p>
            <a:pPr lvl="0"/>
            <a:r>
              <a:rPr lang="en-US"/>
              <a:t>Click to edit Master text styles</a:t>
            </a:r>
          </a:p>
        </p:txBody>
      </p:sp>
    </p:spTree>
    <p:extLst>
      <p:ext uri="{BB962C8B-B14F-4D97-AF65-F5344CB8AC3E}">
        <p14:creationId xmlns:p14="http://schemas.microsoft.com/office/powerpoint/2010/main" val="32972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 Model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1679979" y="1108804"/>
            <a:ext cx="19039681" cy="1091999"/>
          </a:xfrm>
        </p:spPr>
        <p:txBody>
          <a:bodyPr vert="horz" lIns="0" tIns="45720" rIns="0" bIns="0" rtlCol="0" anchor="t" anchorCtr="0">
            <a:noAutofit/>
          </a:bodyPr>
          <a:lstStyle>
            <a:lvl1pPr>
              <a:defRPr lang="en-US" sz="1730" spc="-52" dirty="0">
                <a:latin typeface="+mj-lt"/>
              </a:defRPr>
            </a:lvl1pPr>
          </a:lstStyle>
          <a:p>
            <a:pPr lvl="0" defTabSz="474386">
              <a:lnSpc>
                <a:spcPct val="85000"/>
              </a:lnSpc>
            </a:pPr>
            <a:r>
              <a:rPr lang="en-US"/>
              <a:t>Click to edit Master title style</a:t>
            </a:r>
          </a:p>
        </p:txBody>
      </p:sp>
      <p:sp>
        <p:nvSpPr>
          <p:cNvPr id="4" name="Text Placeholder 8"/>
          <p:cNvSpPr>
            <a:spLocks noGrp="1"/>
          </p:cNvSpPr>
          <p:nvPr>
            <p:ph type="body" sz="quarter" idx="14"/>
          </p:nvPr>
        </p:nvSpPr>
        <p:spPr>
          <a:xfrm>
            <a:off x="1680564" y="1820001"/>
            <a:ext cx="19039094" cy="993999"/>
          </a:xfrm>
        </p:spPr>
        <p:txBody>
          <a:bodyPr vert="horz" lIns="0" tIns="0" rIns="0" bIns="0" rtlCol="0">
            <a:noAutofit/>
          </a:bodyPr>
          <a:lstStyle>
            <a:lvl1pPr marL="0" indent="0">
              <a:lnSpc>
                <a:spcPct val="110000"/>
              </a:lnSpc>
              <a:buNone/>
              <a:defRPr lang="en-US" sz="830">
                <a:solidFill>
                  <a:schemeClr val="accent6"/>
                </a:solidFill>
              </a:defRPr>
            </a:lvl1pPr>
          </a:lstStyle>
          <a:p>
            <a:pPr marL="158129" lvl="0" indent="-158129">
              <a:lnSpc>
                <a:spcPct val="130000"/>
              </a:lnSpc>
            </a:pPr>
            <a:r>
              <a:rPr lang="en-US"/>
              <a:t>Edit Master text styles</a:t>
            </a:r>
          </a:p>
        </p:txBody>
      </p:sp>
    </p:spTree>
    <p:extLst>
      <p:ext uri="{BB962C8B-B14F-4D97-AF65-F5344CB8AC3E}">
        <p14:creationId xmlns:p14="http://schemas.microsoft.com/office/powerpoint/2010/main" val="3480336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1679972" y="1276803"/>
            <a:ext cx="19039681" cy="1091999"/>
          </a:xfrm>
        </p:spPr>
        <p:txBody>
          <a:bodyPr vert="horz" lIns="0" tIns="45720" rIns="0" bIns="0" rtlCol="0" anchor="b" anchorCtr="0">
            <a:noAutofit/>
          </a:bodyPr>
          <a:lstStyle>
            <a:lvl1pPr>
              <a:defRPr lang="en-US" sz="3161" b="0" spc="-66" dirty="0">
                <a:latin typeface="+mj-lt"/>
              </a:defRPr>
            </a:lvl1pPr>
          </a:lstStyle>
          <a:p>
            <a:pPr lvl="0" defTabSz="602112">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1681024" y="856804"/>
            <a:ext cx="6165498" cy="373333"/>
          </a:xfrm>
        </p:spPr>
        <p:txBody>
          <a:bodyPr vert="horz" lIns="0" tIns="0" rIns="0" bIns="0" rtlCol="0">
            <a:noAutofit/>
          </a:bodyPr>
          <a:lstStyle>
            <a:lvl1pPr marL="0" indent="0">
              <a:buNone/>
              <a:defRPr lang="en-US" sz="789" b="1" kern="0" cap="all" spc="219" baseline="0" dirty="0">
                <a:solidFill>
                  <a:schemeClr val="accent5">
                    <a:lumMod val="60000"/>
                    <a:lumOff val="40000"/>
                  </a:schemeClr>
                </a:solidFill>
                <a:ea typeface="Nexa Black" charset="0"/>
                <a:cs typeface="Nexa Black" charset="0"/>
              </a:defRPr>
            </a:lvl1pPr>
          </a:lstStyle>
          <a:p>
            <a:pPr marL="200703" lvl="0" indent="-200703"/>
            <a:r>
              <a:rPr lang="en-US"/>
              <a:t>BREADCRUMBS</a:t>
            </a:r>
          </a:p>
        </p:txBody>
      </p:sp>
    </p:spTree>
    <p:extLst>
      <p:ext uri="{BB962C8B-B14F-4D97-AF65-F5344CB8AC3E}">
        <p14:creationId xmlns:p14="http://schemas.microsoft.com/office/powerpoint/2010/main" val="391426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4EF3713-6F36-934B-8F30-F2FE5A43B3E0}"/>
              </a:ext>
            </a:extLst>
          </p:cNvPr>
          <p:cNvSpPr>
            <a:spLocks noGrp="1"/>
          </p:cNvSpPr>
          <p:nvPr>
            <p:ph type="subTitle" idx="1"/>
          </p:nvPr>
        </p:nvSpPr>
        <p:spPr>
          <a:xfrm>
            <a:off x="13289012" y="5217912"/>
            <a:ext cx="6267587" cy="3042080"/>
          </a:xfrm>
          <a:prstGeom prst="rect">
            <a:avLst/>
          </a:prstGeom>
        </p:spPr>
        <p:txBody>
          <a:bodyPr/>
          <a:lstStyle>
            <a:lvl1pPr marL="553143" indent="-553143" algn="l">
              <a:buClr>
                <a:srgbClr val="FFDD00"/>
              </a:buClr>
              <a:buFont typeface="+mj-lt"/>
              <a:buAutoNum type="arabicPeriod"/>
              <a:defRPr sz="2259" spc="0">
                <a:solidFill>
                  <a:schemeClr val="bg1"/>
                </a:solidFill>
              </a:defRPr>
            </a:lvl1pPr>
            <a:lvl2pPr marL="737524" indent="0" algn="ctr">
              <a:buNone/>
              <a:defRPr sz="3227"/>
            </a:lvl2pPr>
            <a:lvl3pPr marL="1475046" indent="0" algn="ctr">
              <a:buNone/>
              <a:defRPr sz="2904"/>
            </a:lvl3pPr>
            <a:lvl4pPr marL="2212571" indent="0" algn="ctr">
              <a:buNone/>
              <a:defRPr sz="2582"/>
            </a:lvl4pPr>
            <a:lvl5pPr marL="2950095" indent="0" algn="ctr">
              <a:buNone/>
              <a:defRPr sz="2582"/>
            </a:lvl5pPr>
            <a:lvl6pPr marL="3687618" indent="0" algn="ctr">
              <a:buNone/>
              <a:defRPr sz="2582"/>
            </a:lvl6pPr>
            <a:lvl7pPr marL="4425141" indent="0" algn="ctr">
              <a:buNone/>
              <a:defRPr sz="2582"/>
            </a:lvl7pPr>
            <a:lvl8pPr marL="5162667" indent="0" algn="ctr">
              <a:buNone/>
              <a:defRPr sz="2582"/>
            </a:lvl8pPr>
            <a:lvl9pPr marL="5900190" indent="0" algn="ctr">
              <a:buNone/>
              <a:defRPr sz="2582"/>
            </a:lvl9pPr>
          </a:lstStyle>
          <a:p>
            <a:r>
              <a:rPr lang="en-GB"/>
              <a:t>Click to edit Master subtitle style</a:t>
            </a:r>
          </a:p>
          <a:p>
            <a:r>
              <a:rPr lang="en-GB"/>
              <a:t>Title of page</a:t>
            </a:r>
          </a:p>
          <a:p>
            <a:r>
              <a:rPr lang="en-GB"/>
              <a:t>Title of page</a:t>
            </a:r>
          </a:p>
          <a:p>
            <a:r>
              <a:rPr lang="en-GB"/>
              <a:t>Title of page</a:t>
            </a:r>
          </a:p>
          <a:p>
            <a:r>
              <a:rPr lang="en-GB"/>
              <a:t>Title of page</a:t>
            </a:r>
          </a:p>
          <a:p>
            <a:r>
              <a:rPr lang="en-GB"/>
              <a:t>Title of page</a:t>
            </a:r>
            <a:endParaRPr lang="en-US"/>
          </a:p>
        </p:txBody>
      </p:sp>
    </p:spTree>
    <p:extLst>
      <p:ext uri="{BB962C8B-B14F-4D97-AF65-F5344CB8AC3E}">
        <p14:creationId xmlns:p14="http://schemas.microsoft.com/office/powerpoint/2010/main" val="5374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1ABA9BC-C500-9541-B7FB-FECA38949DA2}"/>
              </a:ext>
            </a:extLst>
          </p:cNvPr>
          <p:cNvSpPr>
            <a:spLocks noGrp="1"/>
          </p:cNvSpPr>
          <p:nvPr>
            <p:ph type="body" idx="13" hasCustomPrompt="1"/>
          </p:nvPr>
        </p:nvSpPr>
        <p:spPr>
          <a:xfrm>
            <a:off x="1216902" y="9579279"/>
            <a:ext cx="9476091" cy="1513748"/>
          </a:xfrm>
          <a:prstGeom prst="rect">
            <a:avLst/>
          </a:prstGeom>
        </p:spPr>
        <p:txBody>
          <a:bodyPr anchor="b"/>
          <a:lstStyle>
            <a:lvl1pPr marL="0" indent="0">
              <a:buNone/>
              <a:defRPr sz="3871" b="0">
                <a:solidFill>
                  <a:schemeClr val="bg1"/>
                </a:solidFill>
              </a:defRPr>
            </a:lvl1pPr>
            <a:lvl2pPr marL="737524" indent="0">
              <a:buNone/>
              <a:defRPr sz="3227" b="1"/>
            </a:lvl2pPr>
            <a:lvl3pPr marL="1475046" indent="0">
              <a:buNone/>
              <a:defRPr sz="2904" b="1"/>
            </a:lvl3pPr>
            <a:lvl4pPr marL="2212571" indent="0">
              <a:buNone/>
              <a:defRPr sz="2582" b="1"/>
            </a:lvl4pPr>
            <a:lvl5pPr marL="2950095" indent="0">
              <a:buNone/>
              <a:defRPr sz="2582" b="1"/>
            </a:lvl5pPr>
            <a:lvl6pPr marL="3687618" indent="0">
              <a:buNone/>
              <a:defRPr sz="2582" b="1"/>
            </a:lvl6pPr>
            <a:lvl7pPr marL="4425141" indent="0">
              <a:buNone/>
              <a:defRPr sz="2582" b="1"/>
            </a:lvl7pPr>
            <a:lvl8pPr marL="5162667" indent="0">
              <a:buNone/>
              <a:defRPr sz="2582" b="1"/>
            </a:lvl8pPr>
            <a:lvl9pPr marL="5900190" indent="0">
              <a:buNone/>
              <a:defRPr sz="2582" b="1"/>
            </a:lvl9pPr>
          </a:lstStyle>
          <a:p>
            <a:pPr lvl="0"/>
            <a:r>
              <a:rPr lang="en-GB"/>
              <a:t>DATE GOES HERE</a:t>
            </a:r>
          </a:p>
        </p:txBody>
      </p:sp>
      <p:sp>
        <p:nvSpPr>
          <p:cNvPr id="16" name="Text Placeholder 2">
            <a:extLst>
              <a:ext uri="{FF2B5EF4-FFF2-40B4-BE49-F238E27FC236}">
                <a16:creationId xmlns:a16="http://schemas.microsoft.com/office/drawing/2014/main" id="{81FECAAB-5C14-3542-A7C9-1F04E5C6B2B7}"/>
              </a:ext>
            </a:extLst>
          </p:cNvPr>
          <p:cNvSpPr>
            <a:spLocks noGrp="1"/>
          </p:cNvSpPr>
          <p:nvPr>
            <p:ph type="body" idx="14" hasCustomPrompt="1"/>
          </p:nvPr>
        </p:nvSpPr>
        <p:spPr>
          <a:xfrm>
            <a:off x="1216902" y="8822406"/>
            <a:ext cx="9476091" cy="1513748"/>
          </a:xfrm>
          <a:prstGeom prst="rect">
            <a:avLst/>
          </a:prstGeom>
        </p:spPr>
        <p:txBody>
          <a:bodyPr anchor="b"/>
          <a:lstStyle>
            <a:lvl1pPr marL="0" indent="0">
              <a:lnSpc>
                <a:spcPts val="4194"/>
              </a:lnSpc>
              <a:buNone/>
              <a:defRPr sz="4516" b="1" spc="-242">
                <a:solidFill>
                  <a:schemeClr val="bg1"/>
                </a:solidFill>
                <a:latin typeface="+mj-lt"/>
              </a:defRPr>
            </a:lvl1pPr>
            <a:lvl2pPr marL="737524" indent="0">
              <a:buNone/>
              <a:defRPr sz="3227" b="1"/>
            </a:lvl2pPr>
            <a:lvl3pPr marL="1475046" indent="0">
              <a:buNone/>
              <a:defRPr sz="2904" b="1"/>
            </a:lvl3pPr>
            <a:lvl4pPr marL="2212571" indent="0">
              <a:buNone/>
              <a:defRPr sz="2582" b="1"/>
            </a:lvl4pPr>
            <a:lvl5pPr marL="2950095" indent="0">
              <a:buNone/>
              <a:defRPr sz="2582" b="1"/>
            </a:lvl5pPr>
            <a:lvl6pPr marL="3687618" indent="0">
              <a:buNone/>
              <a:defRPr sz="2582" b="1"/>
            </a:lvl6pPr>
            <a:lvl7pPr marL="4425141" indent="0">
              <a:buNone/>
              <a:defRPr sz="2582" b="1"/>
            </a:lvl7pPr>
            <a:lvl8pPr marL="5162667" indent="0">
              <a:buNone/>
              <a:defRPr sz="2582" b="1"/>
            </a:lvl8pPr>
            <a:lvl9pPr marL="5900190" indent="0">
              <a:buNone/>
              <a:defRPr sz="2582" b="1"/>
            </a:lvl9pPr>
          </a:lstStyle>
          <a:p>
            <a:pPr lvl="0"/>
            <a:r>
              <a:rPr lang="en-GB"/>
              <a:t>Header goes here and here and here</a:t>
            </a:r>
          </a:p>
        </p:txBody>
      </p:sp>
    </p:spTree>
    <p:extLst>
      <p:ext uri="{BB962C8B-B14F-4D97-AF65-F5344CB8AC3E}">
        <p14:creationId xmlns:p14="http://schemas.microsoft.com/office/powerpoint/2010/main" val="344016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571601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BC89CF-3B10-B242-8F01-B4C808F815D3}"/>
              </a:ext>
            </a:extLst>
          </p:cNvPr>
          <p:cNvSpPr>
            <a:spLocks noGrp="1"/>
          </p:cNvSpPr>
          <p:nvPr>
            <p:ph type="ctrTitle" hasCustomPrompt="1"/>
          </p:nvPr>
        </p:nvSpPr>
        <p:spPr>
          <a:xfrm>
            <a:off x="1539977" y="6716409"/>
            <a:ext cx="15927424" cy="1543587"/>
          </a:xfrm>
          <a:prstGeom prst="rect">
            <a:avLst/>
          </a:prstGeom>
        </p:spPr>
        <p:txBody>
          <a:bodyPr anchor="b"/>
          <a:lstStyle>
            <a:lvl1pPr algn="l">
              <a:lnSpc>
                <a:spcPts val="10969"/>
              </a:lnSpc>
              <a:defRPr sz="11936" spc="-242">
                <a:solidFill>
                  <a:schemeClr val="bg1"/>
                </a:solidFill>
              </a:defRPr>
            </a:lvl1pPr>
          </a:lstStyle>
          <a:p>
            <a:r>
              <a:rPr lang="en-GB"/>
              <a:t>Kia Ora &amp; Welcome</a:t>
            </a:r>
            <a:endParaRPr lang="en-US"/>
          </a:p>
        </p:txBody>
      </p:sp>
    </p:spTree>
    <p:extLst>
      <p:ext uri="{BB962C8B-B14F-4D97-AF65-F5344CB8AC3E}">
        <p14:creationId xmlns:p14="http://schemas.microsoft.com/office/powerpoint/2010/main" val="3029901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94" b="21219"/>
          <a:stretch/>
        </p:blipFill>
        <p:spPr>
          <a:xfrm>
            <a:off x="13221" y="-1276348"/>
            <a:ext cx="22386408" cy="13876338"/>
          </a:xfrm>
          <a:prstGeom prst="rect">
            <a:avLst/>
          </a:prstGeom>
        </p:spPr>
      </p:pic>
      <p:sp>
        <p:nvSpPr>
          <p:cNvPr id="8" name="Title 1"/>
          <p:cNvSpPr>
            <a:spLocks noGrp="1"/>
          </p:cNvSpPr>
          <p:nvPr>
            <p:ph type="title" hasCustomPrompt="1"/>
          </p:nvPr>
        </p:nvSpPr>
        <p:spPr>
          <a:xfrm>
            <a:off x="1339245" y="4196423"/>
            <a:ext cx="15418607" cy="1649160"/>
          </a:xfrm>
          <a:prstGeom prst="rect">
            <a:avLst/>
          </a:prstGeom>
        </p:spPr>
        <p:txBody>
          <a:bodyPr lIns="91424" tIns="45712" rIns="91424" bIns="45712"/>
          <a:lstStyle>
            <a:lvl1pPr algn="l">
              <a:defRPr sz="4916" b="1">
                <a:solidFill>
                  <a:schemeClr val="bg1"/>
                </a:solidFill>
              </a:defRPr>
            </a:lvl1pPr>
          </a:lstStyle>
          <a:p>
            <a:r>
              <a:rPr lang="en-US"/>
              <a:t>Click to add title</a:t>
            </a:r>
            <a:endParaRPr lang="en-NZ"/>
          </a:p>
        </p:txBody>
      </p:sp>
      <p:sp>
        <p:nvSpPr>
          <p:cNvPr id="17" name="Text Placeholder 2"/>
          <p:cNvSpPr>
            <a:spLocks noGrp="1"/>
          </p:cNvSpPr>
          <p:nvPr>
            <p:ph type="body" idx="1" hasCustomPrompt="1"/>
          </p:nvPr>
        </p:nvSpPr>
        <p:spPr>
          <a:xfrm>
            <a:off x="1301646" y="6081909"/>
            <a:ext cx="15456213" cy="1174909"/>
          </a:xfrm>
          <a:prstGeom prst="rect">
            <a:avLst/>
          </a:prstGeom>
        </p:spPr>
        <p:txBody>
          <a:bodyPr lIns="91424" tIns="45712" rIns="91424" bIns="45712" anchor="b"/>
          <a:lstStyle>
            <a:lvl1pPr marL="0" indent="0">
              <a:buNone/>
              <a:defRPr sz="2458" b="1">
                <a:solidFill>
                  <a:schemeClr val="accent3"/>
                </a:solidFill>
                <a:latin typeface="+mj-lt"/>
              </a:defRPr>
            </a:lvl1pPr>
            <a:lvl2pPr marL="340409" indent="0">
              <a:buNone/>
              <a:defRPr sz="1490" b="1"/>
            </a:lvl2pPr>
            <a:lvl3pPr marL="680821" indent="0">
              <a:buNone/>
              <a:defRPr sz="1341" b="1"/>
            </a:lvl3pPr>
            <a:lvl4pPr marL="1021230" indent="0">
              <a:buNone/>
              <a:defRPr sz="1191" b="1"/>
            </a:lvl4pPr>
            <a:lvl5pPr marL="1361640" indent="0">
              <a:buNone/>
              <a:defRPr sz="1191" b="1"/>
            </a:lvl5pPr>
            <a:lvl6pPr marL="1702049" indent="0">
              <a:buNone/>
              <a:defRPr sz="1191" b="1"/>
            </a:lvl6pPr>
            <a:lvl7pPr marL="2042459" indent="0">
              <a:buNone/>
              <a:defRPr sz="1191" b="1"/>
            </a:lvl7pPr>
            <a:lvl8pPr marL="2382870" indent="0">
              <a:buNone/>
              <a:defRPr sz="1191" b="1"/>
            </a:lvl8pPr>
            <a:lvl9pPr marL="2723279" indent="0">
              <a:buNone/>
              <a:defRPr sz="1191" b="1"/>
            </a:lvl9pPr>
          </a:lstStyle>
          <a:p>
            <a:pPr lvl="0"/>
            <a:r>
              <a:rPr lang="en-US"/>
              <a:t>Click to add sub title</a:t>
            </a:r>
          </a:p>
        </p:txBody>
      </p:sp>
      <p:sp>
        <p:nvSpPr>
          <p:cNvPr id="4" name="Rectangle 3">
            <a:extLst>
              <a:ext uri="{FF2B5EF4-FFF2-40B4-BE49-F238E27FC236}">
                <a16:creationId xmlns:a16="http://schemas.microsoft.com/office/drawing/2014/main" id="{CE1F8E32-8099-4596-9F0C-4841C4296CA5}"/>
              </a:ext>
            </a:extLst>
          </p:cNvPr>
          <p:cNvSpPr/>
          <p:nvPr userDrawn="1"/>
        </p:nvSpPr>
        <p:spPr>
          <a:xfrm>
            <a:off x="13222" y="10042008"/>
            <a:ext cx="22386411" cy="255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41"/>
          </a:p>
        </p:txBody>
      </p:sp>
      <p:pic>
        <p:nvPicPr>
          <p:cNvPr id="2052" name="Picture 4" descr="auckland-transport | PEP Worldwide">
            <a:extLst>
              <a:ext uri="{FF2B5EF4-FFF2-40B4-BE49-F238E27FC236}">
                <a16:creationId xmlns:a16="http://schemas.microsoft.com/office/drawing/2014/main" id="{A2A9DFC4-38A3-4D5D-8AAB-3A9A9D6A0C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78796" y="10406936"/>
            <a:ext cx="4240562" cy="17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12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15989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7021-EC9B-244D-994E-2FEDEB4551AA}"/>
              </a:ext>
            </a:extLst>
          </p:cNvPr>
          <p:cNvSpPr>
            <a:spLocks noGrp="1"/>
          </p:cNvSpPr>
          <p:nvPr>
            <p:ph type="ctrTitle" hasCustomPrompt="1"/>
          </p:nvPr>
        </p:nvSpPr>
        <p:spPr>
          <a:xfrm>
            <a:off x="1539977" y="5528203"/>
            <a:ext cx="15927424" cy="1543587"/>
          </a:xfrm>
          <a:prstGeom prst="rect">
            <a:avLst/>
          </a:prstGeom>
        </p:spPr>
        <p:txBody>
          <a:bodyPr anchor="b"/>
          <a:lstStyle>
            <a:lvl1pPr algn="l">
              <a:defRPr sz="11936" spc="-242">
                <a:solidFill>
                  <a:schemeClr val="bg1"/>
                </a:solidFill>
              </a:defRPr>
            </a:lvl1pPr>
          </a:lstStyle>
          <a:p>
            <a:r>
              <a:rPr lang="en-GB"/>
              <a:t>Contents</a:t>
            </a:r>
            <a:endParaRPr lang="en-US"/>
          </a:p>
        </p:txBody>
      </p:sp>
      <p:sp>
        <p:nvSpPr>
          <p:cNvPr id="3" name="Subtitle 2">
            <a:extLst>
              <a:ext uri="{FF2B5EF4-FFF2-40B4-BE49-F238E27FC236}">
                <a16:creationId xmlns:a16="http://schemas.microsoft.com/office/drawing/2014/main" id="{74EF3713-6F36-934B-8F30-F2FE5A43B3E0}"/>
              </a:ext>
            </a:extLst>
          </p:cNvPr>
          <p:cNvSpPr>
            <a:spLocks noGrp="1"/>
          </p:cNvSpPr>
          <p:nvPr>
            <p:ph type="subTitle" idx="1"/>
          </p:nvPr>
        </p:nvSpPr>
        <p:spPr>
          <a:xfrm>
            <a:off x="13289012" y="5217912"/>
            <a:ext cx="6267587" cy="3042080"/>
          </a:xfrm>
          <a:prstGeom prst="rect">
            <a:avLst/>
          </a:prstGeom>
        </p:spPr>
        <p:txBody>
          <a:bodyPr/>
          <a:lstStyle>
            <a:lvl1pPr marL="553143" indent="-553143" algn="l">
              <a:buClr>
                <a:srgbClr val="FFDD00"/>
              </a:buClr>
              <a:buFont typeface="+mj-lt"/>
              <a:buAutoNum type="arabicPeriod"/>
              <a:defRPr sz="2259" spc="0">
                <a:solidFill>
                  <a:schemeClr val="bg1"/>
                </a:solidFill>
              </a:defRPr>
            </a:lvl1pPr>
            <a:lvl2pPr marL="737524" indent="0" algn="ctr">
              <a:buNone/>
              <a:defRPr sz="3227"/>
            </a:lvl2pPr>
            <a:lvl3pPr marL="1475046" indent="0" algn="ctr">
              <a:buNone/>
              <a:defRPr sz="2904"/>
            </a:lvl3pPr>
            <a:lvl4pPr marL="2212571" indent="0" algn="ctr">
              <a:buNone/>
              <a:defRPr sz="2582"/>
            </a:lvl4pPr>
            <a:lvl5pPr marL="2950095" indent="0" algn="ctr">
              <a:buNone/>
              <a:defRPr sz="2582"/>
            </a:lvl5pPr>
            <a:lvl6pPr marL="3687618" indent="0" algn="ctr">
              <a:buNone/>
              <a:defRPr sz="2582"/>
            </a:lvl6pPr>
            <a:lvl7pPr marL="4425141" indent="0" algn="ctr">
              <a:buNone/>
              <a:defRPr sz="2582"/>
            </a:lvl7pPr>
            <a:lvl8pPr marL="5162667" indent="0" algn="ctr">
              <a:buNone/>
              <a:defRPr sz="2582"/>
            </a:lvl8pPr>
            <a:lvl9pPr marL="5900190" indent="0" algn="ctr">
              <a:buNone/>
              <a:defRPr sz="2582"/>
            </a:lvl9pPr>
          </a:lstStyle>
          <a:p>
            <a:r>
              <a:rPr lang="en-US"/>
              <a:t>Click to edit Master subtitle style</a:t>
            </a:r>
          </a:p>
        </p:txBody>
      </p:sp>
    </p:spTree>
    <p:extLst>
      <p:ext uri="{BB962C8B-B14F-4D97-AF65-F5344CB8AC3E}">
        <p14:creationId xmlns:p14="http://schemas.microsoft.com/office/powerpoint/2010/main" val="2861657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_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B4F60-5F4C-1141-B16E-2288041B84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399625" cy="12599988"/>
          </a:xfrm>
          <a:prstGeom prst="rect">
            <a:avLst/>
          </a:prstGeom>
        </p:spPr>
      </p:pic>
      <p:pic>
        <p:nvPicPr>
          <p:cNvPr id="9" name="Picture 8">
            <a:extLst>
              <a:ext uri="{FF2B5EF4-FFF2-40B4-BE49-F238E27FC236}">
                <a16:creationId xmlns:a16="http://schemas.microsoft.com/office/drawing/2014/main" id="{0F61E386-63AA-B34E-A8B9-46E5093A84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639990"/>
            <a:ext cx="22399625" cy="1959998"/>
          </a:xfrm>
          <a:prstGeom prst="rect">
            <a:avLst/>
          </a:prstGeom>
        </p:spPr>
      </p:pic>
      <p:pic>
        <p:nvPicPr>
          <p:cNvPr id="11" name="Picture 10">
            <a:extLst>
              <a:ext uri="{FF2B5EF4-FFF2-40B4-BE49-F238E27FC236}">
                <a16:creationId xmlns:a16="http://schemas.microsoft.com/office/drawing/2014/main" id="{97C4EA57-F222-AF48-B9CE-1F71208353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0798" y="1985243"/>
            <a:ext cx="6483499" cy="6483601"/>
          </a:xfrm>
          <a:prstGeom prst="rect">
            <a:avLst/>
          </a:prstGeom>
        </p:spPr>
      </p:pic>
      <p:pic>
        <p:nvPicPr>
          <p:cNvPr id="13" name="Picture 12">
            <a:extLst>
              <a:ext uri="{FF2B5EF4-FFF2-40B4-BE49-F238E27FC236}">
                <a16:creationId xmlns:a16="http://schemas.microsoft.com/office/drawing/2014/main" id="{E4B1DD2C-CE3C-4945-9E4B-CE4F764F7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1300" y="-370657"/>
            <a:ext cx="3582565" cy="3582620"/>
          </a:xfrm>
          <a:prstGeom prst="rect">
            <a:avLst/>
          </a:prstGeom>
        </p:spPr>
      </p:pic>
    </p:spTree>
    <p:extLst>
      <p:ext uri="{BB962C8B-B14F-4D97-AF65-F5344CB8AC3E}">
        <p14:creationId xmlns:p14="http://schemas.microsoft.com/office/powerpoint/2010/main" val="937102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Getting Started Title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41" y="5"/>
            <a:ext cx="22423269" cy="12599990"/>
          </a:xfrm>
          <a:prstGeom prst="rect">
            <a:avLst/>
          </a:prstGeom>
        </p:spPr>
      </p:pic>
    </p:spTree>
    <p:extLst>
      <p:ext uri="{BB962C8B-B14F-4D97-AF65-F5344CB8AC3E}">
        <p14:creationId xmlns:p14="http://schemas.microsoft.com/office/powerpoint/2010/main" val="3467776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5D6C3-45BF-FE43-A3F3-2EFF5B78A311}"/>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21" name="Title 1">
            <a:extLst>
              <a:ext uri="{FF2B5EF4-FFF2-40B4-BE49-F238E27FC236}">
                <a16:creationId xmlns:a16="http://schemas.microsoft.com/office/drawing/2014/main" id="{00D65558-CBD5-3C44-99F8-424A832C2A15}"/>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Make Tāmaki Makaurau’s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transport system safe</a:t>
            </a:r>
            <a:endParaRPr lang="en-US" sz="6453" b="1" i="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9DA28125-CB68-DF4B-A07C-046C74831F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7D684CC2-94DC-7942-B5B3-DD9BEEEEE0D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5A97D704-A387-BE49-864C-96A37AEB9E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915734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3B17E-5AE7-7440-A0C8-17DACEA6E1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754597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1E26A-D572-5241-BD5F-B827586DC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3225469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B29B2-4FDB-9A46-89B3-2406B27BDD37}"/>
              </a:ext>
            </a:extLst>
          </p:cNvPr>
          <p:cNvPicPr>
            <a:picLocks noChangeAspect="1"/>
          </p:cNvPicPr>
          <p:nvPr userDrawn="1"/>
        </p:nvPicPr>
        <p:blipFill>
          <a:blip r:embed="rId2"/>
          <a:stretch>
            <a:fillRect/>
          </a:stretch>
        </p:blipFill>
        <p:spPr>
          <a:xfrm>
            <a:off x="0" y="0"/>
            <a:ext cx="22399625" cy="12599988"/>
          </a:xfrm>
          <a:prstGeom prst="rect">
            <a:avLst/>
          </a:prstGeom>
        </p:spPr>
      </p:pic>
      <p:pic>
        <p:nvPicPr>
          <p:cNvPr id="16" name="Picture 15">
            <a:extLst>
              <a:ext uri="{FF2B5EF4-FFF2-40B4-BE49-F238E27FC236}">
                <a16:creationId xmlns:a16="http://schemas.microsoft.com/office/drawing/2014/main" id="{E07D09BD-BF1A-9B41-9F2A-460C2809E0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sp>
        <p:nvSpPr>
          <p:cNvPr id="21" name="Title 1">
            <a:extLst>
              <a:ext uri="{FF2B5EF4-FFF2-40B4-BE49-F238E27FC236}">
                <a16:creationId xmlns:a16="http://schemas.microsoft.com/office/drawing/2014/main" id="{00D65558-CBD5-3C44-99F8-424A832C2A15}"/>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Provide excellent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customer experiences</a:t>
            </a:r>
          </a:p>
        </p:txBody>
      </p:sp>
      <p:pic>
        <p:nvPicPr>
          <p:cNvPr id="22" name="Picture 21">
            <a:extLst>
              <a:ext uri="{FF2B5EF4-FFF2-40B4-BE49-F238E27FC236}">
                <a16:creationId xmlns:a16="http://schemas.microsoft.com/office/drawing/2014/main" id="{9DA28125-CB68-DF4B-A07C-046C74831F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32" name="Picture 31">
            <a:extLst>
              <a:ext uri="{FF2B5EF4-FFF2-40B4-BE49-F238E27FC236}">
                <a16:creationId xmlns:a16="http://schemas.microsoft.com/office/drawing/2014/main" id="{2D1BB815-30D6-BD48-A289-4E6979F63A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86183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1427221" y="3149957"/>
            <a:ext cx="9552631" cy="696439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1" name="Content Placeholder 2"/>
          <p:cNvSpPr>
            <a:spLocks noGrp="1"/>
          </p:cNvSpPr>
          <p:nvPr>
            <p:ph idx="15"/>
          </p:nvPr>
        </p:nvSpPr>
        <p:spPr>
          <a:xfrm>
            <a:off x="11385315" y="3149955"/>
            <a:ext cx="9552631" cy="696439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3" name="Content Placeholder 2"/>
          <p:cNvSpPr>
            <a:spLocks noGrp="1"/>
          </p:cNvSpPr>
          <p:nvPr>
            <p:ph sz="quarter" idx="16"/>
          </p:nvPr>
        </p:nvSpPr>
        <p:spPr>
          <a:xfrm>
            <a:off x="15864762" y="9878043"/>
            <a:ext cx="2059734" cy="16228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739885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1CDA1-76BF-A845-B736-819DB5736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1801729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4AD7-797C-3C4F-9B03-D4B71A404C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36005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C6F95-11E3-2947-9175-C8F0D22463E2}"/>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5" name="Title 1">
            <a:extLst>
              <a:ext uri="{FF2B5EF4-FFF2-40B4-BE49-F238E27FC236}">
                <a16:creationId xmlns:a16="http://schemas.microsoft.com/office/drawing/2014/main" id="{B5107EB1-D84B-AA47-8306-02959C34175C}"/>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Tackle climate change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and look after our resources</a:t>
            </a:r>
          </a:p>
        </p:txBody>
      </p:sp>
      <p:pic>
        <p:nvPicPr>
          <p:cNvPr id="17" name="Picture 16">
            <a:extLst>
              <a:ext uri="{FF2B5EF4-FFF2-40B4-BE49-F238E27FC236}">
                <a16:creationId xmlns:a16="http://schemas.microsoft.com/office/drawing/2014/main" id="{ECB07492-C986-CC4E-B7D9-1E610D73BC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20530A87-9EAE-0E49-9E5C-32B81AD66F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9" name="Picture 8">
            <a:extLst>
              <a:ext uri="{FF2B5EF4-FFF2-40B4-BE49-F238E27FC236}">
                <a16:creationId xmlns:a16="http://schemas.microsoft.com/office/drawing/2014/main" id="{72F44939-1C2A-9E4F-A556-1A9BDF0488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3983466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04B418-F1E7-4841-8ECF-D44885C64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158979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FFF14-63E5-A94C-9D5E-7B6DFCDE98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3940941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9ECA2-9F4E-8242-9652-E5AC2C5C71EB}"/>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003C8910-6144-DB49-8410-447B876882FC}"/>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a:latin typeface="Arial" panose="020B0604020202020204" pitchFamily="34" charset="0"/>
                <a:cs typeface="Arial" panose="020B0604020202020204" pitchFamily="34" charset="0"/>
              </a:rPr>
              <a:t>Support Māori wellbeing, outcomes </a:t>
            </a:r>
            <a:br>
              <a:rPr lang="en-GB" sz="6453" b="1">
                <a:latin typeface="Arial" panose="020B0604020202020204" pitchFamily="34" charset="0"/>
                <a:cs typeface="Arial" panose="020B0604020202020204" pitchFamily="34" charset="0"/>
              </a:rPr>
            </a:br>
            <a:r>
              <a:rPr lang="en-GB" sz="6453" b="1">
                <a:latin typeface="Arial" panose="020B0604020202020204" pitchFamily="34" charset="0"/>
                <a:cs typeface="Arial" panose="020B0604020202020204" pitchFamily="34" charset="0"/>
              </a:rPr>
              <a:t>and expectations</a:t>
            </a:r>
          </a:p>
        </p:txBody>
      </p:sp>
      <p:pic>
        <p:nvPicPr>
          <p:cNvPr id="13" name="Picture 12">
            <a:extLst>
              <a:ext uri="{FF2B5EF4-FFF2-40B4-BE49-F238E27FC236}">
                <a16:creationId xmlns:a16="http://schemas.microsoft.com/office/drawing/2014/main" id="{AD8A4306-B6FA-6C4C-933B-496AFAD07B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8820BFED-A5C4-7B41-9ABA-12ACAE7B0D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9F2D26C9-8571-FE4A-96D8-9176E10599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1850530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75FD1-009B-5E44-952C-945DFF20F4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173044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D431E-9139-604D-8977-04427296D3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695535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441DF-2A34-6644-95EC-0AB9E84C949A}"/>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91421FCC-15F5-7C49-ABAE-8FC806294B04}"/>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Effective relationships with our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communities, partners and stakeholders</a:t>
            </a:r>
          </a:p>
        </p:txBody>
      </p:sp>
      <p:pic>
        <p:nvPicPr>
          <p:cNvPr id="13" name="Picture 12">
            <a:extLst>
              <a:ext uri="{FF2B5EF4-FFF2-40B4-BE49-F238E27FC236}">
                <a16:creationId xmlns:a16="http://schemas.microsoft.com/office/drawing/2014/main" id="{D7CD0FBD-3A9F-9246-9F0E-A9E6A3AE6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D92AB3FE-03B4-D641-873E-17A974C2A3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29AF5D36-A82B-D747-B300-0EFCD66CC8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598638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B54C7-DF6C-1444-9EA1-D2322962BF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240091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19112" y="3149955"/>
            <a:ext cx="9552631" cy="1031670"/>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5" name="Text Placeholder 4"/>
          <p:cNvSpPr>
            <a:spLocks noGrp="1"/>
          </p:cNvSpPr>
          <p:nvPr>
            <p:ph type="body" sz="quarter" idx="3" hasCustomPrompt="1"/>
          </p:nvPr>
        </p:nvSpPr>
        <p:spPr>
          <a:xfrm>
            <a:off x="11385315" y="3149959"/>
            <a:ext cx="9552631" cy="1035075"/>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11"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8" name="Content Placeholder 2"/>
          <p:cNvSpPr>
            <a:spLocks noGrp="1"/>
          </p:cNvSpPr>
          <p:nvPr>
            <p:ph idx="14"/>
          </p:nvPr>
        </p:nvSpPr>
        <p:spPr>
          <a:xfrm>
            <a:off x="1427221" y="4181631"/>
            <a:ext cx="9552631" cy="593272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Content Placeholder 2"/>
          <p:cNvSpPr>
            <a:spLocks noGrp="1"/>
          </p:cNvSpPr>
          <p:nvPr>
            <p:ph idx="15"/>
          </p:nvPr>
        </p:nvSpPr>
        <p:spPr>
          <a:xfrm>
            <a:off x="11385315" y="4181629"/>
            <a:ext cx="9552631" cy="593272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607503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1AB99-4FCB-3E4D-ABB6-5040011008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733003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3D671D-45F2-3B43-820B-699055E5E19A}"/>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C1F676D8-CFCB-7349-9F16-35A449E2039E}"/>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Deliver value for money</a:t>
            </a:r>
          </a:p>
        </p:txBody>
      </p:sp>
      <p:pic>
        <p:nvPicPr>
          <p:cNvPr id="13" name="Picture 12">
            <a:extLst>
              <a:ext uri="{FF2B5EF4-FFF2-40B4-BE49-F238E27FC236}">
                <a16:creationId xmlns:a16="http://schemas.microsoft.com/office/drawing/2014/main" id="{4E00B9C3-6B3A-F946-8C81-8D31E3305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F8CBBEC1-D913-694B-88DE-75EEC7F27BC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35373CE0-BB04-2E48-8AD3-37CB2F2A32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395867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A7BC0-CBE5-D441-B769-A9C48F8325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2639619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B7F31-DA55-C242-BD1C-1C8BA2C22D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285763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8E176-6F02-3548-A5ED-649E1820763F}"/>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C1F676D8-CFCB-7349-9F16-35A449E2039E}"/>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Make AT a great place to work</a:t>
            </a:r>
          </a:p>
        </p:txBody>
      </p:sp>
      <p:pic>
        <p:nvPicPr>
          <p:cNvPr id="13" name="Picture 12">
            <a:extLst>
              <a:ext uri="{FF2B5EF4-FFF2-40B4-BE49-F238E27FC236}">
                <a16:creationId xmlns:a16="http://schemas.microsoft.com/office/drawing/2014/main" id="{4E00B9C3-6B3A-F946-8C81-8D31E3305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BB2A410A-D615-324C-AFC0-CC50AE0A39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3B73BA08-A861-BD4E-B644-A567049AF6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202596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42D444-FC9C-664C-B316-194BB518DF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010429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dule One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2280F-7F10-144E-8769-8CC93F4E2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9" name="Picture 8">
            <a:extLst>
              <a:ext uri="{FF2B5EF4-FFF2-40B4-BE49-F238E27FC236}">
                <a16:creationId xmlns:a16="http://schemas.microsoft.com/office/drawing/2014/main" id="{976E22CB-2C09-A444-A12B-3EB4DF4ED3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29615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722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2" y="3151261"/>
            <a:ext cx="19517493" cy="6964271"/>
          </a:xfrm>
          <a:prstGeom prst="rect">
            <a:avLst/>
          </a:prstGeom>
        </p:spPr>
        <p:txBody>
          <a:bodyPr lIns="91424" tIns="45712" rIns="91424" bIns="45712"/>
          <a:lstStyle>
            <a:lvl1pPr>
              <a:defRPr>
                <a:solidFill>
                  <a:schemeClr val="tx2"/>
                </a:solidFill>
                <a:latin typeface="+mn-lt"/>
              </a:defRPr>
            </a:lvl1pPr>
            <a:lvl2pPr marL="1470918" indent="-712307">
              <a:buFont typeface="Arial" pitchFamily="34" charset="0"/>
              <a:buChar char="•"/>
              <a:defRPr>
                <a:solidFill>
                  <a:schemeClr val="tx2"/>
                </a:solidFill>
                <a:latin typeface="+mn-lt"/>
              </a:defRPr>
            </a:lvl2pPr>
            <a:lvl3pPr>
              <a:defRPr>
                <a:solidFill>
                  <a:schemeClr val="tx2"/>
                </a:solidFill>
                <a:latin typeface="+mn-lt"/>
              </a:defRPr>
            </a:lvl3pPr>
            <a:lvl4pPr marL="2988133" indent="-712307">
              <a:buFont typeface="Arial" pitchFamily="34" charset="0"/>
              <a:buChar char="•"/>
              <a:defRPr>
                <a:solidFill>
                  <a:schemeClr val="tx2"/>
                </a:solidFill>
                <a:latin typeface="+mn-lt"/>
              </a:defRPr>
            </a:lvl4pPr>
            <a:lvl5pPr marL="3746742" indent="-712307">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1" y="1611312"/>
            <a:ext cx="19507353" cy="1336076"/>
          </a:xfrm>
          <a:prstGeom prst="rect">
            <a:avLst/>
          </a:prstGeom>
        </p:spPr>
        <p:txBody>
          <a:bodyPr lIns="91424" tIns="45712" rIns="91424" bIns="45712"/>
          <a:lstStyle>
            <a:lvl1pPr>
              <a:defRPr sz="59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00858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6" cy="6964273"/>
          </a:xfrm>
          <a:prstGeom prst="rect">
            <a:avLst/>
          </a:prstGeom>
        </p:spPr>
        <p:txBody>
          <a:bodyPr lIns="91424" tIns="45712" rIns="91424" bIns="45712"/>
          <a:lstStyle>
            <a:lvl1pPr>
              <a:defRPr>
                <a:solidFill>
                  <a:schemeClr val="tx2"/>
                </a:solidFill>
                <a:latin typeface="+mn-lt"/>
              </a:defRPr>
            </a:lvl1pPr>
            <a:lvl2pPr marL="702939" indent="-340407">
              <a:buFont typeface="Arial" pitchFamily="34" charset="0"/>
              <a:buChar char="•"/>
              <a:defRPr>
                <a:solidFill>
                  <a:schemeClr val="tx2"/>
                </a:solidFill>
                <a:latin typeface="+mn-lt"/>
              </a:defRPr>
            </a:lvl2pPr>
            <a:lvl3pPr>
              <a:defRPr>
                <a:solidFill>
                  <a:schemeClr val="tx2"/>
                </a:solidFill>
                <a:latin typeface="+mn-lt"/>
              </a:defRPr>
            </a:lvl3pPr>
            <a:lvl4pPr marL="1428005" indent="-340407">
              <a:buFont typeface="Arial" pitchFamily="34" charset="0"/>
              <a:buChar char="•"/>
              <a:defRPr>
                <a:solidFill>
                  <a:schemeClr val="tx2"/>
                </a:solidFill>
                <a:latin typeface="+mn-lt"/>
              </a:defRPr>
            </a:lvl4pPr>
            <a:lvl5pPr marL="1790538" indent="-340407">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3" y="1611318"/>
            <a:ext cx="19507352" cy="1336076"/>
          </a:xfrm>
          <a:prstGeom prst="rect">
            <a:avLst/>
          </a:prstGeom>
        </p:spPr>
        <p:txBody>
          <a:bodyPr lIns="91424" tIns="45712" rIns="91424" bIns="45712"/>
          <a:lstStyle>
            <a:lvl1pPr>
              <a:defRPr sz="2830"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381918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0" y="3151258"/>
            <a:ext cx="19517493" cy="6964272"/>
          </a:xfrm>
          <a:prstGeom prst="rect">
            <a:avLst/>
          </a:prstGeom>
        </p:spPr>
        <p:txBody>
          <a:bodyPr lIns="91424" tIns="45712" rIns="91424" bIns="45712"/>
          <a:lstStyle>
            <a:lvl1pPr>
              <a:defRPr>
                <a:solidFill>
                  <a:schemeClr val="tx2"/>
                </a:solidFill>
                <a:latin typeface="+mn-lt"/>
              </a:defRPr>
            </a:lvl1pPr>
            <a:lvl2pPr marL="1159017" indent="-561266">
              <a:buFont typeface="Arial" pitchFamily="34" charset="0"/>
              <a:buChar char="•"/>
              <a:defRPr>
                <a:solidFill>
                  <a:schemeClr val="tx2"/>
                </a:solidFill>
                <a:latin typeface="+mn-lt"/>
              </a:defRPr>
            </a:lvl2pPr>
            <a:lvl3pPr>
              <a:defRPr>
                <a:solidFill>
                  <a:schemeClr val="tx2"/>
                </a:solidFill>
                <a:latin typeface="+mn-lt"/>
              </a:defRPr>
            </a:lvl3pPr>
            <a:lvl4pPr marL="2354515" indent="-561266">
              <a:buFont typeface="Arial" pitchFamily="34" charset="0"/>
              <a:buChar char="•"/>
              <a:defRPr>
                <a:solidFill>
                  <a:schemeClr val="tx2"/>
                </a:solidFill>
                <a:latin typeface="+mn-lt"/>
              </a:defRPr>
            </a:lvl4pPr>
            <a:lvl5pPr marL="2952264" indent="-56126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3" y="1611313"/>
            <a:ext cx="19507352" cy="1336077"/>
          </a:xfrm>
          <a:prstGeom prst="rect">
            <a:avLst/>
          </a:prstGeom>
        </p:spPr>
        <p:txBody>
          <a:bodyPr lIns="91424" tIns="45712" rIns="91424" bIns="45712"/>
          <a:lstStyle>
            <a:lvl1pPr>
              <a:defRPr sz="4666"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00858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2" y="3151258"/>
            <a:ext cx="19517493" cy="6964272"/>
          </a:xfrm>
          <a:prstGeom prst="rect">
            <a:avLst/>
          </a:prstGeom>
        </p:spPr>
        <p:txBody>
          <a:bodyPr lIns="91424" tIns="45712" rIns="91424" bIns="45712"/>
          <a:lstStyle>
            <a:lvl1pPr>
              <a:defRPr>
                <a:solidFill>
                  <a:schemeClr val="tx2"/>
                </a:solidFill>
                <a:latin typeface="+mn-lt"/>
              </a:defRPr>
            </a:lvl1pPr>
            <a:lvl2pPr marL="913113" indent="-442184">
              <a:buFont typeface="Arial" pitchFamily="34" charset="0"/>
              <a:buChar char="•"/>
              <a:defRPr>
                <a:solidFill>
                  <a:schemeClr val="tx2"/>
                </a:solidFill>
                <a:latin typeface="+mn-lt"/>
              </a:defRPr>
            </a:lvl2pPr>
            <a:lvl3pPr>
              <a:defRPr>
                <a:solidFill>
                  <a:schemeClr val="tx2"/>
                </a:solidFill>
                <a:latin typeface="+mn-lt"/>
              </a:defRPr>
            </a:lvl3pPr>
            <a:lvl4pPr marL="1854966" indent="-442184">
              <a:buFont typeface="Arial" pitchFamily="34" charset="0"/>
              <a:buChar char="•"/>
              <a:defRPr>
                <a:solidFill>
                  <a:schemeClr val="tx2"/>
                </a:solidFill>
                <a:latin typeface="+mn-lt"/>
              </a:defRPr>
            </a:lvl4pPr>
            <a:lvl5pPr marL="2325893" indent="-442184">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3" y="1611315"/>
            <a:ext cx="19507352" cy="1336077"/>
          </a:xfrm>
          <a:prstGeom prst="rect">
            <a:avLst/>
          </a:prstGeom>
        </p:spPr>
        <p:txBody>
          <a:bodyPr lIns="91424" tIns="45712" rIns="91424" bIns="45712"/>
          <a:lstStyle>
            <a:lvl1pPr>
              <a:defRPr sz="3676"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330779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7"/>
            <a:ext cx="19517495" cy="6964272"/>
          </a:xfrm>
          <a:prstGeom prst="rect">
            <a:avLst/>
          </a:prstGeom>
        </p:spPr>
        <p:txBody>
          <a:bodyPr lIns="91424" tIns="45712" rIns="91424" bIns="45712"/>
          <a:lstStyle>
            <a:lvl1pPr>
              <a:defRPr>
                <a:solidFill>
                  <a:schemeClr val="tx2"/>
                </a:solidFill>
                <a:latin typeface="+mn-lt"/>
              </a:defRPr>
            </a:lvl1pPr>
            <a:lvl2pPr marL="630725" indent="-305436">
              <a:buFont typeface="Arial" pitchFamily="34" charset="0"/>
              <a:buChar char="•"/>
              <a:defRPr>
                <a:solidFill>
                  <a:schemeClr val="tx2"/>
                </a:solidFill>
                <a:latin typeface="+mn-lt"/>
              </a:defRPr>
            </a:lvl2pPr>
            <a:lvl3pPr>
              <a:defRPr>
                <a:solidFill>
                  <a:schemeClr val="tx2"/>
                </a:solidFill>
                <a:latin typeface="+mn-lt"/>
              </a:defRPr>
            </a:lvl3pPr>
            <a:lvl4pPr marL="1281301" indent="-305436">
              <a:buFont typeface="Arial" pitchFamily="34" charset="0"/>
              <a:buChar char="•"/>
              <a:defRPr>
                <a:solidFill>
                  <a:schemeClr val="tx2"/>
                </a:solidFill>
                <a:latin typeface="+mn-lt"/>
              </a:defRPr>
            </a:lvl4pPr>
            <a:lvl5pPr marL="1606592" indent="-30543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18"/>
            <a:ext cx="19507352" cy="1336077"/>
          </a:xfrm>
          <a:prstGeom prst="rect">
            <a:avLst/>
          </a:prstGeom>
        </p:spPr>
        <p:txBody>
          <a:bodyPr lIns="91424" tIns="45712" rIns="91424" bIns="45712"/>
          <a:lstStyle>
            <a:lvl1pPr>
              <a:defRPr sz="2538"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6" cy="6964273"/>
          </a:xfrm>
          <a:prstGeom prst="rect">
            <a:avLst/>
          </a:prstGeom>
        </p:spPr>
        <p:txBody>
          <a:bodyPr lIns="91424" tIns="45712" rIns="91424" bIns="45712"/>
          <a:lstStyle>
            <a:lvl1pPr>
              <a:defRPr>
                <a:solidFill>
                  <a:schemeClr val="tx2"/>
                </a:solidFill>
                <a:latin typeface="+mn-lt"/>
              </a:defRPr>
            </a:lvl1pPr>
            <a:lvl2pPr marL="800562" indent="-387680">
              <a:buFont typeface="Arial" pitchFamily="34" charset="0"/>
              <a:buChar char="•"/>
              <a:defRPr>
                <a:solidFill>
                  <a:schemeClr val="tx2"/>
                </a:solidFill>
                <a:latin typeface="+mn-lt"/>
              </a:defRPr>
            </a:lvl2pPr>
            <a:lvl3pPr>
              <a:defRPr>
                <a:solidFill>
                  <a:schemeClr val="tx2"/>
                </a:solidFill>
                <a:latin typeface="+mn-lt"/>
              </a:defRPr>
            </a:lvl3pPr>
            <a:lvl4pPr marL="1626321" indent="-387680">
              <a:buFont typeface="Arial" pitchFamily="34" charset="0"/>
              <a:buChar char="•"/>
              <a:defRPr>
                <a:solidFill>
                  <a:schemeClr val="tx2"/>
                </a:solidFill>
                <a:latin typeface="+mn-lt"/>
              </a:defRPr>
            </a:lvl4pPr>
            <a:lvl5pPr marL="2039202" indent="-387680">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18"/>
            <a:ext cx="19507352"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6" cy="6964273"/>
          </a:xfrm>
          <a:prstGeom prst="rect">
            <a:avLst/>
          </a:prstGeom>
        </p:spPr>
        <p:txBody>
          <a:bodyPr lIns="91424" tIns="45712" rIns="91424" bIns="45712"/>
          <a:lstStyle>
            <a:lvl1pPr>
              <a:defRPr>
                <a:solidFill>
                  <a:schemeClr val="tx2"/>
                </a:solidFill>
                <a:latin typeface="+mn-lt"/>
              </a:defRPr>
            </a:lvl1pPr>
            <a:lvl2pPr marL="800571" indent="-387686">
              <a:buFont typeface="Arial" pitchFamily="34" charset="0"/>
              <a:buChar char="•"/>
              <a:defRPr>
                <a:solidFill>
                  <a:schemeClr val="tx2"/>
                </a:solidFill>
                <a:latin typeface="+mn-lt"/>
              </a:defRPr>
            </a:lvl2pPr>
            <a:lvl3pPr>
              <a:defRPr>
                <a:solidFill>
                  <a:schemeClr val="tx2"/>
                </a:solidFill>
                <a:latin typeface="+mn-lt"/>
              </a:defRPr>
            </a:lvl3pPr>
            <a:lvl4pPr marL="1626341" indent="-387686">
              <a:buFont typeface="Arial" pitchFamily="34" charset="0"/>
              <a:buChar char="•"/>
              <a:defRPr>
                <a:solidFill>
                  <a:schemeClr val="tx2"/>
                </a:solidFill>
                <a:latin typeface="+mn-lt"/>
              </a:defRPr>
            </a:lvl4pPr>
            <a:lvl5pPr marL="2039226" indent="-38768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18"/>
            <a:ext cx="19507352"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7"/>
            <a:ext cx="19517495" cy="6964272"/>
          </a:xfrm>
          <a:prstGeom prst="rect">
            <a:avLst/>
          </a:prstGeom>
        </p:spPr>
        <p:txBody>
          <a:bodyPr lIns="91424" tIns="45712" rIns="91424" bIns="45712"/>
          <a:lstStyle>
            <a:lvl1pPr>
              <a:defRPr>
                <a:solidFill>
                  <a:schemeClr val="tx2"/>
                </a:solidFill>
                <a:latin typeface="+mn-lt"/>
              </a:defRPr>
            </a:lvl1pPr>
            <a:lvl2pPr marL="496907" indent="-240633">
              <a:buFont typeface="Arial" pitchFamily="34" charset="0"/>
              <a:buChar char="•"/>
              <a:defRPr>
                <a:solidFill>
                  <a:schemeClr val="tx2"/>
                </a:solidFill>
                <a:latin typeface="+mn-lt"/>
              </a:defRPr>
            </a:lvl2pPr>
            <a:lvl3pPr>
              <a:defRPr>
                <a:solidFill>
                  <a:schemeClr val="tx2"/>
                </a:solidFill>
                <a:latin typeface="+mn-lt"/>
              </a:defRPr>
            </a:lvl3pPr>
            <a:lvl4pPr marL="1009453" indent="-240633">
              <a:buFont typeface="Arial" pitchFamily="34" charset="0"/>
              <a:buChar char="•"/>
              <a:defRPr>
                <a:solidFill>
                  <a:schemeClr val="tx2"/>
                </a:solidFill>
                <a:latin typeface="+mn-lt"/>
              </a:defRPr>
            </a:lvl4pPr>
            <a:lvl5pPr marL="1265727" indent="-240633">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20"/>
            <a:ext cx="19507352" cy="1336077"/>
          </a:xfrm>
          <a:prstGeom prst="rect">
            <a:avLst/>
          </a:prstGeom>
        </p:spPr>
        <p:txBody>
          <a:bodyPr lIns="91424" tIns="45712" rIns="91424" bIns="45712"/>
          <a:lstStyle>
            <a:lvl1pPr>
              <a:defRPr sz="2000"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D8C4AE-E215-B109-FF03-E60D5CD2039A}"/>
              </a:ext>
            </a:extLst>
          </p:cNvPr>
          <p:cNvSpPr>
            <a:spLocks noGrp="1"/>
          </p:cNvSpPr>
          <p:nvPr>
            <p:ph type="subTitle" idx="1" hasCustomPrompt="1"/>
          </p:nvPr>
        </p:nvSpPr>
        <p:spPr>
          <a:xfrm>
            <a:off x="1243444" y="4226453"/>
            <a:ext cx="18190663" cy="4895479"/>
          </a:xfrm>
          <a:prstGeom prst="rect">
            <a:avLst/>
          </a:prstGeom>
        </p:spPr>
        <p:txBody>
          <a:bodyPr numCol="3"/>
          <a:lstStyle>
            <a:lvl1pPr marL="629976" indent="-629976" algn="l">
              <a:buClr>
                <a:srgbClr val="0073BD"/>
              </a:buClr>
              <a:buFont typeface="+mj-lt"/>
              <a:buAutoNum type="arabicPeriod"/>
              <a:defRPr sz="2940" spc="0">
                <a:solidFill>
                  <a:schemeClr val="tx1"/>
                </a:solidFill>
                <a:latin typeface="+mn-lt"/>
              </a:defRPr>
            </a:lvl1pPr>
            <a:lvl2pPr marL="839968" indent="0" algn="ctr">
              <a:buNone/>
              <a:defRPr sz="3674"/>
            </a:lvl2pPr>
            <a:lvl3pPr marL="1679936" indent="0" algn="ctr">
              <a:buNone/>
              <a:defRPr sz="3307"/>
            </a:lvl3pPr>
            <a:lvl4pPr marL="2519904" indent="0" algn="ctr">
              <a:buNone/>
              <a:defRPr sz="2940"/>
            </a:lvl4pPr>
            <a:lvl5pPr marL="3359871" indent="0" algn="ctr">
              <a:buNone/>
              <a:defRPr sz="2940"/>
            </a:lvl5pPr>
            <a:lvl6pPr marL="4199839" indent="0" algn="ctr">
              <a:buNone/>
              <a:defRPr sz="2940"/>
            </a:lvl6pPr>
            <a:lvl7pPr marL="5039807" indent="0" algn="ctr">
              <a:buNone/>
              <a:defRPr sz="2940"/>
            </a:lvl7pPr>
            <a:lvl8pPr marL="5879775" indent="0" algn="ctr">
              <a:buNone/>
              <a:defRPr sz="2940"/>
            </a:lvl8pPr>
            <a:lvl9pPr marL="6719743" indent="0" algn="ctr">
              <a:buNone/>
              <a:defRPr sz="2940"/>
            </a:lvl9pPr>
          </a:lstStyle>
          <a:p>
            <a:r>
              <a:rPr lang="en-GB"/>
              <a:t>Click to edit index</a:t>
            </a:r>
          </a:p>
          <a:p>
            <a:r>
              <a:rPr lang="en-GB"/>
              <a:t>Title of page</a:t>
            </a:r>
          </a:p>
          <a:p>
            <a:r>
              <a:rPr lang="en-GB"/>
              <a:t>Title of page</a:t>
            </a:r>
          </a:p>
          <a:p>
            <a:r>
              <a:rPr lang="en-GB"/>
              <a:t>Title of page</a:t>
            </a:r>
          </a:p>
          <a:p>
            <a:r>
              <a:rPr lang="en-GB"/>
              <a:t>Title of page</a:t>
            </a:r>
          </a:p>
          <a:p>
            <a:r>
              <a:rPr lang="en-GB"/>
              <a:t>Title of page</a:t>
            </a:r>
            <a:endParaRPr lang="en-US"/>
          </a:p>
        </p:txBody>
      </p:sp>
      <p:sp>
        <p:nvSpPr>
          <p:cNvPr id="5" name="Text Placeholder 9">
            <a:extLst>
              <a:ext uri="{FF2B5EF4-FFF2-40B4-BE49-F238E27FC236}">
                <a16:creationId xmlns:a16="http://schemas.microsoft.com/office/drawing/2014/main" id="{4FC97A6D-1F6C-8538-ED37-892593EAF872}"/>
              </a:ext>
            </a:extLst>
          </p:cNvPr>
          <p:cNvSpPr>
            <a:spLocks noGrp="1"/>
          </p:cNvSpPr>
          <p:nvPr>
            <p:ph type="body" sz="quarter" idx="21" hasCustomPrompt="1"/>
          </p:nvPr>
        </p:nvSpPr>
        <p:spPr>
          <a:xfrm>
            <a:off x="1126742" y="1489425"/>
            <a:ext cx="10566777" cy="594053"/>
          </a:xfrm>
          <a:prstGeom prst="rect">
            <a:avLst/>
          </a:prstGeom>
        </p:spPr>
        <p:txBody>
          <a:bodyPr/>
          <a:lstStyle>
            <a:lvl1pPr marL="0" indent="0">
              <a:buNone/>
              <a:defRPr sz="4777" b="0" i="0" kern="0" spc="-147" baseline="0">
                <a:solidFill>
                  <a:schemeClr val="tx1"/>
                </a:solidFill>
                <a:latin typeface="+mj-lt"/>
              </a:defRPr>
            </a:lvl1pPr>
          </a:lstStyle>
          <a:p>
            <a:r>
              <a:rPr lang="en-US" sz="5144" err="1">
                <a:latin typeface="+mj-lt"/>
              </a:rPr>
              <a:t>Programme</a:t>
            </a:r>
            <a:r>
              <a:rPr lang="en-US" sz="5144">
                <a:latin typeface="+mj-lt"/>
              </a:rPr>
              <a:t> heading</a:t>
            </a:r>
          </a:p>
        </p:txBody>
      </p:sp>
      <p:sp>
        <p:nvSpPr>
          <p:cNvPr id="8" name="Text Placeholder 11">
            <a:extLst>
              <a:ext uri="{FF2B5EF4-FFF2-40B4-BE49-F238E27FC236}">
                <a16:creationId xmlns:a16="http://schemas.microsoft.com/office/drawing/2014/main" id="{D63B69D7-1782-3145-F211-5EF376E6995E}"/>
              </a:ext>
            </a:extLst>
          </p:cNvPr>
          <p:cNvSpPr>
            <a:spLocks noGrp="1"/>
          </p:cNvSpPr>
          <p:nvPr>
            <p:ph type="body" sz="quarter" idx="22" hasCustomPrompt="1"/>
          </p:nvPr>
        </p:nvSpPr>
        <p:spPr>
          <a:xfrm>
            <a:off x="1258984" y="3415347"/>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Index</a:t>
            </a:r>
            <a:endParaRPr lang="en-US"/>
          </a:p>
        </p:txBody>
      </p:sp>
      <p:pic>
        <p:nvPicPr>
          <p:cNvPr id="9" name="Picture 8">
            <a:extLst>
              <a:ext uri="{FF2B5EF4-FFF2-40B4-BE49-F238E27FC236}">
                <a16:creationId xmlns:a16="http://schemas.microsoft.com/office/drawing/2014/main" id="{3A310468-C152-5BB3-92B9-63C9C737AAE4}"/>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10" name="Picture 9" descr="A picture containing text, sign, vector graphics&#10;&#10;Description automatically generated">
            <a:extLst>
              <a:ext uri="{FF2B5EF4-FFF2-40B4-BE49-F238E27FC236}">
                <a16:creationId xmlns:a16="http://schemas.microsoft.com/office/drawing/2014/main" id="{56D82763-2094-4E9C-BC5D-134C0A973860}"/>
              </a:ext>
            </a:extLst>
          </p:cNvPr>
          <p:cNvPicPr>
            <a:picLocks noChangeAspect="1"/>
          </p:cNvPicPr>
          <p:nvPr userDrawn="1"/>
        </p:nvPicPr>
        <p:blipFill>
          <a:blip r:embed="rId3"/>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1276322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CC591323-E383-7487-DB37-351976776A7D}"/>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3" name="Text Placeholder 11">
            <a:extLst>
              <a:ext uri="{FF2B5EF4-FFF2-40B4-BE49-F238E27FC236}">
                <a16:creationId xmlns:a16="http://schemas.microsoft.com/office/drawing/2014/main" id="{DA7CE38C-C191-B2B9-E41F-201DCA22D218}"/>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
        <p:nvSpPr>
          <p:cNvPr id="4" name="Text Placeholder 19">
            <a:extLst>
              <a:ext uri="{FF2B5EF4-FFF2-40B4-BE49-F238E27FC236}">
                <a16:creationId xmlns:a16="http://schemas.microsoft.com/office/drawing/2014/main" id="{5934D874-FA2A-C853-7DED-759F576844CD}"/>
              </a:ext>
            </a:extLst>
          </p:cNvPr>
          <p:cNvSpPr>
            <a:spLocks noGrp="1"/>
          </p:cNvSpPr>
          <p:nvPr>
            <p:ph type="body" sz="quarter" idx="23" hasCustomPrompt="1"/>
          </p:nvPr>
        </p:nvSpPr>
        <p:spPr>
          <a:xfrm>
            <a:off x="1243445" y="3346574"/>
            <a:ext cx="19835094" cy="6335997"/>
          </a:xfrm>
          <a:prstGeom prst="rect">
            <a:avLst/>
          </a:prstGeom>
        </p:spPr>
        <p:txBody>
          <a:bodyPr numCol="2"/>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5" name="Picture 4">
            <a:extLst>
              <a:ext uri="{FF2B5EF4-FFF2-40B4-BE49-F238E27FC236}">
                <a16:creationId xmlns:a16="http://schemas.microsoft.com/office/drawing/2014/main" id="{40069CCA-0398-EDB2-032F-2EB7E5766B6F}"/>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6" name="Picture 5" descr="A picture containing text, sign, vector graphics&#10;&#10;Description automatically generated">
            <a:extLst>
              <a:ext uri="{FF2B5EF4-FFF2-40B4-BE49-F238E27FC236}">
                <a16:creationId xmlns:a16="http://schemas.microsoft.com/office/drawing/2014/main" id="{623C76B7-41F2-B706-1E25-61A1E759E3A6}"/>
              </a:ext>
            </a:extLst>
          </p:cNvPr>
          <p:cNvPicPr>
            <a:picLocks noChangeAspect="1"/>
          </p:cNvPicPr>
          <p:nvPr userDrawn="1"/>
        </p:nvPicPr>
        <p:blipFill>
          <a:blip r:embed="rId3"/>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935692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Text 2">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2793C467-9F06-5C9E-E5E5-DFE553897EA5}"/>
              </a:ext>
            </a:extLst>
          </p:cNvPr>
          <p:cNvSpPr>
            <a:spLocks noGrp="1"/>
          </p:cNvSpPr>
          <p:nvPr>
            <p:ph type="body" sz="quarter" idx="18" hasCustomPrompt="1"/>
          </p:nvPr>
        </p:nvSpPr>
        <p:spPr>
          <a:xfrm>
            <a:off x="1243445" y="3344999"/>
            <a:ext cx="10604729" cy="640983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7" name="Picture 6">
            <a:extLst>
              <a:ext uri="{FF2B5EF4-FFF2-40B4-BE49-F238E27FC236}">
                <a16:creationId xmlns:a16="http://schemas.microsoft.com/office/drawing/2014/main" id="{F76B7A59-F576-EAF4-25EA-FD6043D53E05}"/>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8" name="Picture 7" descr="A picture containing text, sign, vector graphics&#10;&#10;Description automatically generated">
            <a:extLst>
              <a:ext uri="{FF2B5EF4-FFF2-40B4-BE49-F238E27FC236}">
                <a16:creationId xmlns:a16="http://schemas.microsoft.com/office/drawing/2014/main" id="{12D1EC9C-3627-DD44-B085-C2C4D1B667D0}"/>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12" name="Text Placeholder 9">
            <a:extLst>
              <a:ext uri="{FF2B5EF4-FFF2-40B4-BE49-F238E27FC236}">
                <a16:creationId xmlns:a16="http://schemas.microsoft.com/office/drawing/2014/main" id="{19BFF677-EEC6-C962-2936-06124F081277}"/>
              </a:ext>
            </a:extLst>
          </p:cNvPr>
          <p:cNvSpPr>
            <a:spLocks noGrp="1"/>
          </p:cNvSpPr>
          <p:nvPr>
            <p:ph type="body" sz="quarter" idx="21" hasCustomPrompt="1"/>
          </p:nvPr>
        </p:nvSpPr>
        <p:spPr>
          <a:xfrm>
            <a:off x="1263313" y="1365003"/>
            <a:ext cx="1058486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3" name="Text Placeholder 11">
            <a:extLst>
              <a:ext uri="{FF2B5EF4-FFF2-40B4-BE49-F238E27FC236}">
                <a16:creationId xmlns:a16="http://schemas.microsoft.com/office/drawing/2014/main" id="{2B611B12-B377-E7E4-AA8E-08A63B4AF0F9}"/>
              </a:ext>
            </a:extLst>
          </p:cNvPr>
          <p:cNvSpPr>
            <a:spLocks noGrp="1"/>
          </p:cNvSpPr>
          <p:nvPr>
            <p:ph type="body" sz="quarter" idx="22" hasCustomPrompt="1"/>
          </p:nvPr>
        </p:nvSpPr>
        <p:spPr>
          <a:xfrm>
            <a:off x="1258984" y="2112373"/>
            <a:ext cx="10604729"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1890926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Text + Image 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E461636-0392-6E87-FF8A-C1CCDA1C045A}"/>
              </a:ext>
            </a:extLst>
          </p:cNvPr>
          <p:cNvSpPr>
            <a:spLocks noGrp="1"/>
          </p:cNvSpPr>
          <p:nvPr>
            <p:ph type="pic" sz="quarter" idx="23"/>
          </p:nvPr>
        </p:nvSpPr>
        <p:spPr>
          <a:xfrm>
            <a:off x="7772788" y="1364999"/>
            <a:ext cx="13363943" cy="8449576"/>
          </a:xfrm>
          <a:prstGeom prst="rect">
            <a:avLst/>
          </a:prstGeom>
          <a:pattFill prst="trellis">
            <a:fgClr>
              <a:schemeClr val="bg1">
                <a:lumMod val="85000"/>
              </a:schemeClr>
            </a:fgClr>
            <a:bgClr>
              <a:schemeClr val="bg1"/>
            </a:bgClr>
          </a:pattFill>
        </p:spPr>
        <p:txBody>
          <a:bodyPr/>
          <a:lstStyle/>
          <a:p>
            <a:endParaRPr lang="en-US"/>
          </a:p>
        </p:txBody>
      </p:sp>
      <p:sp>
        <p:nvSpPr>
          <p:cNvPr id="4" name="Text Placeholder 19">
            <a:extLst>
              <a:ext uri="{FF2B5EF4-FFF2-40B4-BE49-F238E27FC236}">
                <a16:creationId xmlns:a16="http://schemas.microsoft.com/office/drawing/2014/main" id="{4E601A6F-F0D4-798E-C410-21862207C476}"/>
              </a:ext>
            </a:extLst>
          </p:cNvPr>
          <p:cNvSpPr>
            <a:spLocks noGrp="1"/>
          </p:cNvSpPr>
          <p:nvPr>
            <p:ph type="body" sz="quarter" idx="21" hasCustomPrompt="1"/>
          </p:nvPr>
        </p:nvSpPr>
        <p:spPr>
          <a:xfrm>
            <a:off x="1245396" y="3329997"/>
            <a:ext cx="5820138" cy="6485986"/>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9" name="Picture 8" descr="A picture containing text, sign, vector graphics&#10;&#10;Description automatically generated">
            <a:extLst>
              <a:ext uri="{FF2B5EF4-FFF2-40B4-BE49-F238E27FC236}">
                <a16:creationId xmlns:a16="http://schemas.microsoft.com/office/drawing/2014/main" id="{21303405-93D1-1F0F-1906-9BF9EE642177}"/>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11" name="Text Placeholder 9">
            <a:extLst>
              <a:ext uri="{FF2B5EF4-FFF2-40B4-BE49-F238E27FC236}">
                <a16:creationId xmlns:a16="http://schemas.microsoft.com/office/drawing/2014/main" id="{13297A27-3ADF-F458-1B0B-B888C229E9B5}"/>
              </a:ext>
            </a:extLst>
          </p:cNvPr>
          <p:cNvSpPr>
            <a:spLocks noGrp="1"/>
          </p:cNvSpPr>
          <p:nvPr>
            <p:ph type="body" sz="quarter" idx="24" hasCustomPrompt="1"/>
          </p:nvPr>
        </p:nvSpPr>
        <p:spPr>
          <a:xfrm>
            <a:off x="1263313" y="1365003"/>
            <a:ext cx="580222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2" name="Text Placeholder 11">
            <a:extLst>
              <a:ext uri="{FF2B5EF4-FFF2-40B4-BE49-F238E27FC236}">
                <a16:creationId xmlns:a16="http://schemas.microsoft.com/office/drawing/2014/main" id="{40A71D77-D2AC-9774-46B9-C7D7DF0DFB98}"/>
              </a:ext>
            </a:extLst>
          </p:cNvPr>
          <p:cNvSpPr>
            <a:spLocks noGrp="1"/>
          </p:cNvSpPr>
          <p:nvPr>
            <p:ph type="body" sz="quarter" idx="22" hasCustomPrompt="1"/>
          </p:nvPr>
        </p:nvSpPr>
        <p:spPr>
          <a:xfrm>
            <a:off x="1258984" y="2112373"/>
            <a:ext cx="5820138"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3" name="Picture 12">
            <a:extLst>
              <a:ext uri="{FF2B5EF4-FFF2-40B4-BE49-F238E27FC236}">
                <a16:creationId xmlns:a16="http://schemas.microsoft.com/office/drawing/2014/main" id="{EDEF5C5A-D5E7-F578-3D48-0B0CDBDE9A57}"/>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235562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919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Text + Image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E461636-0392-6E87-FF8A-C1CCDA1C045A}"/>
              </a:ext>
            </a:extLst>
          </p:cNvPr>
          <p:cNvSpPr>
            <a:spLocks noGrp="1"/>
          </p:cNvSpPr>
          <p:nvPr>
            <p:ph type="pic" sz="quarter" idx="23"/>
          </p:nvPr>
        </p:nvSpPr>
        <p:spPr>
          <a:xfrm>
            <a:off x="1263315" y="3173330"/>
            <a:ext cx="19759021" cy="6782218"/>
          </a:xfrm>
          <a:prstGeom prst="rect">
            <a:avLst/>
          </a:prstGeom>
          <a:pattFill prst="trellis">
            <a:fgClr>
              <a:schemeClr val="bg1">
                <a:lumMod val="85000"/>
              </a:schemeClr>
            </a:fgClr>
            <a:bgClr>
              <a:schemeClr val="bg1"/>
            </a:bgClr>
          </a:pattFill>
        </p:spPr>
        <p:txBody>
          <a:bodyPr/>
          <a:lstStyle/>
          <a:p>
            <a:endParaRPr lang="en-US"/>
          </a:p>
        </p:txBody>
      </p:sp>
      <p:pic>
        <p:nvPicPr>
          <p:cNvPr id="8" name="Picture 7" descr="A picture containing text, sign, vector graphics&#10;&#10;Description automatically generated">
            <a:extLst>
              <a:ext uri="{FF2B5EF4-FFF2-40B4-BE49-F238E27FC236}">
                <a16:creationId xmlns:a16="http://schemas.microsoft.com/office/drawing/2014/main" id="{9364E8E3-C372-8148-F8B8-5C6683921C08}"/>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9" name="Text Placeholder 9">
            <a:extLst>
              <a:ext uri="{FF2B5EF4-FFF2-40B4-BE49-F238E27FC236}">
                <a16:creationId xmlns:a16="http://schemas.microsoft.com/office/drawing/2014/main" id="{EAC00065-9BD8-BE21-E437-094F06E97B1D}"/>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1" name="Text Placeholder 11">
            <a:extLst>
              <a:ext uri="{FF2B5EF4-FFF2-40B4-BE49-F238E27FC236}">
                <a16:creationId xmlns:a16="http://schemas.microsoft.com/office/drawing/2014/main" id="{DF2F4C3D-CC89-7A8E-C048-E401205CB8B1}"/>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2" name="Picture 11">
            <a:extLst>
              <a:ext uri="{FF2B5EF4-FFF2-40B4-BE49-F238E27FC236}">
                <a16:creationId xmlns:a16="http://schemas.microsoft.com/office/drawing/2014/main" id="{68637A2F-63E4-F356-8CF3-6B5A73A992DF}"/>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665866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F08EE14-89CF-6D52-1ACF-CA2DEB194DCF}"/>
              </a:ext>
            </a:extLst>
          </p:cNvPr>
          <p:cNvSpPr>
            <a:spLocks noGrp="1"/>
          </p:cNvSpPr>
          <p:nvPr>
            <p:ph type="pic" sz="quarter" idx="13"/>
          </p:nvPr>
        </p:nvSpPr>
        <p:spPr>
          <a:xfrm>
            <a:off x="0" y="0"/>
            <a:ext cx="22399625" cy="9790959"/>
          </a:xfrm>
          <a:prstGeom prst="rect">
            <a:avLst/>
          </a:prstGeom>
          <a:pattFill prst="trellis">
            <a:fgClr>
              <a:schemeClr val="bg1">
                <a:lumMod val="85000"/>
              </a:schemeClr>
            </a:fgClr>
            <a:bgClr>
              <a:schemeClr val="bg1"/>
            </a:bgClr>
          </a:pattFill>
        </p:spPr>
        <p:txBody>
          <a:bodyPr/>
          <a:lstStyle/>
          <a:p>
            <a:endParaRPr lang="en-US"/>
          </a:p>
        </p:txBody>
      </p:sp>
      <p:pic>
        <p:nvPicPr>
          <p:cNvPr id="3" name="Picture 2" descr="A picture containing text, sign, vector graphics&#10;&#10;Description automatically generated">
            <a:extLst>
              <a:ext uri="{FF2B5EF4-FFF2-40B4-BE49-F238E27FC236}">
                <a16:creationId xmlns:a16="http://schemas.microsoft.com/office/drawing/2014/main" id="{81C4BA50-7901-D025-ED45-B05CB89864EE}"/>
              </a:ext>
            </a:extLst>
          </p:cNvPr>
          <p:cNvPicPr>
            <a:picLocks noChangeAspect="1"/>
          </p:cNvPicPr>
          <p:nvPr userDrawn="1"/>
        </p:nvPicPr>
        <p:blipFill>
          <a:blip r:embed="rId2"/>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1573778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Text + Chart">
    <p:spTree>
      <p:nvGrpSpPr>
        <p:cNvPr id="1" name=""/>
        <p:cNvGrpSpPr/>
        <p:nvPr/>
      </p:nvGrpSpPr>
      <p:grpSpPr>
        <a:xfrm>
          <a:off x="0" y="0"/>
          <a:ext cx="0" cy="0"/>
          <a:chOff x="0" y="0"/>
          <a:chExt cx="0" cy="0"/>
        </a:xfrm>
      </p:grpSpPr>
      <p:sp>
        <p:nvSpPr>
          <p:cNvPr id="2" name="Chart Placeholder 2">
            <a:extLst>
              <a:ext uri="{FF2B5EF4-FFF2-40B4-BE49-F238E27FC236}">
                <a16:creationId xmlns:a16="http://schemas.microsoft.com/office/drawing/2014/main" id="{B33552CF-CECC-4C58-FFE8-4EE8EE948D9B}"/>
              </a:ext>
            </a:extLst>
          </p:cNvPr>
          <p:cNvSpPr>
            <a:spLocks noGrp="1"/>
          </p:cNvSpPr>
          <p:nvPr>
            <p:ph type="chart" sz="quarter" idx="19"/>
          </p:nvPr>
        </p:nvSpPr>
        <p:spPr>
          <a:xfrm>
            <a:off x="7771697" y="1394673"/>
            <a:ext cx="13318368" cy="8421310"/>
          </a:xfrm>
          <a:prstGeom prst="rect">
            <a:avLst/>
          </a:prstGeom>
          <a:pattFill prst="pct5">
            <a:fgClr>
              <a:schemeClr val="accent1"/>
            </a:fgClr>
            <a:bgClr>
              <a:schemeClr val="bg1"/>
            </a:bgClr>
          </a:pattFill>
        </p:spPr>
        <p:txBody>
          <a:bodyPr/>
          <a:lstStyle/>
          <a:p>
            <a:endParaRPr lang="en-US"/>
          </a:p>
        </p:txBody>
      </p:sp>
      <p:sp>
        <p:nvSpPr>
          <p:cNvPr id="4" name="Text Placeholder 19">
            <a:extLst>
              <a:ext uri="{FF2B5EF4-FFF2-40B4-BE49-F238E27FC236}">
                <a16:creationId xmlns:a16="http://schemas.microsoft.com/office/drawing/2014/main" id="{055F44FA-DB84-0031-B117-39878B5FFBCD}"/>
              </a:ext>
            </a:extLst>
          </p:cNvPr>
          <p:cNvSpPr>
            <a:spLocks noGrp="1"/>
          </p:cNvSpPr>
          <p:nvPr>
            <p:ph type="body" sz="quarter" idx="21" hasCustomPrompt="1"/>
          </p:nvPr>
        </p:nvSpPr>
        <p:spPr>
          <a:xfrm>
            <a:off x="1245396" y="3239997"/>
            <a:ext cx="5820138" cy="6575985"/>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8" name="Picture 7" descr="A picture containing text, sign, vector graphics&#10;&#10;Description automatically generated">
            <a:extLst>
              <a:ext uri="{FF2B5EF4-FFF2-40B4-BE49-F238E27FC236}">
                <a16:creationId xmlns:a16="http://schemas.microsoft.com/office/drawing/2014/main" id="{19DAE737-A394-4205-58CB-68DA409077F0}"/>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9" name="Text Placeholder 9">
            <a:extLst>
              <a:ext uri="{FF2B5EF4-FFF2-40B4-BE49-F238E27FC236}">
                <a16:creationId xmlns:a16="http://schemas.microsoft.com/office/drawing/2014/main" id="{38D12164-C644-D229-A477-CBC6DB4684B1}"/>
              </a:ext>
            </a:extLst>
          </p:cNvPr>
          <p:cNvSpPr>
            <a:spLocks noGrp="1"/>
          </p:cNvSpPr>
          <p:nvPr>
            <p:ph type="body" sz="quarter" idx="22" hasCustomPrompt="1"/>
          </p:nvPr>
        </p:nvSpPr>
        <p:spPr>
          <a:xfrm>
            <a:off x="1263313" y="1365003"/>
            <a:ext cx="580222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1" name="Text Placeholder 11">
            <a:extLst>
              <a:ext uri="{FF2B5EF4-FFF2-40B4-BE49-F238E27FC236}">
                <a16:creationId xmlns:a16="http://schemas.microsoft.com/office/drawing/2014/main" id="{9B8E5A49-5A5F-5D32-BA79-1401FEF73558}"/>
              </a:ext>
            </a:extLst>
          </p:cNvPr>
          <p:cNvSpPr>
            <a:spLocks noGrp="1"/>
          </p:cNvSpPr>
          <p:nvPr>
            <p:ph type="body" sz="quarter" idx="23" hasCustomPrompt="1"/>
          </p:nvPr>
        </p:nvSpPr>
        <p:spPr>
          <a:xfrm>
            <a:off x="1258984" y="2112373"/>
            <a:ext cx="5820138"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3" name="Picture 12">
            <a:extLst>
              <a:ext uri="{FF2B5EF4-FFF2-40B4-BE49-F238E27FC236}">
                <a16:creationId xmlns:a16="http://schemas.microsoft.com/office/drawing/2014/main" id="{A060DC39-3EEC-4668-BF9C-EEF68E926387}"/>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1564088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Text_3 Column">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7A8C144D-6A2E-E100-D32B-35F038D9750C}"/>
              </a:ext>
            </a:extLst>
          </p:cNvPr>
          <p:cNvSpPr>
            <a:spLocks noGrp="1"/>
          </p:cNvSpPr>
          <p:nvPr>
            <p:ph type="body" sz="quarter" idx="15"/>
          </p:nvPr>
        </p:nvSpPr>
        <p:spPr>
          <a:xfrm>
            <a:off x="1245249"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5" name="Text Placeholder 19">
            <a:extLst>
              <a:ext uri="{FF2B5EF4-FFF2-40B4-BE49-F238E27FC236}">
                <a16:creationId xmlns:a16="http://schemas.microsoft.com/office/drawing/2014/main" id="{F7327613-B5EF-060E-1144-D6E54A9555E2}"/>
              </a:ext>
            </a:extLst>
          </p:cNvPr>
          <p:cNvSpPr>
            <a:spLocks noGrp="1"/>
          </p:cNvSpPr>
          <p:nvPr>
            <p:ph type="body" sz="quarter" idx="23" hasCustomPrompt="1"/>
          </p:nvPr>
        </p:nvSpPr>
        <p:spPr>
          <a:xfrm>
            <a:off x="1245323" y="4559028"/>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7" name="Text Placeholder 11">
            <a:extLst>
              <a:ext uri="{FF2B5EF4-FFF2-40B4-BE49-F238E27FC236}">
                <a16:creationId xmlns:a16="http://schemas.microsoft.com/office/drawing/2014/main" id="{8A66B4BD-F0B5-0BED-9E31-42ED3CC8C75E}"/>
              </a:ext>
            </a:extLst>
          </p:cNvPr>
          <p:cNvSpPr>
            <a:spLocks noGrp="1"/>
          </p:cNvSpPr>
          <p:nvPr>
            <p:ph type="body" sz="quarter" idx="24"/>
          </p:nvPr>
        </p:nvSpPr>
        <p:spPr>
          <a:xfrm>
            <a:off x="8073482"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8" name="Text Placeholder 19">
            <a:extLst>
              <a:ext uri="{FF2B5EF4-FFF2-40B4-BE49-F238E27FC236}">
                <a16:creationId xmlns:a16="http://schemas.microsoft.com/office/drawing/2014/main" id="{B38B33CD-7009-2C1A-FF02-18A9F8952335}"/>
              </a:ext>
            </a:extLst>
          </p:cNvPr>
          <p:cNvSpPr>
            <a:spLocks noGrp="1"/>
          </p:cNvSpPr>
          <p:nvPr>
            <p:ph type="body" sz="quarter" idx="25" hasCustomPrompt="1"/>
          </p:nvPr>
        </p:nvSpPr>
        <p:spPr>
          <a:xfrm>
            <a:off x="8073556" y="4559027"/>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9" name="Text Placeholder 11">
            <a:extLst>
              <a:ext uri="{FF2B5EF4-FFF2-40B4-BE49-F238E27FC236}">
                <a16:creationId xmlns:a16="http://schemas.microsoft.com/office/drawing/2014/main" id="{28BF48E4-E36B-FBFF-7DEA-69ED1BFC53B4}"/>
              </a:ext>
            </a:extLst>
          </p:cNvPr>
          <p:cNvSpPr>
            <a:spLocks noGrp="1"/>
          </p:cNvSpPr>
          <p:nvPr>
            <p:ph type="body" sz="quarter" idx="26"/>
          </p:nvPr>
        </p:nvSpPr>
        <p:spPr>
          <a:xfrm>
            <a:off x="14901794"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3" name="Text Placeholder 19">
            <a:extLst>
              <a:ext uri="{FF2B5EF4-FFF2-40B4-BE49-F238E27FC236}">
                <a16:creationId xmlns:a16="http://schemas.microsoft.com/office/drawing/2014/main" id="{5F5091A8-27C7-069E-20A6-E97705DEC30A}"/>
              </a:ext>
            </a:extLst>
          </p:cNvPr>
          <p:cNvSpPr>
            <a:spLocks noGrp="1"/>
          </p:cNvSpPr>
          <p:nvPr>
            <p:ph type="body" sz="quarter" idx="27" hasCustomPrompt="1"/>
          </p:nvPr>
        </p:nvSpPr>
        <p:spPr>
          <a:xfrm>
            <a:off x="14901869" y="4559027"/>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11" name="Picture 10">
            <a:extLst>
              <a:ext uri="{FF2B5EF4-FFF2-40B4-BE49-F238E27FC236}">
                <a16:creationId xmlns:a16="http://schemas.microsoft.com/office/drawing/2014/main" id="{599CE52E-D81B-8AC7-9597-AAE120FBB947}"/>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12" name="Picture 11" descr="A picture containing text, sign, vector graphics&#10;&#10;Description automatically generated">
            <a:extLst>
              <a:ext uri="{FF2B5EF4-FFF2-40B4-BE49-F238E27FC236}">
                <a16:creationId xmlns:a16="http://schemas.microsoft.com/office/drawing/2014/main" id="{BAE26B16-9B50-B997-846C-33C537AC4F37}"/>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15" name="Text Placeholder 9">
            <a:extLst>
              <a:ext uri="{FF2B5EF4-FFF2-40B4-BE49-F238E27FC236}">
                <a16:creationId xmlns:a16="http://schemas.microsoft.com/office/drawing/2014/main" id="{87E2C467-9A70-DF92-ECF0-1D1487AE299B}"/>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6" name="Text Placeholder 11">
            <a:extLst>
              <a:ext uri="{FF2B5EF4-FFF2-40B4-BE49-F238E27FC236}">
                <a16:creationId xmlns:a16="http://schemas.microsoft.com/office/drawing/2014/main" id="{77B948A2-E52A-3686-7265-57A28EA52DB6}"/>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1353918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Text_2 Column">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F0229A79-4650-7CA0-9131-03EFD3A29980}"/>
              </a:ext>
            </a:extLst>
          </p:cNvPr>
          <p:cNvSpPr>
            <a:spLocks noGrp="1"/>
          </p:cNvSpPr>
          <p:nvPr>
            <p:ph type="body" sz="quarter" idx="15"/>
          </p:nvPr>
        </p:nvSpPr>
        <p:spPr>
          <a:xfrm>
            <a:off x="1245248" y="3849812"/>
            <a:ext cx="9610788"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1" name="Text Placeholder 19">
            <a:extLst>
              <a:ext uri="{FF2B5EF4-FFF2-40B4-BE49-F238E27FC236}">
                <a16:creationId xmlns:a16="http://schemas.microsoft.com/office/drawing/2014/main" id="{47ADE8FC-501B-B395-6319-6B0BE9A419C0}"/>
              </a:ext>
            </a:extLst>
          </p:cNvPr>
          <p:cNvSpPr>
            <a:spLocks noGrp="1"/>
          </p:cNvSpPr>
          <p:nvPr>
            <p:ph type="body" sz="quarter" idx="23" hasCustomPrompt="1"/>
          </p:nvPr>
        </p:nvSpPr>
        <p:spPr>
          <a:xfrm>
            <a:off x="1245247" y="4634028"/>
            <a:ext cx="9610789"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12" name="Text Placeholder 11">
            <a:extLst>
              <a:ext uri="{FF2B5EF4-FFF2-40B4-BE49-F238E27FC236}">
                <a16:creationId xmlns:a16="http://schemas.microsoft.com/office/drawing/2014/main" id="{0B649BD0-75C5-3C8C-6644-D26E530C9CC6}"/>
              </a:ext>
            </a:extLst>
          </p:cNvPr>
          <p:cNvSpPr>
            <a:spLocks noGrp="1"/>
          </p:cNvSpPr>
          <p:nvPr>
            <p:ph type="body" sz="quarter" idx="24"/>
          </p:nvPr>
        </p:nvSpPr>
        <p:spPr>
          <a:xfrm>
            <a:off x="11469552" y="3849812"/>
            <a:ext cx="9610788"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5" name="Text Placeholder 19">
            <a:extLst>
              <a:ext uri="{FF2B5EF4-FFF2-40B4-BE49-F238E27FC236}">
                <a16:creationId xmlns:a16="http://schemas.microsoft.com/office/drawing/2014/main" id="{AA13EF36-2F22-8F26-521D-C66EB9F67962}"/>
              </a:ext>
            </a:extLst>
          </p:cNvPr>
          <p:cNvSpPr>
            <a:spLocks noGrp="1"/>
          </p:cNvSpPr>
          <p:nvPr>
            <p:ph type="body" sz="quarter" idx="25" hasCustomPrompt="1"/>
          </p:nvPr>
        </p:nvSpPr>
        <p:spPr>
          <a:xfrm>
            <a:off x="11469550" y="4634028"/>
            <a:ext cx="9610789"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5" name="Picture 4">
            <a:extLst>
              <a:ext uri="{FF2B5EF4-FFF2-40B4-BE49-F238E27FC236}">
                <a16:creationId xmlns:a16="http://schemas.microsoft.com/office/drawing/2014/main" id="{E205746C-40C4-1413-1F57-16E3703EC1D0}"/>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7" name="Picture 6" descr="A picture containing text, sign, vector graphics&#10;&#10;Description automatically generated">
            <a:extLst>
              <a:ext uri="{FF2B5EF4-FFF2-40B4-BE49-F238E27FC236}">
                <a16:creationId xmlns:a16="http://schemas.microsoft.com/office/drawing/2014/main" id="{746F5AC9-BAD9-4751-AF64-4BFF9296E0DD}"/>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8" name="Text Placeholder 9">
            <a:extLst>
              <a:ext uri="{FF2B5EF4-FFF2-40B4-BE49-F238E27FC236}">
                <a16:creationId xmlns:a16="http://schemas.microsoft.com/office/drawing/2014/main" id="{DE538102-5691-012E-0624-5DB226FB2310}"/>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9" name="Text Placeholder 11">
            <a:extLst>
              <a:ext uri="{FF2B5EF4-FFF2-40B4-BE49-F238E27FC236}">
                <a16:creationId xmlns:a16="http://schemas.microsoft.com/office/drawing/2014/main" id="{5BE4E27A-6B06-AA13-92B2-932CFD95A579}"/>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33217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7222" y="8844155"/>
            <a:ext cx="19510725" cy="738466"/>
          </a:xfrm>
          <a:prstGeom prst="rect">
            <a:avLst/>
          </a:prstGeom>
        </p:spPr>
        <p:txBody>
          <a:bodyPr lIns="91424" tIns="45712" rIns="91424" bIns="45712" anchor="b"/>
          <a:lstStyle>
            <a:lvl1pPr algn="l">
              <a:defRPr sz="1695" b="1"/>
            </a:lvl1pPr>
          </a:lstStyle>
          <a:p>
            <a:r>
              <a:rPr lang="en-US"/>
              <a:t>Click to edit Master title style</a:t>
            </a:r>
            <a:endParaRPr lang="en-NZ"/>
          </a:p>
        </p:txBody>
      </p:sp>
      <p:sp>
        <p:nvSpPr>
          <p:cNvPr id="3" name="Picture Placeholder 2"/>
          <p:cNvSpPr>
            <a:spLocks noGrp="1"/>
          </p:cNvSpPr>
          <p:nvPr>
            <p:ph type="pic" idx="1"/>
          </p:nvPr>
        </p:nvSpPr>
        <p:spPr>
          <a:xfrm>
            <a:off x="1427222" y="1610128"/>
            <a:ext cx="19510725" cy="7234021"/>
          </a:xfrm>
          <a:prstGeom prst="rect">
            <a:avLst/>
          </a:prstGeom>
        </p:spPr>
        <p:txBody>
          <a:bodyPr lIns="91424" tIns="45712" rIns="91424" bIns="45712"/>
          <a:lstStyle>
            <a:lvl1pPr marL="0" indent="0">
              <a:buNone/>
              <a:defRPr sz="2713"/>
            </a:lvl1pPr>
            <a:lvl2pPr marL="387691" indent="0">
              <a:buNone/>
              <a:defRPr sz="2374"/>
            </a:lvl2pPr>
            <a:lvl3pPr marL="775383" indent="0">
              <a:buNone/>
              <a:defRPr sz="2035"/>
            </a:lvl3pPr>
            <a:lvl4pPr marL="1163072" indent="0">
              <a:buNone/>
              <a:defRPr sz="1695"/>
            </a:lvl4pPr>
            <a:lvl5pPr marL="1550762" indent="0">
              <a:buNone/>
              <a:defRPr sz="1695"/>
            </a:lvl5pPr>
            <a:lvl6pPr marL="1938453" indent="0">
              <a:buNone/>
              <a:defRPr sz="1695"/>
            </a:lvl6pPr>
            <a:lvl7pPr marL="2326143" indent="0">
              <a:buNone/>
              <a:defRPr sz="1695"/>
            </a:lvl7pPr>
            <a:lvl8pPr marL="2713834" indent="0">
              <a:buNone/>
              <a:defRPr sz="1695"/>
            </a:lvl8pPr>
            <a:lvl9pPr marL="3101522" indent="0">
              <a:buNone/>
              <a:defRPr sz="1695"/>
            </a:lvl9pPr>
          </a:lstStyle>
          <a:p>
            <a:endParaRPr lang="en-NZ"/>
          </a:p>
        </p:txBody>
      </p:sp>
      <p:sp>
        <p:nvSpPr>
          <p:cNvPr id="4" name="Text Placeholder 3"/>
          <p:cNvSpPr>
            <a:spLocks noGrp="1"/>
          </p:cNvSpPr>
          <p:nvPr>
            <p:ph type="body" sz="half" idx="2"/>
          </p:nvPr>
        </p:nvSpPr>
        <p:spPr>
          <a:xfrm>
            <a:off x="1427222" y="9582612"/>
            <a:ext cx="19510725" cy="542608"/>
          </a:xfrm>
          <a:prstGeom prst="rect">
            <a:avLst/>
          </a:prstGeom>
        </p:spPr>
        <p:txBody>
          <a:bodyPr lIns="91424" tIns="45712" rIns="91424" bIns="45712"/>
          <a:lstStyle>
            <a:lvl1pPr marL="0" indent="0">
              <a:buNone/>
              <a:defRPr sz="1187"/>
            </a:lvl1pPr>
            <a:lvl2pPr marL="387691" indent="0">
              <a:buNone/>
              <a:defRPr sz="1018"/>
            </a:lvl2pPr>
            <a:lvl3pPr marL="775383" indent="0">
              <a:buNone/>
              <a:defRPr sz="848"/>
            </a:lvl3pPr>
            <a:lvl4pPr marL="1163072" indent="0">
              <a:buNone/>
              <a:defRPr sz="762"/>
            </a:lvl4pPr>
            <a:lvl5pPr marL="1550762" indent="0">
              <a:buNone/>
              <a:defRPr sz="762"/>
            </a:lvl5pPr>
            <a:lvl6pPr marL="1938453" indent="0">
              <a:buNone/>
              <a:defRPr sz="762"/>
            </a:lvl6pPr>
            <a:lvl7pPr marL="2326143" indent="0">
              <a:buNone/>
              <a:defRPr sz="762"/>
            </a:lvl7pPr>
            <a:lvl8pPr marL="2713834" indent="0">
              <a:buNone/>
              <a:defRPr sz="762"/>
            </a:lvl8pPr>
            <a:lvl9pPr marL="3101522" indent="0">
              <a:buNone/>
              <a:defRPr sz="762"/>
            </a:lvl9pPr>
          </a:lstStyle>
          <a:p>
            <a:pPr lvl="0"/>
            <a:r>
              <a:rPr lang="en-US"/>
              <a:t>Click to edit Master text styles</a:t>
            </a:r>
          </a:p>
        </p:txBody>
      </p:sp>
    </p:spTree>
    <p:extLst>
      <p:ext uri="{BB962C8B-B14F-4D97-AF65-F5344CB8AC3E}">
        <p14:creationId xmlns:p14="http://schemas.microsoft.com/office/powerpoint/2010/main" val="18594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94" b="21219"/>
          <a:stretch/>
        </p:blipFill>
        <p:spPr>
          <a:xfrm>
            <a:off x="13221" y="-1276348"/>
            <a:ext cx="22386408" cy="13876338"/>
          </a:xfrm>
          <a:prstGeom prst="rect">
            <a:avLst/>
          </a:prstGeom>
        </p:spPr>
      </p:pic>
      <p:sp>
        <p:nvSpPr>
          <p:cNvPr id="8" name="Title 1"/>
          <p:cNvSpPr>
            <a:spLocks noGrp="1"/>
          </p:cNvSpPr>
          <p:nvPr>
            <p:ph type="title" hasCustomPrompt="1"/>
          </p:nvPr>
        </p:nvSpPr>
        <p:spPr>
          <a:xfrm>
            <a:off x="1339248" y="4196423"/>
            <a:ext cx="15418605" cy="1649160"/>
          </a:xfrm>
          <a:prstGeom prst="rect">
            <a:avLst/>
          </a:prstGeom>
        </p:spPr>
        <p:txBody>
          <a:bodyPr lIns="91424" tIns="45712" rIns="91424" bIns="45712"/>
          <a:lstStyle>
            <a:lvl1pPr algn="l">
              <a:defRPr sz="5598" b="1">
                <a:solidFill>
                  <a:schemeClr val="bg1"/>
                </a:solidFill>
              </a:defRPr>
            </a:lvl1pPr>
          </a:lstStyle>
          <a:p>
            <a:r>
              <a:rPr lang="en-US"/>
              <a:t>Click to add title</a:t>
            </a:r>
            <a:endParaRPr lang="en-NZ"/>
          </a:p>
        </p:txBody>
      </p:sp>
      <p:sp>
        <p:nvSpPr>
          <p:cNvPr id="17" name="Text Placeholder 2"/>
          <p:cNvSpPr>
            <a:spLocks noGrp="1"/>
          </p:cNvSpPr>
          <p:nvPr>
            <p:ph type="body" idx="1" hasCustomPrompt="1"/>
          </p:nvPr>
        </p:nvSpPr>
        <p:spPr>
          <a:xfrm>
            <a:off x="1301645" y="6081907"/>
            <a:ext cx="15456213" cy="1174909"/>
          </a:xfrm>
          <a:prstGeom prst="rect">
            <a:avLst/>
          </a:prstGeom>
        </p:spPr>
        <p:txBody>
          <a:bodyPr lIns="91424" tIns="45712" rIns="91424" bIns="45712" anchor="b"/>
          <a:lstStyle>
            <a:lvl1pPr marL="0" indent="0">
              <a:buNone/>
              <a:defRPr sz="2799" b="1">
                <a:solidFill>
                  <a:schemeClr val="accent3"/>
                </a:solidFill>
                <a:latin typeface="+mj-lt"/>
              </a:defRPr>
            </a:lvl1pPr>
            <a:lvl2pPr marL="387691" indent="0">
              <a:buNone/>
              <a:defRPr sz="1695" b="1"/>
            </a:lvl2pPr>
            <a:lvl3pPr marL="775383" indent="0">
              <a:buNone/>
              <a:defRPr sz="1526" b="1"/>
            </a:lvl3pPr>
            <a:lvl4pPr marL="1163072" indent="0">
              <a:buNone/>
              <a:defRPr sz="1357" b="1"/>
            </a:lvl4pPr>
            <a:lvl5pPr marL="1550762" indent="0">
              <a:buNone/>
              <a:defRPr sz="1357" b="1"/>
            </a:lvl5pPr>
            <a:lvl6pPr marL="1938453" indent="0">
              <a:buNone/>
              <a:defRPr sz="1357" b="1"/>
            </a:lvl6pPr>
            <a:lvl7pPr marL="2326143" indent="0">
              <a:buNone/>
              <a:defRPr sz="1357" b="1"/>
            </a:lvl7pPr>
            <a:lvl8pPr marL="2713834" indent="0">
              <a:buNone/>
              <a:defRPr sz="1357" b="1"/>
            </a:lvl8pPr>
            <a:lvl9pPr marL="3101522" indent="0">
              <a:buNone/>
              <a:defRPr sz="1357" b="1"/>
            </a:lvl9pPr>
          </a:lstStyle>
          <a:p>
            <a:pPr lvl="0"/>
            <a:r>
              <a:rPr lang="en-US"/>
              <a:t>Click to add sub title</a:t>
            </a:r>
          </a:p>
        </p:txBody>
      </p:sp>
      <p:sp>
        <p:nvSpPr>
          <p:cNvPr id="4" name="Rectangle 3">
            <a:extLst>
              <a:ext uri="{FF2B5EF4-FFF2-40B4-BE49-F238E27FC236}">
                <a16:creationId xmlns:a16="http://schemas.microsoft.com/office/drawing/2014/main" id="{CE1F8E32-8099-4596-9F0C-4841C4296CA5}"/>
              </a:ext>
            </a:extLst>
          </p:cNvPr>
          <p:cNvSpPr/>
          <p:nvPr userDrawn="1"/>
        </p:nvSpPr>
        <p:spPr>
          <a:xfrm>
            <a:off x="13222" y="10042008"/>
            <a:ext cx="22386408" cy="255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26"/>
          </a:p>
        </p:txBody>
      </p:sp>
      <p:pic>
        <p:nvPicPr>
          <p:cNvPr id="2052" name="Picture 4" descr="auckland-transport | PEP Worldwide">
            <a:extLst>
              <a:ext uri="{FF2B5EF4-FFF2-40B4-BE49-F238E27FC236}">
                <a16:creationId xmlns:a16="http://schemas.microsoft.com/office/drawing/2014/main" id="{A2A9DFC4-38A3-4D5D-8AAB-3A9A9D6A0C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78796" y="10406934"/>
            <a:ext cx="4240562" cy="17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1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5" cy="6964273"/>
          </a:xfrm>
          <a:prstGeom prst="rect">
            <a:avLst/>
          </a:prstGeom>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1" y="1611318"/>
            <a:ext cx="19507353"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94284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3.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5.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4.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5.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8.xml"/><Relationship Id="rId5" Type="http://schemas.openxmlformats.org/officeDocument/2006/relationships/image" Target="../media/image5.jpeg"/><Relationship Id="rId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50.xml"/><Relationship Id="rId5" Type="http://schemas.openxmlformats.org/officeDocument/2006/relationships/image" Target="../media/image5.jpeg"/><Relationship Id="rId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51.xml"/><Relationship Id="rId5" Type="http://schemas.openxmlformats.org/officeDocument/2006/relationships/image" Target="../media/image5.jpeg"/><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4" y="532626"/>
            <a:ext cx="21212081" cy="0"/>
          </a:xfrm>
          <a:prstGeom prst="line">
            <a:avLst/>
          </a:prstGeom>
          <a:blipFill dpi="0" rotWithShape="0">
            <a:blip r:embed="rId10"/>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7" y="653799"/>
            <a:ext cx="5085939" cy="372089"/>
          </a:xfrm>
          <a:prstGeom prst="rect">
            <a:avLst/>
          </a:prstGeom>
          <a:ln>
            <a:noFill/>
          </a:ln>
        </p:spPr>
        <p:txBody>
          <a:bodyPr lIns="58071" tIns="29037" rIns="58071" bIns="2903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98" r:id="rId8"/>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6"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8" y="653800"/>
            <a:ext cx="5085939" cy="372089"/>
          </a:xfrm>
          <a:prstGeom prst="rect">
            <a:avLst/>
          </a:prstGeom>
          <a:ln>
            <a:noFill/>
          </a:ln>
        </p:spPr>
        <p:txBody>
          <a:bodyPr lIns="45755" tIns="22879" rIns="45755" bIns="22879"/>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600" smtClean="0">
                <a:solidFill>
                  <a:schemeClr val="tx2"/>
                </a:solidFill>
              </a:rPr>
              <a:t>‹#›</a:t>
            </a:fld>
            <a:endParaRPr lang="en-US" sz="600">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44" r:id="rId1"/>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5" y="532626"/>
            <a:ext cx="21212081" cy="0"/>
          </a:xfrm>
          <a:prstGeom prst="line">
            <a:avLst/>
          </a:prstGeom>
          <a:blipFill dpi="0" rotWithShape="0">
            <a:blip r:embed="rId4"/>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8" y="653800"/>
            <a:ext cx="5085938" cy="372089"/>
          </a:xfrm>
          <a:prstGeom prst="rect">
            <a:avLst/>
          </a:prstGeom>
          <a:ln>
            <a:noFill/>
          </a:ln>
        </p:spPr>
        <p:txBody>
          <a:bodyPr lIns="58070" tIns="29036" rIns="58070" bIns="29036"/>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61" r:id="rId1"/>
    <p:sldLayoutId id="2147483746" r:id="rId2"/>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7"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9" y="653801"/>
            <a:ext cx="5085939" cy="372089"/>
          </a:xfrm>
          <a:prstGeom prst="rect">
            <a:avLst/>
          </a:prstGeom>
          <a:ln>
            <a:noFill/>
          </a:ln>
        </p:spPr>
        <p:txBody>
          <a:bodyPr lIns="36050" tIns="18027" rIns="36050" bIns="1802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472" smtClean="0">
                <a:solidFill>
                  <a:schemeClr val="tx2"/>
                </a:solidFill>
              </a:rPr>
              <a:t>‹#›</a:t>
            </a:fld>
            <a:endParaRPr lang="en-US" sz="47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183282" rtl="0" eaLnBrk="1" latinLnBrk="0" hangingPunct="1">
        <a:spcBef>
          <a:spcPct val="0"/>
        </a:spcBef>
        <a:buNone/>
        <a:defRPr sz="1430" kern="1200">
          <a:solidFill>
            <a:schemeClr val="tx2"/>
          </a:solidFill>
          <a:latin typeface="+mj-lt"/>
          <a:ea typeface="+mj-ea"/>
          <a:cs typeface="+mj-cs"/>
        </a:defRPr>
      </a:lvl1pPr>
    </p:titleStyle>
    <p:bodyStyle>
      <a:lvl1pPr marL="137462" indent="-137462"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1pPr>
      <a:lvl2pPr marL="297833" indent="-114551"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2pPr>
      <a:lvl3pPr marL="458206"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3pPr>
      <a:lvl4pPr marL="641487"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4pPr>
      <a:lvl5pPr marL="824769"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5pPr>
      <a:lvl6pPr marL="1008050" indent="-91640" algn="l" defTabSz="183282" rtl="0" eaLnBrk="1" latinLnBrk="0" hangingPunct="1">
        <a:spcBef>
          <a:spcPct val="20000"/>
        </a:spcBef>
        <a:buFont typeface="Arial"/>
        <a:buChar char="•"/>
        <a:defRPr sz="791" kern="1200">
          <a:solidFill>
            <a:schemeClr val="tx1"/>
          </a:solidFill>
          <a:latin typeface="+mn-lt"/>
          <a:ea typeface="+mn-ea"/>
          <a:cs typeface="+mn-cs"/>
        </a:defRPr>
      </a:lvl6pPr>
      <a:lvl7pPr marL="1191333" indent="-91640" algn="l" defTabSz="183282" rtl="0" eaLnBrk="1" latinLnBrk="0" hangingPunct="1">
        <a:spcBef>
          <a:spcPct val="20000"/>
        </a:spcBef>
        <a:buFont typeface="Arial"/>
        <a:buChar char="•"/>
        <a:defRPr sz="791" kern="1200">
          <a:solidFill>
            <a:schemeClr val="tx1"/>
          </a:solidFill>
          <a:latin typeface="+mn-lt"/>
          <a:ea typeface="+mn-ea"/>
          <a:cs typeface="+mn-cs"/>
        </a:defRPr>
      </a:lvl7pPr>
      <a:lvl8pPr marL="1374614" indent="-91640" algn="l" defTabSz="183282" rtl="0" eaLnBrk="1" latinLnBrk="0" hangingPunct="1">
        <a:spcBef>
          <a:spcPct val="20000"/>
        </a:spcBef>
        <a:buFont typeface="Arial"/>
        <a:buChar char="•"/>
        <a:defRPr sz="791" kern="1200">
          <a:solidFill>
            <a:schemeClr val="tx1"/>
          </a:solidFill>
          <a:latin typeface="+mn-lt"/>
          <a:ea typeface="+mn-ea"/>
          <a:cs typeface="+mn-cs"/>
        </a:defRPr>
      </a:lvl8pPr>
      <a:lvl9pPr marL="1557897" indent="-91640" algn="l" defTabSz="183282" rtl="0" eaLnBrk="1" latinLnBrk="0" hangingPunct="1">
        <a:spcBef>
          <a:spcPct val="20000"/>
        </a:spcBef>
        <a:buFont typeface="Arial"/>
        <a:buChar char="•"/>
        <a:defRPr sz="791" kern="1200">
          <a:solidFill>
            <a:schemeClr val="tx1"/>
          </a:solidFill>
          <a:latin typeface="+mn-lt"/>
          <a:ea typeface="+mn-ea"/>
          <a:cs typeface="+mn-cs"/>
        </a:defRPr>
      </a:lvl9pPr>
    </p:bodyStyle>
    <p:otherStyle>
      <a:defPPr>
        <a:defRPr lang="en-US"/>
      </a:defPPr>
      <a:lvl1pPr marL="0" algn="l" defTabSz="183282" rtl="0" eaLnBrk="1" latinLnBrk="0" hangingPunct="1">
        <a:defRPr sz="716" kern="1200">
          <a:solidFill>
            <a:schemeClr val="tx1"/>
          </a:solidFill>
          <a:latin typeface="+mn-lt"/>
          <a:ea typeface="+mn-ea"/>
          <a:cs typeface="+mn-cs"/>
        </a:defRPr>
      </a:lvl1pPr>
      <a:lvl2pPr marL="183282" algn="l" defTabSz="183282" rtl="0" eaLnBrk="1" latinLnBrk="0" hangingPunct="1">
        <a:defRPr sz="716" kern="1200">
          <a:solidFill>
            <a:schemeClr val="tx1"/>
          </a:solidFill>
          <a:latin typeface="+mn-lt"/>
          <a:ea typeface="+mn-ea"/>
          <a:cs typeface="+mn-cs"/>
        </a:defRPr>
      </a:lvl2pPr>
      <a:lvl3pPr marL="366563" algn="l" defTabSz="183282" rtl="0" eaLnBrk="1" latinLnBrk="0" hangingPunct="1">
        <a:defRPr sz="716" kern="1200">
          <a:solidFill>
            <a:schemeClr val="tx1"/>
          </a:solidFill>
          <a:latin typeface="+mn-lt"/>
          <a:ea typeface="+mn-ea"/>
          <a:cs typeface="+mn-cs"/>
        </a:defRPr>
      </a:lvl3pPr>
      <a:lvl4pPr marL="549847" algn="l" defTabSz="183282" rtl="0" eaLnBrk="1" latinLnBrk="0" hangingPunct="1">
        <a:defRPr sz="716" kern="1200">
          <a:solidFill>
            <a:schemeClr val="tx1"/>
          </a:solidFill>
          <a:latin typeface="+mn-lt"/>
          <a:ea typeface="+mn-ea"/>
          <a:cs typeface="+mn-cs"/>
        </a:defRPr>
      </a:lvl4pPr>
      <a:lvl5pPr marL="733127" algn="l" defTabSz="183282" rtl="0" eaLnBrk="1" latinLnBrk="0" hangingPunct="1">
        <a:defRPr sz="716" kern="1200">
          <a:solidFill>
            <a:schemeClr val="tx1"/>
          </a:solidFill>
          <a:latin typeface="+mn-lt"/>
          <a:ea typeface="+mn-ea"/>
          <a:cs typeface="+mn-cs"/>
        </a:defRPr>
      </a:lvl5pPr>
      <a:lvl6pPr marL="916410" algn="l" defTabSz="183282" rtl="0" eaLnBrk="1" latinLnBrk="0" hangingPunct="1">
        <a:defRPr sz="716" kern="1200">
          <a:solidFill>
            <a:schemeClr val="tx1"/>
          </a:solidFill>
          <a:latin typeface="+mn-lt"/>
          <a:ea typeface="+mn-ea"/>
          <a:cs typeface="+mn-cs"/>
        </a:defRPr>
      </a:lvl6pPr>
      <a:lvl7pPr marL="1099692" algn="l" defTabSz="183282" rtl="0" eaLnBrk="1" latinLnBrk="0" hangingPunct="1">
        <a:defRPr sz="716" kern="1200">
          <a:solidFill>
            <a:schemeClr val="tx1"/>
          </a:solidFill>
          <a:latin typeface="+mn-lt"/>
          <a:ea typeface="+mn-ea"/>
          <a:cs typeface="+mn-cs"/>
        </a:defRPr>
      </a:lvl7pPr>
      <a:lvl8pPr marL="1282974" algn="l" defTabSz="183282" rtl="0" eaLnBrk="1" latinLnBrk="0" hangingPunct="1">
        <a:defRPr sz="716" kern="1200">
          <a:solidFill>
            <a:schemeClr val="tx1"/>
          </a:solidFill>
          <a:latin typeface="+mn-lt"/>
          <a:ea typeface="+mn-ea"/>
          <a:cs typeface="+mn-cs"/>
        </a:defRPr>
      </a:lvl8pPr>
      <a:lvl9pPr marL="1466256" algn="l" defTabSz="183282" rtl="0" eaLnBrk="1" latinLnBrk="0" hangingPunct="1">
        <a:defRPr sz="71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67008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hdr="0" ftr="0"/>
  <p:txStyles>
    <p:titleStyle>
      <a:lvl1pPr algn="l" defTabSz="1679936" rtl="0" eaLnBrk="1" latinLnBrk="0" hangingPunct="1">
        <a:lnSpc>
          <a:spcPct val="90000"/>
        </a:lnSpc>
        <a:spcBef>
          <a:spcPct val="0"/>
        </a:spcBef>
        <a:buNone/>
        <a:defRPr sz="8084" kern="1200">
          <a:solidFill>
            <a:schemeClr val="tx1"/>
          </a:solidFill>
          <a:latin typeface="+mj-lt"/>
          <a:ea typeface="+mj-ea"/>
          <a:cs typeface="+mj-cs"/>
        </a:defRPr>
      </a:lvl1pPr>
    </p:titleStyle>
    <p:bodyStyle>
      <a:lvl1pPr marL="419984" indent="-419984" algn="l" defTabSz="1679936" rtl="0" eaLnBrk="1" latinLnBrk="0" hangingPunct="1">
        <a:lnSpc>
          <a:spcPct val="90000"/>
        </a:lnSpc>
        <a:spcBef>
          <a:spcPts val="1837"/>
        </a:spcBef>
        <a:buFont typeface="Arial" panose="020B0604020202020204" pitchFamily="34" charset="0"/>
        <a:buChar char="•"/>
        <a:defRPr sz="5144" kern="1200">
          <a:solidFill>
            <a:schemeClr val="tx1"/>
          </a:solidFill>
          <a:latin typeface="+mn-lt"/>
          <a:ea typeface="+mn-ea"/>
          <a:cs typeface="+mn-cs"/>
        </a:defRPr>
      </a:lvl1pPr>
      <a:lvl2pPr marL="1259952" indent="-419984" algn="l" defTabSz="1679936" rtl="0" eaLnBrk="1" latinLnBrk="0" hangingPunct="1">
        <a:lnSpc>
          <a:spcPct val="90000"/>
        </a:lnSpc>
        <a:spcBef>
          <a:spcPts val="919"/>
        </a:spcBef>
        <a:buFont typeface="Arial" panose="020B0604020202020204" pitchFamily="34" charset="0"/>
        <a:buChar char="•"/>
        <a:defRPr sz="4409" kern="1200">
          <a:solidFill>
            <a:schemeClr val="tx1"/>
          </a:solidFill>
          <a:latin typeface="+mn-lt"/>
          <a:ea typeface="+mn-ea"/>
          <a:cs typeface="+mn-cs"/>
        </a:defRPr>
      </a:lvl2pPr>
      <a:lvl3pPr marL="2099920" indent="-419984" algn="l" defTabSz="1679936" rtl="0" eaLnBrk="1" latinLnBrk="0" hangingPunct="1">
        <a:lnSpc>
          <a:spcPct val="90000"/>
        </a:lnSpc>
        <a:spcBef>
          <a:spcPts val="919"/>
        </a:spcBef>
        <a:buFont typeface="Arial" panose="020B0604020202020204" pitchFamily="34" charset="0"/>
        <a:buChar char="•"/>
        <a:defRPr sz="3674" kern="1200">
          <a:solidFill>
            <a:schemeClr val="tx1"/>
          </a:solidFill>
          <a:latin typeface="+mn-lt"/>
          <a:ea typeface="+mn-ea"/>
          <a:cs typeface="+mn-cs"/>
        </a:defRPr>
      </a:lvl3pPr>
      <a:lvl4pPr marL="2939887"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4pPr>
      <a:lvl5pPr marL="3779855"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5pPr>
      <a:lvl6pPr marL="4619823"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6pPr>
      <a:lvl7pPr marL="5459791"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7pPr>
      <a:lvl8pPr marL="6299759"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8pPr>
      <a:lvl9pPr marL="7139727"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9pPr>
    </p:bodyStyle>
    <p:other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4" y="532626"/>
            <a:ext cx="21212081" cy="0"/>
          </a:xfrm>
          <a:prstGeom prst="line">
            <a:avLst/>
          </a:prstGeom>
          <a:blipFill dpi="0" rotWithShape="0">
            <a:blip r:embed="rId11"/>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7" y="653799"/>
            <a:ext cx="5085939" cy="372089"/>
          </a:xfrm>
          <a:prstGeom prst="rect">
            <a:avLst/>
          </a:prstGeom>
          <a:ln>
            <a:noFill/>
          </a:ln>
        </p:spPr>
        <p:txBody>
          <a:bodyPr lIns="58071" tIns="29037" rIns="58071" bIns="2903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416" y="11323194"/>
            <a:ext cx="3194579" cy="1025163"/>
          </a:xfrm>
          <a:prstGeom prst="rect">
            <a:avLst/>
          </a:prstGeom>
        </p:spPr>
      </p:pic>
      <p:cxnSp>
        <p:nvCxnSpPr>
          <p:cNvPr id="12" name="Straight Connector 11"/>
          <p:cNvCxnSpPr/>
          <p:nvPr/>
        </p:nvCxnSpPr>
        <p:spPr bwMode="auto">
          <a:xfrm>
            <a:off x="533548" y="11323186"/>
            <a:ext cx="18979230" cy="0"/>
          </a:xfrm>
          <a:prstGeom prst="line">
            <a:avLst/>
          </a:prstGeom>
          <a:blipFill dpi="0" rotWithShape="0">
            <a:blip r:embed="rId11"/>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84910" y="10670231"/>
            <a:ext cx="1853002" cy="1674011"/>
          </a:xfrm>
          <a:prstGeom prst="rect">
            <a:avLst/>
          </a:prstGeom>
        </p:spPr>
      </p:pic>
    </p:spTree>
    <p:extLst>
      <p:ext uri="{BB962C8B-B14F-4D97-AF65-F5344CB8AC3E}">
        <p14:creationId xmlns:p14="http://schemas.microsoft.com/office/powerpoint/2010/main" val="3765226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C0756-8E08-9447-A567-A914D0FD94E3}"/>
              </a:ext>
            </a:extLst>
          </p:cNvPr>
          <p:cNvPicPr>
            <a:picLocks noChangeAspect="1"/>
          </p:cNvPicPr>
          <p:nvPr userDrawn="1"/>
        </p:nvPicPr>
        <p:blipFill>
          <a:blip r:embed="rId7"/>
          <a:srcRect/>
          <a:stretch/>
        </p:blipFill>
        <p:spPr>
          <a:xfrm>
            <a:off x="0" y="0"/>
            <a:ext cx="22399625" cy="12599988"/>
          </a:xfrm>
          <a:prstGeom prst="rect">
            <a:avLst/>
          </a:prstGeom>
        </p:spPr>
      </p:pic>
    </p:spTree>
    <p:extLst>
      <p:ext uri="{BB962C8B-B14F-4D97-AF65-F5344CB8AC3E}">
        <p14:creationId xmlns:p14="http://schemas.microsoft.com/office/powerpoint/2010/main" val="38802550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6" r:id="rId5"/>
  </p:sldLayoutIdLst>
  <p:hf hd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C0756-8E08-9447-A567-A914D0FD94E3}"/>
              </a:ext>
            </a:extLst>
          </p:cNvPr>
          <p:cNvPicPr>
            <a:picLocks noChangeAspect="1"/>
          </p:cNvPicPr>
          <p:nvPr userDrawn="1"/>
        </p:nvPicPr>
        <p:blipFill>
          <a:blip r:embed="rId3"/>
          <a:srcRect/>
          <a:stretch/>
        </p:blipFill>
        <p:spPr>
          <a:xfrm>
            <a:off x="0" y="0"/>
            <a:ext cx="22399625" cy="12599988"/>
          </a:xfrm>
          <a:prstGeom prst="rect">
            <a:avLst/>
          </a:prstGeom>
        </p:spPr>
      </p:pic>
    </p:spTree>
    <p:extLst>
      <p:ext uri="{BB962C8B-B14F-4D97-AF65-F5344CB8AC3E}">
        <p14:creationId xmlns:p14="http://schemas.microsoft.com/office/powerpoint/2010/main" val="845275270"/>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1372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9" r:id="rId20"/>
    <p:sldLayoutId id="2147483740" r:id="rId21"/>
    <p:sldLayoutId id="2147483741" r:id="rId22"/>
    <p:sldLayoutId id="2147483742" r:id="rId23"/>
    <p:sldLayoutId id="2147483734" r:id="rId24"/>
  </p:sldLayoutIdLst>
  <p:hf hdr="0" ft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47"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1" y="653789"/>
            <a:ext cx="5085939" cy="372089"/>
          </a:xfrm>
          <a:prstGeom prst="rect">
            <a:avLst/>
          </a:prstGeom>
          <a:ln>
            <a:noFill/>
          </a:ln>
        </p:spPr>
        <p:txBody>
          <a:bodyPr lIns="106691" tIns="53347" rIns="106691" bIns="5334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1402" smtClean="0">
                <a:solidFill>
                  <a:schemeClr val="tx2"/>
                </a:solidFill>
              </a:rPr>
              <a:t>‹#›</a:t>
            </a:fld>
            <a:endParaRPr lang="en-US" sz="1402">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5" y="11323188"/>
            <a:ext cx="3736692" cy="1025163"/>
          </a:xfrm>
          <a:prstGeom prst="rect">
            <a:avLst/>
          </a:prstGeom>
        </p:spPr>
      </p:pic>
      <p:cxnSp>
        <p:nvCxnSpPr>
          <p:cNvPr id="12" name="Straight Connector 11"/>
          <p:cNvCxnSpPr/>
          <p:nvPr/>
        </p:nvCxnSpPr>
        <p:spPr bwMode="auto">
          <a:xfrm>
            <a:off x="533542" y="11323186"/>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5" y="10670228"/>
            <a:ext cx="2113658" cy="1674011"/>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27434" rtl="0" eaLnBrk="1" latinLnBrk="0" hangingPunct="1">
        <a:spcBef>
          <a:spcPct val="0"/>
        </a:spcBef>
        <a:buNone/>
        <a:defRPr sz="3337" kern="1200">
          <a:solidFill>
            <a:schemeClr val="tx2"/>
          </a:solidFill>
          <a:latin typeface="+mj-lt"/>
          <a:ea typeface="+mj-ea"/>
          <a:cs typeface="+mj-cs"/>
        </a:defRPr>
      </a:lvl1pPr>
    </p:titleStyle>
    <p:bodyStyle>
      <a:lvl1pPr marL="320576" indent="-32057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1pPr>
      <a:lvl2pPr marL="694581" indent="-26714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2pPr>
      <a:lvl3pPr marL="1068584"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3pPr>
      <a:lvl4pPr marL="1496016"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4pPr>
      <a:lvl5pPr marL="1923450"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5pPr>
      <a:lvl6pPr marL="2350882" indent="-213716" algn="l" defTabSz="427434" rtl="0" eaLnBrk="1" latinLnBrk="0" hangingPunct="1">
        <a:spcBef>
          <a:spcPct val="20000"/>
        </a:spcBef>
        <a:buFont typeface="Arial"/>
        <a:buChar char="•"/>
        <a:defRPr sz="1843" kern="1200">
          <a:solidFill>
            <a:schemeClr val="tx1"/>
          </a:solidFill>
          <a:latin typeface="+mn-lt"/>
          <a:ea typeface="+mn-ea"/>
          <a:cs typeface="+mn-cs"/>
        </a:defRPr>
      </a:lvl6pPr>
      <a:lvl7pPr marL="2778316" indent="-213716" algn="l" defTabSz="427434" rtl="0" eaLnBrk="1" latinLnBrk="0" hangingPunct="1">
        <a:spcBef>
          <a:spcPct val="20000"/>
        </a:spcBef>
        <a:buFont typeface="Arial"/>
        <a:buChar char="•"/>
        <a:defRPr sz="1843" kern="1200">
          <a:solidFill>
            <a:schemeClr val="tx1"/>
          </a:solidFill>
          <a:latin typeface="+mn-lt"/>
          <a:ea typeface="+mn-ea"/>
          <a:cs typeface="+mn-cs"/>
        </a:defRPr>
      </a:lvl7pPr>
      <a:lvl8pPr marL="3205750" indent="-213716" algn="l" defTabSz="427434" rtl="0" eaLnBrk="1" latinLnBrk="0" hangingPunct="1">
        <a:spcBef>
          <a:spcPct val="20000"/>
        </a:spcBef>
        <a:buFont typeface="Arial"/>
        <a:buChar char="•"/>
        <a:defRPr sz="1843" kern="1200">
          <a:solidFill>
            <a:schemeClr val="tx1"/>
          </a:solidFill>
          <a:latin typeface="+mn-lt"/>
          <a:ea typeface="+mn-ea"/>
          <a:cs typeface="+mn-cs"/>
        </a:defRPr>
      </a:lvl8pPr>
      <a:lvl9pPr marL="3633182" indent="-213716" algn="l" defTabSz="427434" rtl="0" eaLnBrk="1" latinLnBrk="0" hangingPunct="1">
        <a:spcBef>
          <a:spcPct val="20000"/>
        </a:spcBef>
        <a:buFont typeface="Arial"/>
        <a:buChar char="•"/>
        <a:defRPr sz="1843" kern="1200">
          <a:solidFill>
            <a:schemeClr val="tx1"/>
          </a:solidFill>
          <a:latin typeface="+mn-lt"/>
          <a:ea typeface="+mn-ea"/>
          <a:cs typeface="+mn-cs"/>
        </a:defRPr>
      </a:lvl9pPr>
    </p:bodyStyle>
    <p:otherStyle>
      <a:defPPr>
        <a:defRPr lang="en-US"/>
      </a:defPPr>
      <a:lvl1pPr marL="0" algn="l" defTabSz="427434" rtl="0" eaLnBrk="1" latinLnBrk="0" hangingPunct="1">
        <a:defRPr sz="1669" kern="1200">
          <a:solidFill>
            <a:schemeClr val="tx1"/>
          </a:solidFill>
          <a:latin typeface="+mn-lt"/>
          <a:ea typeface="+mn-ea"/>
          <a:cs typeface="+mn-cs"/>
        </a:defRPr>
      </a:lvl1pPr>
      <a:lvl2pPr marL="427434" algn="l" defTabSz="427434" rtl="0" eaLnBrk="1" latinLnBrk="0" hangingPunct="1">
        <a:defRPr sz="1669" kern="1200">
          <a:solidFill>
            <a:schemeClr val="tx1"/>
          </a:solidFill>
          <a:latin typeface="+mn-lt"/>
          <a:ea typeface="+mn-ea"/>
          <a:cs typeface="+mn-cs"/>
        </a:defRPr>
      </a:lvl2pPr>
      <a:lvl3pPr marL="854866" algn="l" defTabSz="427434" rtl="0" eaLnBrk="1" latinLnBrk="0" hangingPunct="1">
        <a:defRPr sz="1669" kern="1200">
          <a:solidFill>
            <a:schemeClr val="tx1"/>
          </a:solidFill>
          <a:latin typeface="+mn-lt"/>
          <a:ea typeface="+mn-ea"/>
          <a:cs typeface="+mn-cs"/>
        </a:defRPr>
      </a:lvl3pPr>
      <a:lvl4pPr marL="1282300" algn="l" defTabSz="427434" rtl="0" eaLnBrk="1" latinLnBrk="0" hangingPunct="1">
        <a:defRPr sz="1669" kern="1200">
          <a:solidFill>
            <a:schemeClr val="tx1"/>
          </a:solidFill>
          <a:latin typeface="+mn-lt"/>
          <a:ea typeface="+mn-ea"/>
          <a:cs typeface="+mn-cs"/>
        </a:defRPr>
      </a:lvl4pPr>
      <a:lvl5pPr marL="1709732" algn="l" defTabSz="427434" rtl="0" eaLnBrk="1" latinLnBrk="0" hangingPunct="1">
        <a:defRPr sz="1669" kern="1200">
          <a:solidFill>
            <a:schemeClr val="tx1"/>
          </a:solidFill>
          <a:latin typeface="+mn-lt"/>
          <a:ea typeface="+mn-ea"/>
          <a:cs typeface="+mn-cs"/>
        </a:defRPr>
      </a:lvl5pPr>
      <a:lvl6pPr marL="2137166" algn="l" defTabSz="427434" rtl="0" eaLnBrk="1" latinLnBrk="0" hangingPunct="1">
        <a:defRPr sz="1669" kern="1200">
          <a:solidFill>
            <a:schemeClr val="tx1"/>
          </a:solidFill>
          <a:latin typeface="+mn-lt"/>
          <a:ea typeface="+mn-ea"/>
          <a:cs typeface="+mn-cs"/>
        </a:defRPr>
      </a:lvl6pPr>
      <a:lvl7pPr marL="2564600" algn="l" defTabSz="427434" rtl="0" eaLnBrk="1" latinLnBrk="0" hangingPunct="1">
        <a:defRPr sz="1669" kern="1200">
          <a:solidFill>
            <a:schemeClr val="tx1"/>
          </a:solidFill>
          <a:latin typeface="+mn-lt"/>
          <a:ea typeface="+mn-ea"/>
          <a:cs typeface="+mn-cs"/>
        </a:defRPr>
      </a:lvl7pPr>
      <a:lvl8pPr marL="2992032" algn="l" defTabSz="427434" rtl="0" eaLnBrk="1" latinLnBrk="0" hangingPunct="1">
        <a:defRPr sz="1669" kern="1200">
          <a:solidFill>
            <a:schemeClr val="tx1"/>
          </a:solidFill>
          <a:latin typeface="+mn-lt"/>
          <a:ea typeface="+mn-ea"/>
          <a:cs typeface="+mn-cs"/>
        </a:defRPr>
      </a:lvl8pPr>
      <a:lvl9pPr marL="3419466" algn="l" defTabSz="427434" rtl="0" eaLnBrk="1" latinLnBrk="0" hangingPunct="1">
        <a:defRPr sz="166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5"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txBox="1">
            <a:spLocks/>
          </p:cNvSpPr>
          <p:nvPr/>
        </p:nvSpPr>
        <p:spPr>
          <a:xfrm>
            <a:off x="16659688" y="653801"/>
            <a:ext cx="5085939" cy="372089"/>
          </a:xfrm>
          <a:prstGeom prst="rect">
            <a:avLst/>
          </a:prstGeom>
          <a:ln>
            <a:noFill/>
          </a:ln>
        </p:spPr>
        <p:txBody>
          <a:bodyPr lIns="50988" tIns="25495" rIns="50988" bIns="25495"/>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669" smtClean="0">
                <a:solidFill>
                  <a:schemeClr val="tx2"/>
                </a:solidFill>
              </a:rPr>
              <a:t>‹#›</a:t>
            </a:fld>
            <a:endParaRPr lang="en-US" sz="669">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48"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0" y="653788"/>
            <a:ext cx="5085939" cy="372089"/>
          </a:xfrm>
          <a:prstGeom prst="rect">
            <a:avLst/>
          </a:prstGeom>
          <a:ln>
            <a:noFill/>
          </a:ln>
        </p:spPr>
        <p:txBody>
          <a:bodyPr lIns="84063" tIns="42033" rIns="84063" bIns="42033"/>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1106" smtClean="0">
                <a:solidFill>
                  <a:schemeClr val="tx2"/>
                </a:solidFill>
              </a:rPr>
              <a:t>‹#›</a:t>
            </a:fld>
            <a:endParaRPr lang="en-US" sz="1106">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6" y="11323188"/>
            <a:ext cx="3736692" cy="1025163"/>
          </a:xfrm>
          <a:prstGeom prst="rect">
            <a:avLst/>
          </a:prstGeom>
        </p:spPr>
      </p:pic>
      <p:cxnSp>
        <p:nvCxnSpPr>
          <p:cNvPr id="12" name="Straight Connector 11"/>
          <p:cNvCxnSpPr/>
          <p:nvPr/>
        </p:nvCxnSpPr>
        <p:spPr bwMode="auto">
          <a:xfrm>
            <a:off x="533541" y="11323185"/>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3" y="10670225"/>
            <a:ext cx="2113657" cy="1674011"/>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86832" rtl="0" eaLnBrk="1" latinLnBrk="0" hangingPunct="1">
        <a:spcBef>
          <a:spcPct val="0"/>
        </a:spcBef>
        <a:buNone/>
        <a:defRPr sz="3800" kern="1200">
          <a:solidFill>
            <a:schemeClr val="tx2"/>
          </a:solidFill>
          <a:latin typeface="+mj-lt"/>
          <a:ea typeface="+mj-ea"/>
          <a:cs typeface="+mj-cs"/>
        </a:defRPr>
      </a:lvl1pPr>
    </p:titleStyle>
    <p:bodyStyle>
      <a:lvl1pPr marL="365124" indent="-365124"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1pPr>
      <a:lvl2pPr marL="791101" indent="-304269"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2pPr>
      <a:lvl3pPr marL="121707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3pPr>
      <a:lvl4pPr marL="170390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4pPr>
      <a:lvl5pPr marL="2190741"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0"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0" y="653790"/>
            <a:ext cx="5085939" cy="372089"/>
          </a:xfrm>
          <a:prstGeom prst="rect">
            <a:avLst/>
          </a:prstGeom>
          <a:ln>
            <a:noFill/>
          </a:ln>
        </p:spPr>
        <p:txBody>
          <a:bodyPr lIns="66235" tIns="33118" rIns="66235" bIns="33118"/>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871" smtClean="0">
                <a:solidFill>
                  <a:schemeClr val="tx2"/>
                </a:solidFill>
              </a:rPr>
              <a:t>‹#›</a:t>
            </a:fld>
            <a:endParaRPr lang="en-US" sz="871">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8" y="11323190"/>
            <a:ext cx="3736692" cy="1025163"/>
          </a:xfrm>
          <a:prstGeom prst="rect">
            <a:avLst/>
          </a:prstGeom>
        </p:spPr>
      </p:pic>
      <p:cxnSp>
        <p:nvCxnSpPr>
          <p:cNvPr id="12" name="Straight Connector 11"/>
          <p:cNvCxnSpPr/>
          <p:nvPr/>
        </p:nvCxnSpPr>
        <p:spPr bwMode="auto">
          <a:xfrm>
            <a:off x="533543" y="11323185"/>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3" y="10670225"/>
            <a:ext cx="2113657" cy="1674011"/>
          </a:xfrm>
          <a:prstGeom prst="rect">
            <a:avLst/>
          </a:prstGeom>
        </p:spPr>
      </p:pic>
    </p:spTree>
    <p:extLst>
      <p:ext uri="{BB962C8B-B14F-4D97-AF65-F5344CB8AC3E}">
        <p14:creationId xmlns:p14="http://schemas.microsoft.com/office/powerpoint/2010/main" val="1300464018"/>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216105" rtl="0" eaLnBrk="1" latinLnBrk="0" hangingPunct="1">
        <a:spcBef>
          <a:spcPct val="0"/>
        </a:spcBef>
        <a:buNone/>
        <a:defRPr sz="1687" kern="1200">
          <a:solidFill>
            <a:schemeClr val="tx2"/>
          </a:solidFill>
          <a:latin typeface="+mj-lt"/>
          <a:ea typeface="+mj-ea"/>
          <a:cs typeface="+mj-cs"/>
        </a:defRPr>
      </a:lvl1pPr>
    </p:titleStyle>
    <p:bodyStyle>
      <a:lvl1pPr marL="162079" indent="-162079"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1pPr>
      <a:lvl2pPr marL="351170" indent="-135065"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2pPr>
      <a:lvl3pPr marL="540261"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3pPr>
      <a:lvl4pPr marL="756365"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4pPr>
      <a:lvl5pPr marL="972470"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5pPr>
      <a:lvl6pPr marL="1188574" indent="-108052" algn="l" defTabSz="216105" rtl="0" eaLnBrk="1" latinLnBrk="0" hangingPunct="1">
        <a:spcBef>
          <a:spcPct val="20000"/>
        </a:spcBef>
        <a:buFont typeface="Arial"/>
        <a:buChar char="•"/>
        <a:defRPr sz="932" kern="1200">
          <a:solidFill>
            <a:schemeClr val="tx1"/>
          </a:solidFill>
          <a:latin typeface="+mn-lt"/>
          <a:ea typeface="+mn-ea"/>
          <a:cs typeface="+mn-cs"/>
        </a:defRPr>
      </a:lvl6pPr>
      <a:lvl7pPr marL="1404679" indent="-108052" algn="l" defTabSz="216105" rtl="0" eaLnBrk="1" latinLnBrk="0" hangingPunct="1">
        <a:spcBef>
          <a:spcPct val="20000"/>
        </a:spcBef>
        <a:buFont typeface="Arial"/>
        <a:buChar char="•"/>
        <a:defRPr sz="932" kern="1200">
          <a:solidFill>
            <a:schemeClr val="tx1"/>
          </a:solidFill>
          <a:latin typeface="+mn-lt"/>
          <a:ea typeface="+mn-ea"/>
          <a:cs typeface="+mn-cs"/>
        </a:defRPr>
      </a:lvl7pPr>
      <a:lvl8pPr marL="1620783" indent="-108052" algn="l" defTabSz="216105" rtl="0" eaLnBrk="1" latinLnBrk="0" hangingPunct="1">
        <a:spcBef>
          <a:spcPct val="20000"/>
        </a:spcBef>
        <a:buFont typeface="Arial"/>
        <a:buChar char="•"/>
        <a:defRPr sz="932" kern="1200">
          <a:solidFill>
            <a:schemeClr val="tx1"/>
          </a:solidFill>
          <a:latin typeface="+mn-lt"/>
          <a:ea typeface="+mn-ea"/>
          <a:cs typeface="+mn-cs"/>
        </a:defRPr>
      </a:lvl8pPr>
      <a:lvl9pPr marL="1836887" indent="-108052" algn="l" defTabSz="216105" rtl="0" eaLnBrk="1" latinLnBrk="0" hangingPunct="1">
        <a:spcBef>
          <a:spcPct val="20000"/>
        </a:spcBef>
        <a:buFont typeface="Arial"/>
        <a:buChar char="•"/>
        <a:defRPr sz="932" kern="1200">
          <a:solidFill>
            <a:schemeClr val="tx1"/>
          </a:solidFill>
          <a:latin typeface="+mn-lt"/>
          <a:ea typeface="+mn-ea"/>
          <a:cs typeface="+mn-cs"/>
        </a:defRPr>
      </a:lvl9pPr>
    </p:bodyStyle>
    <p:otherStyle>
      <a:defPPr>
        <a:defRPr lang="en-US"/>
      </a:defPPr>
      <a:lvl1pPr marL="0" algn="l" defTabSz="216105" rtl="0" eaLnBrk="1" latinLnBrk="0" hangingPunct="1">
        <a:defRPr sz="843" kern="1200">
          <a:solidFill>
            <a:schemeClr val="tx1"/>
          </a:solidFill>
          <a:latin typeface="+mn-lt"/>
          <a:ea typeface="+mn-ea"/>
          <a:cs typeface="+mn-cs"/>
        </a:defRPr>
      </a:lvl1pPr>
      <a:lvl2pPr marL="216105" algn="l" defTabSz="216105" rtl="0" eaLnBrk="1" latinLnBrk="0" hangingPunct="1">
        <a:defRPr sz="843" kern="1200">
          <a:solidFill>
            <a:schemeClr val="tx1"/>
          </a:solidFill>
          <a:latin typeface="+mn-lt"/>
          <a:ea typeface="+mn-ea"/>
          <a:cs typeface="+mn-cs"/>
        </a:defRPr>
      </a:lvl2pPr>
      <a:lvl3pPr marL="432209" algn="l" defTabSz="216105" rtl="0" eaLnBrk="1" latinLnBrk="0" hangingPunct="1">
        <a:defRPr sz="843" kern="1200">
          <a:solidFill>
            <a:schemeClr val="tx1"/>
          </a:solidFill>
          <a:latin typeface="+mn-lt"/>
          <a:ea typeface="+mn-ea"/>
          <a:cs typeface="+mn-cs"/>
        </a:defRPr>
      </a:lvl3pPr>
      <a:lvl4pPr marL="648313" algn="l" defTabSz="216105" rtl="0" eaLnBrk="1" latinLnBrk="0" hangingPunct="1">
        <a:defRPr sz="843" kern="1200">
          <a:solidFill>
            <a:schemeClr val="tx1"/>
          </a:solidFill>
          <a:latin typeface="+mn-lt"/>
          <a:ea typeface="+mn-ea"/>
          <a:cs typeface="+mn-cs"/>
        </a:defRPr>
      </a:lvl4pPr>
      <a:lvl5pPr marL="864418" algn="l" defTabSz="216105" rtl="0" eaLnBrk="1" latinLnBrk="0" hangingPunct="1">
        <a:defRPr sz="843" kern="1200">
          <a:solidFill>
            <a:schemeClr val="tx1"/>
          </a:solidFill>
          <a:latin typeface="+mn-lt"/>
          <a:ea typeface="+mn-ea"/>
          <a:cs typeface="+mn-cs"/>
        </a:defRPr>
      </a:lvl5pPr>
      <a:lvl6pPr marL="1080522" algn="l" defTabSz="216105" rtl="0" eaLnBrk="1" latinLnBrk="0" hangingPunct="1">
        <a:defRPr sz="843" kern="1200">
          <a:solidFill>
            <a:schemeClr val="tx1"/>
          </a:solidFill>
          <a:latin typeface="+mn-lt"/>
          <a:ea typeface="+mn-ea"/>
          <a:cs typeface="+mn-cs"/>
        </a:defRPr>
      </a:lvl6pPr>
      <a:lvl7pPr marL="1296627" algn="l" defTabSz="216105" rtl="0" eaLnBrk="1" latinLnBrk="0" hangingPunct="1">
        <a:defRPr sz="843" kern="1200">
          <a:solidFill>
            <a:schemeClr val="tx1"/>
          </a:solidFill>
          <a:latin typeface="+mn-lt"/>
          <a:ea typeface="+mn-ea"/>
          <a:cs typeface="+mn-cs"/>
        </a:defRPr>
      </a:lvl7pPr>
      <a:lvl8pPr marL="1512731" algn="l" defTabSz="216105" rtl="0" eaLnBrk="1" latinLnBrk="0" hangingPunct="1">
        <a:defRPr sz="843" kern="1200">
          <a:solidFill>
            <a:schemeClr val="tx1"/>
          </a:solidFill>
          <a:latin typeface="+mn-lt"/>
          <a:ea typeface="+mn-ea"/>
          <a:cs typeface="+mn-cs"/>
        </a:defRPr>
      </a:lvl8pPr>
      <a:lvl9pPr marL="1728836" algn="l" defTabSz="216105" rtl="0" eaLnBrk="1" latinLnBrk="0" hangingPunct="1">
        <a:defRPr sz="8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3" Type="http://schemas.openxmlformats.org/officeDocument/2006/relationships/chart" Target="../charts/chart2.xml"/><Relationship Id="rId7" Type="http://schemas.openxmlformats.org/officeDocument/2006/relationships/image" Target="../media/image50.png"/><Relationship Id="rId12"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5.xml"/><Relationship Id="rId11" Type="http://schemas.openxmlformats.org/officeDocument/2006/relationships/chart" Target="../charts/chart9.xml"/><Relationship Id="rId5" Type="http://schemas.openxmlformats.org/officeDocument/2006/relationships/chart" Target="../charts/chart4.xml"/><Relationship Id="rId10" Type="http://schemas.openxmlformats.org/officeDocument/2006/relationships/chart" Target="../charts/chart8.xml"/><Relationship Id="rId4" Type="http://schemas.openxmlformats.org/officeDocument/2006/relationships/chart" Target="../charts/chart3.xml"/><Relationship Id="rId9" Type="http://schemas.openxmlformats.org/officeDocument/2006/relationships/chart" Target="../charts/chart7.xml"/><Relationship Id="rId14" Type="http://schemas.openxmlformats.org/officeDocument/2006/relationships/chart" Target="../charts/chart12.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68782B-5965-D34E-8A00-70C772D9E66D}"/>
              </a:ext>
            </a:extLst>
          </p:cNvPr>
          <p:cNvSpPr>
            <a:spLocks noGrp="1"/>
          </p:cNvSpPr>
          <p:nvPr>
            <p:ph type="ctrTitle" idx="4294967295"/>
          </p:nvPr>
        </p:nvSpPr>
        <p:spPr>
          <a:xfrm>
            <a:off x="421862" y="6682568"/>
            <a:ext cx="12925170" cy="2444498"/>
          </a:xfrm>
          <a:prstGeom prst="rect">
            <a:avLst/>
          </a:prstGeom>
        </p:spPr>
        <p:txBody>
          <a:bodyPr lIns="80287" tIns="40144" rIns="80287" bIns="40144" anchor="t"/>
          <a:lstStyle/>
          <a:p>
            <a:r>
              <a:rPr lang="en-US" sz="5200">
                <a:solidFill>
                  <a:schemeClr val="bg1"/>
                </a:solidFill>
              </a:rPr>
              <a:t>Attachment 1 - March 2024​​</a:t>
            </a:r>
            <a:br>
              <a:rPr lang="en-US" sz="5200">
                <a:solidFill>
                  <a:schemeClr val="bg1"/>
                </a:solidFill>
              </a:rPr>
            </a:br>
            <a:r>
              <a:rPr lang="en-US" sz="5200">
                <a:solidFill>
                  <a:schemeClr val="bg1"/>
                </a:solidFill>
              </a:rPr>
              <a:t>Safety Business Report Dashboard</a:t>
            </a:r>
          </a:p>
        </p:txBody>
      </p:sp>
      <p:sp>
        <p:nvSpPr>
          <p:cNvPr id="7" name="Subtitle 6">
            <a:extLst>
              <a:ext uri="{FF2B5EF4-FFF2-40B4-BE49-F238E27FC236}">
                <a16:creationId xmlns:a16="http://schemas.microsoft.com/office/drawing/2014/main" id="{B3957434-A526-E345-878F-8792C1865F2E}"/>
              </a:ext>
            </a:extLst>
          </p:cNvPr>
          <p:cNvSpPr>
            <a:spLocks noGrp="1"/>
          </p:cNvSpPr>
          <p:nvPr>
            <p:ph type="subTitle" idx="1"/>
          </p:nvPr>
        </p:nvSpPr>
        <p:spPr>
          <a:xfrm>
            <a:off x="13924547" y="4704605"/>
            <a:ext cx="8475078" cy="5706722"/>
          </a:xfrm>
        </p:spPr>
        <p:txBody>
          <a:bodyPr lIns="80287" tIns="40144" rIns="80287" bIns="40144" anchor="t"/>
          <a:lstStyle/>
          <a:p>
            <a:pPr marL="553064" indent="-553064"/>
            <a:r>
              <a:rPr lang="en-US" sz="2634" b="1" dirty="0"/>
              <a:t>Safety, health and wellbeing dashboard</a:t>
            </a:r>
            <a:endParaRPr lang="en-US" dirty="0"/>
          </a:p>
          <a:p>
            <a:pPr marL="631674" lvl="2" algn="l"/>
            <a:r>
              <a:rPr lang="en-GB" sz="2400" dirty="0">
                <a:solidFill>
                  <a:schemeClr val="bg1"/>
                </a:solidFill>
              </a:rPr>
              <a:t>1.1. Safety, health and wellbeing FY24 critical success factors</a:t>
            </a:r>
          </a:p>
          <a:p>
            <a:pPr marL="631674" lvl="2" algn="l"/>
            <a:r>
              <a:rPr lang="en-GB" sz="2400" dirty="0">
                <a:solidFill>
                  <a:schemeClr val="bg1"/>
                </a:solidFill>
              </a:rPr>
              <a:t>1.2. Safety management system</a:t>
            </a:r>
          </a:p>
          <a:p>
            <a:pPr marL="631674" lvl="2" algn="l"/>
            <a:r>
              <a:rPr lang="en-GB" sz="2400" dirty="0">
                <a:solidFill>
                  <a:schemeClr val="bg1"/>
                </a:solidFill>
              </a:rPr>
              <a:t>1.3. Safety assurance and legal environment</a:t>
            </a:r>
          </a:p>
          <a:p>
            <a:pPr marL="631674" lvl="2" algn="l"/>
            <a:r>
              <a:rPr lang="en-GB" sz="2400" dirty="0">
                <a:solidFill>
                  <a:schemeClr val="bg1"/>
                </a:solidFill>
              </a:rPr>
              <a:t>1.4. Safety operational activity</a:t>
            </a:r>
          </a:p>
          <a:p>
            <a:pPr marL="631674" lvl="2" algn="l"/>
            <a:r>
              <a:rPr lang="en-GB" sz="2400" dirty="0">
                <a:solidFill>
                  <a:schemeClr val="bg1"/>
                </a:solidFill>
              </a:rPr>
              <a:t>1.5. Supplier management</a:t>
            </a:r>
          </a:p>
          <a:p>
            <a:pPr marL="631674" lvl="2" algn="l"/>
            <a:endParaRPr lang="en-GB" sz="2634" b="1" u="sng" dirty="0">
              <a:solidFill>
                <a:schemeClr val="bg1"/>
              </a:solidFill>
            </a:endParaRPr>
          </a:p>
          <a:p>
            <a:pPr marL="553064" lvl="2" indent="-553064" algn="l">
              <a:spcBef>
                <a:spcPts val="1612"/>
              </a:spcBef>
              <a:buClr>
                <a:srgbClr val="FFDD00"/>
              </a:buClr>
              <a:buFont typeface="+mj-lt"/>
              <a:buAutoNum type="arabicPeriod" startAt="2"/>
            </a:pPr>
            <a:r>
              <a:rPr lang="en-US" sz="2634" b="1" dirty="0">
                <a:solidFill>
                  <a:schemeClr val="bg1"/>
                </a:solidFill>
              </a:rPr>
              <a:t>Death and serious injuries (DSI) dashboard</a:t>
            </a:r>
          </a:p>
          <a:p>
            <a:pPr marL="631674" lvl="2" algn="l">
              <a:buClr>
                <a:srgbClr val="FFDD00"/>
              </a:buClr>
            </a:pPr>
            <a:r>
              <a:rPr lang="en-US" sz="2400" dirty="0">
                <a:solidFill>
                  <a:schemeClr val="bg1"/>
                </a:solidFill>
              </a:rPr>
              <a:t>2.1. </a:t>
            </a:r>
            <a:r>
              <a:rPr lang="en-GB" sz="2400" dirty="0">
                <a:solidFill>
                  <a:schemeClr val="bg1"/>
                </a:solidFill>
              </a:rPr>
              <a:t>DSI reporting</a:t>
            </a:r>
          </a:p>
        </p:txBody>
      </p:sp>
    </p:spTree>
    <p:extLst>
      <p:ext uri="{BB962C8B-B14F-4D97-AF65-F5344CB8AC3E}">
        <p14:creationId xmlns:p14="http://schemas.microsoft.com/office/powerpoint/2010/main" val="1266102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18">
            <a:extLst>
              <a:ext uri="{FF2B5EF4-FFF2-40B4-BE49-F238E27FC236}">
                <a16:creationId xmlns:a16="http://schemas.microsoft.com/office/drawing/2014/main" id="{DB856947-AA9E-B2C1-F1CF-E2EF4B13B39A}"/>
              </a:ext>
            </a:extLst>
          </p:cNvPr>
          <p:cNvSpPr/>
          <p:nvPr/>
        </p:nvSpPr>
        <p:spPr>
          <a:xfrm>
            <a:off x="561964" y="1432273"/>
            <a:ext cx="6010860"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11" name="TextBox 10">
            <a:extLst>
              <a:ext uri="{FF2B5EF4-FFF2-40B4-BE49-F238E27FC236}">
                <a16:creationId xmlns:a16="http://schemas.microsoft.com/office/drawing/2014/main" id="{7D41963E-5D60-DDE0-7152-DBCD9591D530}"/>
              </a:ext>
            </a:extLst>
          </p:cNvPr>
          <p:cNvSpPr txBox="1"/>
          <p:nvPr/>
        </p:nvSpPr>
        <p:spPr>
          <a:xfrm>
            <a:off x="698107" y="1850933"/>
            <a:ext cx="5677058" cy="9447739"/>
          </a:xfrm>
          <a:prstGeom prst="rect">
            <a:avLst/>
          </a:prstGeom>
          <a:noFill/>
        </p:spPr>
        <p:txBody>
          <a:bodyPr wrap="square" lIns="80287" tIns="40144" rIns="80287" bIns="40144" anchor="t">
            <a:spAutoFit/>
          </a:bodyPr>
          <a:lstStyle/>
          <a:p>
            <a:pPr>
              <a:spcBef>
                <a:spcPts val="527"/>
              </a:spcBef>
              <a:spcAft>
                <a:spcPts val="1054"/>
              </a:spcAft>
            </a:pPr>
            <a:r>
              <a:rPr lang="en-US" sz="3850" b="1" dirty="0">
                <a:solidFill>
                  <a:schemeClr val="accent6"/>
                </a:solidFill>
                <a:latin typeface="IBM Plex Sans Bold"/>
              </a:rPr>
              <a:t>PW Critical Risks</a:t>
            </a:r>
          </a:p>
          <a:p>
            <a:pPr>
              <a:spcBef>
                <a:spcPts val="527"/>
              </a:spcBef>
              <a:spcAft>
                <a:spcPts val="527"/>
              </a:spcAft>
            </a:pPr>
            <a:r>
              <a:rPr lang="en-US" sz="1400" b="1" dirty="0">
                <a:solidFill>
                  <a:schemeClr val="accent6"/>
                </a:solidFill>
              </a:rPr>
              <a:t>Context</a:t>
            </a:r>
            <a:r>
              <a:rPr lang="en-US" sz="1400" b="1" dirty="0">
                <a:solidFill>
                  <a:schemeClr val="accent6"/>
                </a:solidFill>
                <a:cs typeface="Calibri"/>
              </a:rPr>
              <a:t> </a:t>
            </a:r>
            <a:endParaRPr lang="en-GB" sz="1400" dirty="0">
              <a:solidFill>
                <a:schemeClr val="accent6"/>
              </a:solidFill>
              <a:highlight>
                <a:srgbClr val="FFFF00"/>
              </a:highlight>
              <a:ea typeface="+mn-lt"/>
              <a:cs typeface="+mn-lt"/>
            </a:endParaRPr>
          </a:p>
          <a:p>
            <a:pPr>
              <a:spcBef>
                <a:spcPts val="527"/>
              </a:spcBef>
              <a:spcAft>
                <a:spcPts val="527"/>
              </a:spcAft>
            </a:pPr>
            <a:r>
              <a:rPr lang="en-GB" sz="1400" dirty="0">
                <a:solidFill>
                  <a:schemeClr val="accent6"/>
                </a:solidFill>
                <a:ea typeface="+mn-lt"/>
                <a:cs typeface="+mn-lt"/>
              </a:rPr>
              <a:t>Identification and management of PW critical risks is essential in ensuring our partners are operating safely, PW contractors are protected from risk of harm and are not exposed to harm, as far as reasonably practicable.  AT is working with all contractors to eliminate or contain significant risks via consultation, cooperation and coordination with other</a:t>
            </a:r>
            <a:r>
              <a:rPr lang="en-NZ" sz="1400" dirty="0">
                <a:solidFill>
                  <a:schemeClr val="accent6"/>
                </a:solidFill>
              </a:rPr>
              <a:t> persons conducting a business or undertaking (</a:t>
            </a:r>
            <a:r>
              <a:rPr lang="en-GB" sz="1400" dirty="0">
                <a:solidFill>
                  <a:schemeClr val="accent6"/>
                </a:solidFill>
                <a:ea typeface="+mn-lt"/>
                <a:cs typeface="+mn-lt"/>
              </a:rPr>
              <a:t>PCBUs).</a:t>
            </a:r>
          </a:p>
          <a:p>
            <a:pPr>
              <a:spcBef>
                <a:spcPts val="527"/>
              </a:spcBef>
              <a:spcAft>
                <a:spcPts val="1200"/>
              </a:spcAft>
            </a:pPr>
            <a:r>
              <a:rPr lang="en-US" sz="1400" b="1" dirty="0">
                <a:solidFill>
                  <a:schemeClr val="accent6"/>
                </a:solidFill>
              </a:rPr>
              <a:t>Key changes in reporting</a:t>
            </a:r>
            <a:endParaRPr lang="en-US" sz="1400" dirty="0">
              <a:solidFill>
                <a:schemeClr val="accent6"/>
              </a:solidFill>
              <a:cs typeface="Arial"/>
            </a:endParaRPr>
          </a:p>
          <a:p>
            <a:pPr marL="250825" indent="-250825">
              <a:spcAft>
                <a:spcPts val="1200"/>
              </a:spcAft>
              <a:buFont typeface="Arial" panose="020B0604020202020204" pitchFamily="34" charset="0"/>
              <a:buChar char="•"/>
            </a:pPr>
            <a:r>
              <a:rPr lang="en-US" sz="1400" dirty="0">
                <a:solidFill>
                  <a:srgbClr val="000000"/>
                </a:solidFill>
                <a:cs typeface="Arial"/>
              </a:rPr>
              <a:t>The new module in Synergi ’Supplier adverse event’ has been used for our suppliers for four months and it has evidenced a drop in adverse work events identified as critical risks as our PW contractors are required to only report high potential (major and extreme risks) and notifiable adverse work events.</a:t>
            </a:r>
          </a:p>
          <a:p>
            <a:pPr>
              <a:spcAft>
                <a:spcPts val="1200"/>
              </a:spcAft>
            </a:pPr>
            <a:r>
              <a:rPr lang="en-US" sz="1400" b="1" dirty="0">
                <a:solidFill>
                  <a:srgbClr val="000000"/>
                </a:solidFill>
                <a:cs typeface="Arial"/>
              </a:rPr>
              <a:t>Key insights</a:t>
            </a:r>
          </a:p>
          <a:p>
            <a:pPr marL="250825" indent="-250825">
              <a:spcAft>
                <a:spcPts val="1200"/>
              </a:spcAft>
              <a:buFont typeface="Arial" panose="020B0604020202020204" pitchFamily="34" charset="0"/>
              <a:buChar char="•"/>
            </a:pPr>
            <a:r>
              <a:rPr lang="en-US" sz="1400" dirty="0">
                <a:solidFill>
                  <a:schemeClr val="accent6"/>
                </a:solidFill>
                <a:cs typeface="Arial"/>
              </a:rPr>
              <a:t>In February 2024, adverse work events identified as critical risks remained steady compared to January 2024 (two to two) (Figure 3).</a:t>
            </a:r>
          </a:p>
          <a:p>
            <a:pPr marL="250825" indent="-250825">
              <a:spcAft>
                <a:spcPts val="1200"/>
              </a:spcAft>
              <a:buFont typeface="Arial" panose="020B0604020202020204" pitchFamily="34" charset="0"/>
              <a:buChar char="•"/>
            </a:pPr>
            <a:r>
              <a:rPr lang="en-US" sz="1400" dirty="0">
                <a:solidFill>
                  <a:srgbClr val="000000"/>
                </a:solidFill>
                <a:cs typeface="Arial"/>
                <a:sym typeface="Wingdings" panose="05000000000000000000" pitchFamily="2" charset="2"/>
              </a:rPr>
              <a:t>In February 2024, there were two high potential adverse work events reported. One related to </a:t>
            </a:r>
            <a:r>
              <a:rPr lang="en-US" sz="1400" dirty="0">
                <a:solidFill>
                  <a:schemeClr val="accent6"/>
                </a:solidFill>
                <a:cs typeface="Arial"/>
              </a:rPr>
              <a:t>CR4 assault towards team members with an outcome Grade 9 - Serious and Severe Assault and one related to CR7 live services with a property damage outcome </a:t>
            </a:r>
            <a:r>
              <a:rPr lang="en-US" sz="1400" dirty="0">
                <a:solidFill>
                  <a:srgbClr val="000000"/>
                </a:solidFill>
                <a:cs typeface="Arial"/>
                <a:sym typeface="Wingdings" panose="05000000000000000000" pitchFamily="2" charset="2"/>
              </a:rPr>
              <a:t>(Figure 2).</a:t>
            </a:r>
          </a:p>
          <a:p>
            <a:pPr marL="250825" indent="-250825">
              <a:spcAft>
                <a:spcPts val="1200"/>
              </a:spcAft>
              <a:buFont typeface="Arial" panose="020B0604020202020204" pitchFamily="34" charset="0"/>
              <a:buChar char="•"/>
            </a:pPr>
            <a:r>
              <a:rPr lang="en-US" sz="1400" dirty="0">
                <a:solidFill>
                  <a:schemeClr val="accent6"/>
                </a:solidFill>
                <a:cs typeface="Arial"/>
              </a:rPr>
              <a:t>CR4 assault towards team members and CR7 live services continue representing the largest percentage of critical risk events from </a:t>
            </a:r>
            <a:r>
              <a:rPr lang="en-GB" sz="1400" dirty="0">
                <a:solidFill>
                  <a:schemeClr val="accent6"/>
                </a:solidFill>
                <a:cs typeface="Arial"/>
              </a:rPr>
              <a:t>March 2023 to February 2024 representing 29</a:t>
            </a:r>
            <a:r>
              <a:rPr lang="en-US" sz="1400" dirty="0">
                <a:solidFill>
                  <a:schemeClr val="accent6"/>
                </a:solidFill>
                <a:cs typeface="Arial"/>
              </a:rPr>
              <a:t>% and 21% of adverse work events reported and identified as critical risks, respectively. The least number of adverse work events reported and identified as critical risks were CR10 </a:t>
            </a:r>
            <a:r>
              <a:rPr lang="en-US" sz="1400" dirty="0"/>
              <a:t>chemicals</a:t>
            </a:r>
            <a:r>
              <a:rPr lang="en-US" sz="1400" dirty="0">
                <a:solidFill>
                  <a:schemeClr val="accent6"/>
                </a:solidFill>
                <a:cs typeface="Arial"/>
              </a:rPr>
              <a:t> spills and CR6 working at heights representing 3% each respectively </a:t>
            </a:r>
            <a:r>
              <a:rPr lang="en-US" sz="1400" dirty="0">
                <a:solidFill>
                  <a:srgbClr val="000000"/>
                </a:solidFill>
                <a:cs typeface="Arial"/>
              </a:rPr>
              <a:t>(Figure 1). </a:t>
            </a:r>
          </a:p>
          <a:p>
            <a:pPr marL="250825" indent="-250825">
              <a:spcAft>
                <a:spcPts val="527"/>
              </a:spcAft>
              <a:buFont typeface="Arial" panose="020B0604020202020204" pitchFamily="34" charset="0"/>
              <a:buChar char="•"/>
            </a:pPr>
            <a:r>
              <a:rPr lang="en-US" sz="1400" dirty="0">
                <a:solidFill>
                  <a:schemeClr val="accent6"/>
                </a:solidFill>
                <a:cs typeface="Arial"/>
              </a:rPr>
              <a:t>Violence/ aggressive </a:t>
            </a:r>
            <a:r>
              <a:rPr lang="en-US" sz="1400" dirty="0" err="1">
                <a:solidFill>
                  <a:schemeClr val="accent6"/>
                </a:solidFill>
                <a:cs typeface="Arial"/>
              </a:rPr>
              <a:t>behaviour</a:t>
            </a:r>
            <a:r>
              <a:rPr lang="en-US" sz="1400" dirty="0">
                <a:solidFill>
                  <a:schemeClr val="accent6"/>
                </a:solidFill>
                <a:cs typeface="Arial"/>
              </a:rPr>
              <a:t> / assault, is the highest hazard category identified for the adverse work events reported identified as critical risks </a:t>
            </a:r>
            <a:r>
              <a:rPr lang="en-GB" sz="1400" dirty="0">
                <a:solidFill>
                  <a:schemeClr val="accent6"/>
                </a:solidFill>
                <a:cs typeface="Arial"/>
              </a:rPr>
              <a:t>from March 2023 to </a:t>
            </a:r>
            <a:r>
              <a:rPr lang="en-US" sz="1400" dirty="0">
                <a:solidFill>
                  <a:schemeClr val="accent6"/>
                </a:solidFill>
                <a:cs typeface="Arial"/>
              </a:rPr>
              <a:t>February 2024 (Figure 4).</a:t>
            </a:r>
          </a:p>
          <a:p>
            <a:pPr marL="250825" indent="-250825">
              <a:spcAft>
                <a:spcPts val="527"/>
              </a:spcAft>
              <a:buFont typeface="Arial" panose="020B0604020202020204" pitchFamily="34" charset="0"/>
              <a:buChar char="•"/>
            </a:pPr>
            <a:endParaRPr lang="en-US" sz="1400" dirty="0">
              <a:solidFill>
                <a:schemeClr val="accent6"/>
              </a:solidFill>
              <a:cs typeface="Arial"/>
            </a:endParaRPr>
          </a:p>
        </p:txBody>
      </p:sp>
      <p:sp>
        <p:nvSpPr>
          <p:cNvPr id="12" name="AutoShape 18">
            <a:extLst>
              <a:ext uri="{FF2B5EF4-FFF2-40B4-BE49-F238E27FC236}">
                <a16:creationId xmlns:a16="http://schemas.microsoft.com/office/drawing/2014/main" id="{97795ACA-325D-E60D-B98B-0DB9D61315A8}"/>
              </a:ext>
            </a:extLst>
          </p:cNvPr>
          <p:cNvSpPr/>
          <p:nvPr/>
        </p:nvSpPr>
        <p:spPr>
          <a:xfrm>
            <a:off x="6843561" y="1432273"/>
            <a:ext cx="15003489"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13" name="AutoShape 18">
            <a:extLst>
              <a:ext uri="{FF2B5EF4-FFF2-40B4-BE49-F238E27FC236}">
                <a16:creationId xmlns:a16="http://schemas.microsoft.com/office/drawing/2014/main" id="{4E9EDEDF-A6B1-9159-EF7A-B7CB8624CB29}"/>
              </a:ext>
            </a:extLst>
          </p:cNvPr>
          <p:cNvSpPr/>
          <p:nvPr/>
        </p:nvSpPr>
        <p:spPr>
          <a:xfrm>
            <a:off x="9066998" y="2069544"/>
            <a:ext cx="6028582" cy="3374326"/>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7" name="AutoShape 18">
            <a:extLst>
              <a:ext uri="{FF2B5EF4-FFF2-40B4-BE49-F238E27FC236}">
                <a16:creationId xmlns:a16="http://schemas.microsoft.com/office/drawing/2014/main" id="{81E5B126-715E-DB09-224B-F07B01AB08B2}"/>
              </a:ext>
            </a:extLst>
          </p:cNvPr>
          <p:cNvSpPr/>
          <p:nvPr/>
        </p:nvSpPr>
        <p:spPr>
          <a:xfrm>
            <a:off x="7026442" y="5620293"/>
            <a:ext cx="8093920" cy="614282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8" name="AutoShape 18">
            <a:extLst>
              <a:ext uri="{FF2B5EF4-FFF2-40B4-BE49-F238E27FC236}">
                <a16:creationId xmlns:a16="http://schemas.microsoft.com/office/drawing/2014/main" id="{7CB9FAEC-7672-A0FD-7AEC-FB6C3DA68632}"/>
              </a:ext>
            </a:extLst>
          </p:cNvPr>
          <p:cNvSpPr/>
          <p:nvPr/>
        </p:nvSpPr>
        <p:spPr>
          <a:xfrm>
            <a:off x="7026441" y="2069544"/>
            <a:ext cx="1890581" cy="3366647"/>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5" name="Rectangle: Rounded Corners 14">
            <a:extLst>
              <a:ext uri="{FF2B5EF4-FFF2-40B4-BE49-F238E27FC236}">
                <a16:creationId xmlns:a16="http://schemas.microsoft.com/office/drawing/2014/main" id="{05245289-EFCD-62AB-EE9F-FFCD4239A552}"/>
              </a:ext>
            </a:extLst>
          </p:cNvPr>
          <p:cNvSpPr/>
          <p:nvPr/>
        </p:nvSpPr>
        <p:spPr>
          <a:xfrm>
            <a:off x="7026441"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6" name="Rectangle: Rounded Corners 15">
            <a:extLst>
              <a:ext uri="{FF2B5EF4-FFF2-40B4-BE49-F238E27FC236}">
                <a16:creationId xmlns:a16="http://schemas.microsoft.com/office/drawing/2014/main" id="{C7E777DD-4E08-94BC-2D6A-7E51A4F03613}"/>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sp>
        <p:nvSpPr>
          <p:cNvPr id="2" name="AutoShape 18">
            <a:extLst>
              <a:ext uri="{FF2B5EF4-FFF2-40B4-BE49-F238E27FC236}">
                <a16:creationId xmlns:a16="http://schemas.microsoft.com/office/drawing/2014/main" id="{DC339129-BB4A-5907-EDF4-DB2D6809EA2F}"/>
              </a:ext>
            </a:extLst>
          </p:cNvPr>
          <p:cNvSpPr/>
          <p:nvPr/>
        </p:nvSpPr>
        <p:spPr>
          <a:xfrm>
            <a:off x="15270337" y="2069543"/>
            <a:ext cx="6373639" cy="4230451"/>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 name="AutoShape 18">
            <a:extLst>
              <a:ext uri="{FF2B5EF4-FFF2-40B4-BE49-F238E27FC236}">
                <a16:creationId xmlns:a16="http://schemas.microsoft.com/office/drawing/2014/main" id="{CE5CF86E-33DF-9E7F-489B-880AE67D4FB5}"/>
              </a:ext>
            </a:extLst>
          </p:cNvPr>
          <p:cNvSpPr/>
          <p:nvPr/>
        </p:nvSpPr>
        <p:spPr>
          <a:xfrm>
            <a:off x="15272117" y="6503933"/>
            <a:ext cx="6391469" cy="525918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4" name="TextBox 34">
            <a:extLst>
              <a:ext uri="{FF2B5EF4-FFF2-40B4-BE49-F238E27FC236}">
                <a16:creationId xmlns:a16="http://schemas.microsoft.com/office/drawing/2014/main" id="{24968D92-6575-96BD-FA21-9E5AAD72252F}"/>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1.5 Supplier management - </a:t>
            </a:r>
            <a:r>
              <a:rPr lang="en-US" sz="2800"/>
              <a:t>Physical works (PW) contractors critical risks spotlight</a:t>
            </a:r>
            <a:endParaRPr lang="en-US" sz="2800">
              <a:solidFill>
                <a:srgbClr val="000000"/>
              </a:solidFill>
            </a:endParaRPr>
          </a:p>
        </p:txBody>
      </p:sp>
      <p:sp>
        <p:nvSpPr>
          <p:cNvPr id="30" name="TextBox 29">
            <a:extLst>
              <a:ext uri="{FF2B5EF4-FFF2-40B4-BE49-F238E27FC236}">
                <a16:creationId xmlns:a16="http://schemas.microsoft.com/office/drawing/2014/main" id="{EFF72FAC-3C37-56CD-2220-345577778C3E}"/>
              </a:ext>
            </a:extLst>
          </p:cNvPr>
          <p:cNvSpPr txBox="1"/>
          <p:nvPr/>
        </p:nvSpPr>
        <p:spPr>
          <a:xfrm>
            <a:off x="15713346" y="2209247"/>
            <a:ext cx="5462233"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2. February 2024 heat map - Risk consequence for adverse work events identified as critical risks </a:t>
            </a:r>
          </a:p>
        </p:txBody>
      </p:sp>
      <p:graphicFrame>
        <p:nvGraphicFramePr>
          <p:cNvPr id="43" name="Table 42">
            <a:extLst>
              <a:ext uri="{FF2B5EF4-FFF2-40B4-BE49-F238E27FC236}">
                <a16:creationId xmlns:a16="http://schemas.microsoft.com/office/drawing/2014/main" id="{B69692E8-C88F-6B11-4E46-7799EE298867}"/>
              </a:ext>
            </a:extLst>
          </p:cNvPr>
          <p:cNvGraphicFramePr>
            <a:graphicFrameLocks noGrp="1"/>
          </p:cNvGraphicFramePr>
          <p:nvPr>
            <p:extLst>
              <p:ext uri="{D42A27DB-BD31-4B8C-83A1-F6EECF244321}">
                <p14:modId xmlns:p14="http://schemas.microsoft.com/office/powerpoint/2010/main" val="590970613"/>
              </p:ext>
            </p:extLst>
          </p:nvPr>
        </p:nvGraphicFramePr>
        <p:xfrm>
          <a:off x="15612177" y="2869937"/>
          <a:ext cx="5675698" cy="2806953"/>
        </p:xfrm>
        <a:graphic>
          <a:graphicData uri="http://schemas.openxmlformats.org/drawingml/2006/table">
            <a:tbl>
              <a:tblPr firstRow="1" bandRow="1">
                <a:tableStyleId>{5C22544A-7EE6-4342-B048-85BDC9FD1C3A}</a:tableStyleId>
              </a:tblPr>
              <a:tblGrid>
                <a:gridCol w="345085">
                  <a:extLst>
                    <a:ext uri="{9D8B030D-6E8A-4147-A177-3AD203B41FA5}">
                      <a16:colId xmlns:a16="http://schemas.microsoft.com/office/drawing/2014/main" val="3224236342"/>
                    </a:ext>
                  </a:extLst>
                </a:gridCol>
                <a:gridCol w="787761">
                  <a:extLst>
                    <a:ext uri="{9D8B030D-6E8A-4147-A177-3AD203B41FA5}">
                      <a16:colId xmlns:a16="http://schemas.microsoft.com/office/drawing/2014/main" val="2962551425"/>
                    </a:ext>
                  </a:extLst>
                </a:gridCol>
                <a:gridCol w="291089">
                  <a:extLst>
                    <a:ext uri="{9D8B030D-6E8A-4147-A177-3AD203B41FA5}">
                      <a16:colId xmlns:a16="http://schemas.microsoft.com/office/drawing/2014/main" val="2926398294"/>
                    </a:ext>
                  </a:extLst>
                </a:gridCol>
                <a:gridCol w="812418">
                  <a:extLst>
                    <a:ext uri="{9D8B030D-6E8A-4147-A177-3AD203B41FA5}">
                      <a16:colId xmlns:a16="http://schemas.microsoft.com/office/drawing/2014/main" val="3637157570"/>
                    </a:ext>
                  </a:extLst>
                </a:gridCol>
                <a:gridCol w="843403">
                  <a:extLst>
                    <a:ext uri="{9D8B030D-6E8A-4147-A177-3AD203B41FA5}">
                      <a16:colId xmlns:a16="http://schemas.microsoft.com/office/drawing/2014/main" val="3663267983"/>
                    </a:ext>
                  </a:extLst>
                </a:gridCol>
                <a:gridCol w="945634">
                  <a:extLst>
                    <a:ext uri="{9D8B030D-6E8A-4147-A177-3AD203B41FA5}">
                      <a16:colId xmlns:a16="http://schemas.microsoft.com/office/drawing/2014/main" val="65260911"/>
                    </a:ext>
                  </a:extLst>
                </a:gridCol>
                <a:gridCol w="817847">
                  <a:extLst>
                    <a:ext uri="{9D8B030D-6E8A-4147-A177-3AD203B41FA5}">
                      <a16:colId xmlns:a16="http://schemas.microsoft.com/office/drawing/2014/main" val="2374197781"/>
                    </a:ext>
                  </a:extLst>
                </a:gridCol>
                <a:gridCol w="832461">
                  <a:extLst>
                    <a:ext uri="{9D8B030D-6E8A-4147-A177-3AD203B41FA5}">
                      <a16:colId xmlns:a16="http://schemas.microsoft.com/office/drawing/2014/main" val="2614672938"/>
                    </a:ext>
                  </a:extLst>
                </a:gridCol>
              </a:tblGrid>
              <a:tr h="255832">
                <a:tc rowSpan="3" gridSpan="3">
                  <a:txBody>
                    <a:bodyPr/>
                    <a:lstStyle/>
                    <a:p>
                      <a:pPr algn="l"/>
                      <a:r>
                        <a:rPr lang="en-NZ" sz="1100" b="0">
                          <a:solidFill>
                            <a:schemeClr val="tx1"/>
                          </a:solidFill>
                          <a:latin typeface="Arial" panose="020B0604020202020204" pitchFamily="34" charset="0"/>
                          <a:cs typeface="Arial" panose="020B0604020202020204" pitchFamily="34" charset="0"/>
                        </a:rPr>
                        <a:t>Adverse work events </a:t>
                      </a:r>
                    </a:p>
                    <a:p>
                      <a:pPr algn="l"/>
                      <a:r>
                        <a:rPr lang="en-NZ" sz="1100" b="0">
                          <a:solidFill>
                            <a:schemeClr val="tx1"/>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100" b="1">
                          <a:solidFill>
                            <a:schemeClr val="tx1"/>
                          </a:solidFill>
                          <a:latin typeface="Arial" panose="020B0604020202020204" pitchFamily="34" charset="0"/>
                          <a:cs typeface="Arial" panose="020B0604020202020204" pitchFamily="34" charset="0"/>
                        </a:rPr>
                        <a:t>Likelihood</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624840">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Rare</a:t>
                      </a:r>
                      <a:endParaRPr lang="en-NZ" sz="900">
                        <a:solidFill>
                          <a:schemeClr val="tx1"/>
                        </a:solidFill>
                        <a:latin typeface="Arial" panose="020B0604020202020204" pitchFamily="34" charset="0"/>
                        <a:cs typeface="Arial" panose="020B0604020202020204" pitchFamily="34" charset="0"/>
                      </a:endParaRPr>
                    </a:p>
                    <a:p>
                      <a:pPr algn="ctr"/>
                      <a:r>
                        <a:rPr lang="en-NZ" sz="700">
                          <a:solidFill>
                            <a:schemeClr val="tx1"/>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Unlikely</a:t>
                      </a:r>
                    </a:p>
                    <a:p>
                      <a:pPr algn="ctr"/>
                      <a:r>
                        <a:rPr lang="en-NZ" sz="900" b="1">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once in 5-20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Possible</a:t>
                      </a:r>
                      <a:endParaRPr lang="en-NZ" sz="900">
                        <a:solidFill>
                          <a:schemeClr val="tx1"/>
                        </a:solidFill>
                        <a:latin typeface="Arial" panose="020B0604020202020204" pitchFamily="34" charset="0"/>
                        <a:cs typeface="Arial" panose="020B0604020202020204" pitchFamily="34" charset="0"/>
                      </a:endParaRPr>
                    </a:p>
                    <a:p>
                      <a:pPr algn="ctr"/>
                      <a:r>
                        <a:rPr lang="en-NZ" sz="900">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in 2-5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Likely</a:t>
                      </a:r>
                    </a:p>
                    <a:p>
                      <a:pPr algn="ctr"/>
                      <a:r>
                        <a:rPr lang="en-NZ" sz="700">
                          <a:solidFill>
                            <a:schemeClr val="tx1"/>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Almost certain </a:t>
                      </a:r>
                    </a:p>
                    <a:p>
                      <a:pPr algn="ctr"/>
                      <a:r>
                        <a:rPr lang="en-NZ" sz="700">
                          <a:solidFill>
                            <a:schemeClr val="tx1"/>
                          </a:solidFill>
                          <a:latin typeface="Arial" panose="020B0604020202020204" pitchFamily="34" charset="0"/>
                          <a:cs typeface="Arial" panose="020B0604020202020204" pitchFamily="34" charset="0"/>
                        </a:rPr>
                        <a:t>May occur this year</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18131">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341630">
                <a:tc rowSpan="5">
                  <a:txBody>
                    <a:bodyPr/>
                    <a:lstStyle/>
                    <a:p>
                      <a:pPr algn="ctr"/>
                      <a:r>
                        <a:rPr lang="en-NZ" sz="1100" b="1">
                          <a:solidFill>
                            <a:schemeClr val="tx1"/>
                          </a:solidFill>
                          <a:latin typeface="Arial" panose="020B0604020202020204" pitchFamily="34" charset="0"/>
                          <a:cs typeface="Arial" panose="020B0604020202020204" pitchFamily="34" charset="0"/>
                        </a:rPr>
                        <a:t>Consequences</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a:solidFill>
                            <a:srgbClr val="996633"/>
                          </a:solidFill>
                          <a:effectLst/>
                          <a:latin typeface="Arial" panose="020B0604020202020204" pitchFamily="34" charset="0"/>
                        </a:rPr>
                        <a:t>1-CR4</a:t>
                      </a:r>
                    </a:p>
                    <a:p>
                      <a:pPr algn="ctr" fontAlgn="ctr"/>
                      <a:r>
                        <a:rPr lang="en-NZ" sz="1100" b="1" i="0" u="none" strike="noStrike">
                          <a:solidFill>
                            <a:srgbClr val="996633"/>
                          </a:solidFill>
                          <a:effectLst/>
                          <a:latin typeface="Arial" panose="020B0604020202020204" pitchFamily="34" charset="0"/>
                        </a:rPr>
                        <a:t>1-CR7</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050" b="1" i="0" u="none" strike="noStrike">
                        <a:solidFill>
                          <a:schemeClr val="accent6"/>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100" b="1" i="0" u="none" strike="noStrike">
                        <a:solidFill>
                          <a:schemeClr val="accent6"/>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dirty="0">
                        <a:solidFill>
                          <a:schemeClr val="bg2"/>
                        </a:solidFill>
                        <a:effectLst/>
                        <a:latin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graphicFrame>
        <p:nvGraphicFramePr>
          <p:cNvPr id="47" name="Chart 46">
            <a:extLst>
              <a:ext uri="{FF2B5EF4-FFF2-40B4-BE49-F238E27FC236}">
                <a16:creationId xmlns:a16="http://schemas.microsoft.com/office/drawing/2014/main" id="{2074D902-8172-F8C5-A50D-812B87B51464}"/>
              </a:ext>
            </a:extLst>
          </p:cNvPr>
          <p:cNvGraphicFramePr/>
          <p:nvPr>
            <p:extLst>
              <p:ext uri="{D42A27DB-BD31-4B8C-83A1-F6EECF244321}">
                <p14:modId xmlns:p14="http://schemas.microsoft.com/office/powerpoint/2010/main" val="697710641"/>
              </p:ext>
            </p:extLst>
          </p:nvPr>
        </p:nvGraphicFramePr>
        <p:xfrm>
          <a:off x="9010902" y="2157951"/>
          <a:ext cx="6005466" cy="327824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 descr="Logo, company name&#10;&#10;Description automatically generated">
            <a:extLst>
              <a:ext uri="{FF2B5EF4-FFF2-40B4-BE49-F238E27FC236}">
                <a16:creationId xmlns:a16="http://schemas.microsoft.com/office/drawing/2014/main" id="{9758DAB2-9539-F8BA-B35B-0220828CB9F7}"/>
              </a:ext>
            </a:extLst>
          </p:cNvPr>
          <p:cNvPicPr>
            <a:picLocks noChangeAspect="1"/>
          </p:cNvPicPr>
          <p:nvPr/>
        </p:nvPicPr>
        <p:blipFill>
          <a:blip r:embed="rId4"/>
          <a:stretch>
            <a:fillRect/>
          </a:stretch>
        </p:blipFill>
        <p:spPr>
          <a:xfrm>
            <a:off x="21430109" y="11649522"/>
            <a:ext cx="933539" cy="796559"/>
          </a:xfrm>
          <a:prstGeom prst="rect">
            <a:avLst/>
          </a:prstGeom>
        </p:spPr>
      </p:pic>
      <p:sp>
        <p:nvSpPr>
          <p:cNvPr id="31" name="TextBox 91">
            <a:extLst>
              <a:ext uri="{FF2B5EF4-FFF2-40B4-BE49-F238E27FC236}">
                <a16:creationId xmlns:a16="http://schemas.microsoft.com/office/drawing/2014/main" id="{E60E183A-3936-F33F-0E96-BC25EF44253C}"/>
              </a:ext>
            </a:extLst>
          </p:cNvPr>
          <p:cNvSpPr txBox="1"/>
          <p:nvPr/>
        </p:nvSpPr>
        <p:spPr>
          <a:xfrm>
            <a:off x="7531146" y="2935969"/>
            <a:ext cx="834507" cy="738664"/>
          </a:xfrm>
          <a:prstGeom prst="rect">
            <a:avLst/>
          </a:prstGeom>
          <a:noFill/>
          <a:ln>
            <a:noFill/>
          </a:ln>
        </p:spPr>
        <p:txBody>
          <a:bodyPr wrap="square" lIns="0" tIns="0" rIns="0" bIns="0" rtlCol="0" anchor="ctr">
            <a:spAutoFit/>
          </a:bodyPr>
          <a:lstStyle/>
          <a:p>
            <a:pPr algn="ctr"/>
            <a:r>
              <a:rPr lang="en-US" sz="4800">
                <a:solidFill>
                  <a:schemeClr val="accent6"/>
                </a:solidFill>
              </a:rPr>
              <a:t>2</a:t>
            </a:r>
          </a:p>
        </p:txBody>
      </p:sp>
      <p:sp>
        <p:nvSpPr>
          <p:cNvPr id="37" name="TextBox 84">
            <a:extLst>
              <a:ext uri="{FF2B5EF4-FFF2-40B4-BE49-F238E27FC236}">
                <a16:creationId xmlns:a16="http://schemas.microsoft.com/office/drawing/2014/main" id="{32730054-026E-38E1-6010-033AA884B9CA}"/>
              </a:ext>
            </a:extLst>
          </p:cNvPr>
          <p:cNvSpPr txBox="1"/>
          <p:nvPr/>
        </p:nvSpPr>
        <p:spPr>
          <a:xfrm>
            <a:off x="7233747" y="3693328"/>
            <a:ext cx="1429306"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Adverse work events identified as critical risks</a:t>
            </a:r>
          </a:p>
          <a:p>
            <a:pPr algn="ctr"/>
            <a:r>
              <a:rPr lang="en-US" sz="1000">
                <a:solidFill>
                  <a:schemeClr val="accent6"/>
                </a:solidFill>
                <a:latin typeface="Aileron Regular Bold"/>
              </a:rPr>
              <a:t>Feb 2024</a:t>
            </a:r>
          </a:p>
        </p:txBody>
      </p:sp>
      <p:graphicFrame>
        <p:nvGraphicFramePr>
          <p:cNvPr id="38" name="Table 13">
            <a:extLst>
              <a:ext uri="{FF2B5EF4-FFF2-40B4-BE49-F238E27FC236}">
                <a16:creationId xmlns:a16="http://schemas.microsoft.com/office/drawing/2014/main" id="{185633FA-3B88-8D32-48FD-5833A7C98E7A}"/>
              </a:ext>
            </a:extLst>
          </p:cNvPr>
          <p:cNvGraphicFramePr>
            <a:graphicFrameLocks noGrp="1"/>
          </p:cNvGraphicFramePr>
          <p:nvPr>
            <p:extLst>
              <p:ext uri="{D42A27DB-BD31-4B8C-83A1-F6EECF244321}">
                <p14:modId xmlns:p14="http://schemas.microsoft.com/office/powerpoint/2010/main" val="156225279"/>
              </p:ext>
            </p:extLst>
          </p:nvPr>
        </p:nvGraphicFramePr>
        <p:xfrm>
          <a:off x="15432277" y="5852101"/>
          <a:ext cx="6110435" cy="243840"/>
        </p:xfrm>
        <a:graphic>
          <a:graphicData uri="http://schemas.openxmlformats.org/drawingml/2006/table">
            <a:tbl>
              <a:tblPr firstRow="1" bandRow="1">
                <a:tableStyleId>{5C22544A-7EE6-4342-B048-85BDC9FD1C3A}</a:tableStyleId>
              </a:tblPr>
              <a:tblGrid>
                <a:gridCol w="1222087">
                  <a:extLst>
                    <a:ext uri="{9D8B030D-6E8A-4147-A177-3AD203B41FA5}">
                      <a16:colId xmlns:a16="http://schemas.microsoft.com/office/drawing/2014/main" val="1241092137"/>
                    </a:ext>
                  </a:extLst>
                </a:gridCol>
                <a:gridCol w="1222087">
                  <a:extLst>
                    <a:ext uri="{9D8B030D-6E8A-4147-A177-3AD203B41FA5}">
                      <a16:colId xmlns:a16="http://schemas.microsoft.com/office/drawing/2014/main" val="979101673"/>
                    </a:ext>
                  </a:extLst>
                </a:gridCol>
                <a:gridCol w="1210446">
                  <a:extLst>
                    <a:ext uri="{9D8B030D-6E8A-4147-A177-3AD203B41FA5}">
                      <a16:colId xmlns:a16="http://schemas.microsoft.com/office/drawing/2014/main" val="1472569555"/>
                    </a:ext>
                  </a:extLst>
                </a:gridCol>
                <a:gridCol w="1020278">
                  <a:extLst>
                    <a:ext uri="{9D8B030D-6E8A-4147-A177-3AD203B41FA5}">
                      <a16:colId xmlns:a16="http://schemas.microsoft.com/office/drawing/2014/main" val="2088713314"/>
                    </a:ext>
                  </a:extLst>
                </a:gridCol>
                <a:gridCol w="1435537">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5000"/>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dirty="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6" name="TextBox 5">
            <a:extLst>
              <a:ext uri="{FF2B5EF4-FFF2-40B4-BE49-F238E27FC236}">
                <a16:creationId xmlns:a16="http://schemas.microsoft.com/office/drawing/2014/main" id="{A238B06D-0386-6FA9-3658-669C7D9A9054}"/>
              </a:ext>
            </a:extLst>
          </p:cNvPr>
          <p:cNvSpPr txBox="1"/>
          <p:nvPr/>
        </p:nvSpPr>
        <p:spPr>
          <a:xfrm>
            <a:off x="7024769" y="1669716"/>
            <a:ext cx="8209694" cy="307777"/>
          </a:xfrm>
          <a:prstGeom prst="rect">
            <a:avLst/>
          </a:prstGeom>
          <a:noFill/>
        </p:spPr>
        <p:txBody>
          <a:bodyPr wrap="square">
            <a:spAutoFit/>
          </a:bodyPr>
          <a:lstStyle/>
          <a:p>
            <a:r>
              <a:rPr lang="en-NZ" sz="1400"/>
              <a:t>Reporting period: March23-February24 from Synergi 2.0 system data</a:t>
            </a:r>
          </a:p>
        </p:txBody>
      </p:sp>
      <p:sp>
        <p:nvSpPr>
          <p:cNvPr id="7" name="TextBox 34">
            <a:extLst>
              <a:ext uri="{FF2B5EF4-FFF2-40B4-BE49-F238E27FC236}">
                <a16:creationId xmlns:a16="http://schemas.microsoft.com/office/drawing/2014/main" id="{E16331AE-D1A0-A67D-A4CB-C0D7E5D5BE35}"/>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graphicFrame>
        <p:nvGraphicFramePr>
          <p:cNvPr id="8" name="Chart 7">
            <a:extLst>
              <a:ext uri="{FF2B5EF4-FFF2-40B4-BE49-F238E27FC236}">
                <a16:creationId xmlns:a16="http://schemas.microsoft.com/office/drawing/2014/main" id="{2312FAC1-FC0C-90F3-0769-5DA44420ED03}"/>
              </a:ext>
            </a:extLst>
          </p:cNvPr>
          <p:cNvGraphicFramePr>
            <a:graphicFrameLocks/>
          </p:cNvGraphicFramePr>
          <p:nvPr>
            <p:extLst>
              <p:ext uri="{D42A27DB-BD31-4B8C-83A1-F6EECF244321}">
                <p14:modId xmlns:p14="http://schemas.microsoft.com/office/powerpoint/2010/main" val="3394676079"/>
              </p:ext>
            </p:extLst>
          </p:nvPr>
        </p:nvGraphicFramePr>
        <p:xfrm>
          <a:off x="15276769" y="6517147"/>
          <a:ext cx="6751489" cy="5245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5E31D7EA-02CB-4ED7-B50D-E0CF8298C155}"/>
              </a:ext>
            </a:extLst>
          </p:cNvPr>
          <p:cNvGraphicFramePr>
            <a:graphicFrameLocks/>
          </p:cNvGraphicFramePr>
          <p:nvPr>
            <p:extLst>
              <p:ext uri="{D42A27DB-BD31-4B8C-83A1-F6EECF244321}">
                <p14:modId xmlns:p14="http://schemas.microsoft.com/office/powerpoint/2010/main" val="2008888274"/>
              </p:ext>
            </p:extLst>
          </p:nvPr>
        </p:nvGraphicFramePr>
        <p:xfrm>
          <a:off x="7024769" y="5676891"/>
          <a:ext cx="8042494" cy="597263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174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3DDAC0-83FC-4937-955E-70C6CFDD29DC}"/>
              </a:ext>
            </a:extLst>
          </p:cNvPr>
          <p:cNvSpPr>
            <a:spLocks noGrp="1"/>
          </p:cNvSpPr>
          <p:nvPr>
            <p:ph type="body" idx="14"/>
          </p:nvPr>
        </p:nvSpPr>
        <p:spPr>
          <a:xfrm>
            <a:off x="819691" y="7094938"/>
            <a:ext cx="14885530" cy="1329122"/>
          </a:xfrm>
        </p:spPr>
        <p:txBody>
          <a:bodyPr lIns="80287" tIns="40144" rIns="80287" bIns="40144" anchor="b"/>
          <a:lstStyle/>
          <a:p>
            <a:r>
              <a:rPr lang="en-NZ" sz="4477"/>
              <a:t>2. Death and serious injuries (DSI) dashboard</a:t>
            </a:r>
            <a:endParaRPr lang="en-NZ" sz="4477">
              <a:highlight>
                <a:srgbClr val="00FF00"/>
              </a:highlight>
            </a:endParaRPr>
          </a:p>
        </p:txBody>
      </p:sp>
      <p:sp>
        <p:nvSpPr>
          <p:cNvPr id="3" name="TextBox 2">
            <a:extLst>
              <a:ext uri="{FF2B5EF4-FFF2-40B4-BE49-F238E27FC236}">
                <a16:creationId xmlns:a16="http://schemas.microsoft.com/office/drawing/2014/main" id="{377EF276-E9D1-CC69-57FF-CD4B22D4A26F}"/>
              </a:ext>
            </a:extLst>
          </p:cNvPr>
          <p:cNvSpPr txBox="1"/>
          <p:nvPr/>
        </p:nvSpPr>
        <p:spPr>
          <a:xfrm>
            <a:off x="819690" y="9785502"/>
            <a:ext cx="11808655" cy="646331"/>
          </a:xfrm>
          <a:prstGeom prst="rect">
            <a:avLst/>
          </a:prstGeom>
          <a:noFill/>
        </p:spPr>
        <p:txBody>
          <a:bodyPr wrap="square">
            <a:spAutoFit/>
          </a:bodyPr>
          <a:lstStyle/>
          <a:p>
            <a:pPr>
              <a:spcBef>
                <a:spcPts val="525"/>
              </a:spcBef>
              <a:spcAft>
                <a:spcPts val="1054"/>
              </a:spcAft>
            </a:pPr>
            <a:r>
              <a:rPr lang="en-NZ" sz="1800">
                <a:solidFill>
                  <a:schemeClr val="bg1"/>
                </a:solidFill>
                <a:cs typeface="Arial"/>
              </a:rPr>
              <a:t>NOTE: Ministry of Transport (MOT) data will report a higher number of fatalities than the Crash Analysis System (CAS) and is to be noted when reviewing section 2.1 compared to section 2.2 of this report</a:t>
            </a:r>
            <a:endParaRPr lang="en-NZ" sz="1800" b="1">
              <a:solidFill>
                <a:schemeClr val="bg1"/>
              </a:solidFill>
              <a:cs typeface="Arial"/>
            </a:endParaRPr>
          </a:p>
        </p:txBody>
      </p:sp>
    </p:spTree>
    <p:extLst>
      <p:ext uri="{BB962C8B-B14F-4D97-AF65-F5344CB8AC3E}">
        <p14:creationId xmlns:p14="http://schemas.microsoft.com/office/powerpoint/2010/main" val="296154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E41F2EA-9799-B535-2839-A16121DF32AC}"/>
              </a:ext>
            </a:extLst>
          </p:cNvPr>
          <p:cNvSpPr txBox="1"/>
          <p:nvPr/>
        </p:nvSpPr>
        <p:spPr>
          <a:xfrm>
            <a:off x="737749" y="1938619"/>
            <a:ext cx="6234561" cy="8452595"/>
          </a:xfrm>
          <a:prstGeom prst="rect">
            <a:avLst/>
          </a:prstGeom>
          <a:noFill/>
        </p:spPr>
        <p:txBody>
          <a:bodyPr wrap="square" lIns="80287" tIns="40144" rIns="80287" bIns="40144" anchor="t">
            <a:spAutoFit/>
          </a:bodyPr>
          <a:lstStyle/>
          <a:p>
            <a:pPr marL="0" marR="0" lvl="0" indent="0" algn="just" defTabSz="1483403"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a:rPr>
              <a:t>Context</a:t>
            </a:r>
          </a:p>
          <a:p>
            <a:pPr>
              <a:defRPr/>
            </a:pPr>
            <a:r>
              <a:rPr kumimoji="0" lang="en-US" sz="1400" b="0" i="0" u="none" strike="noStrike" kern="1200" cap="none" spc="0" normalizeH="0" baseline="0" noProof="0" dirty="0">
                <a:ln>
                  <a:noFill/>
                </a:ln>
                <a:solidFill>
                  <a:srgbClr val="000000"/>
                </a:solidFill>
                <a:effectLst/>
                <a:uLnTx/>
                <a:uFillTx/>
                <a:latin typeface="Arial"/>
                <a:ea typeface="+mn-lt"/>
                <a:cs typeface="Arial"/>
              </a:rPr>
              <a:t>Tāmaki Makaurau’s commitment to Vision Zero is an ambitious transport safety vision with the goal of no deaths or serious injuries on our transport network by 2050. This strategy is aligned with the Auckland Plan 2050.</a:t>
            </a:r>
            <a:r>
              <a:rPr lang="en-US" sz="1400" dirty="0">
                <a:solidFill>
                  <a:srgbClr val="000000"/>
                </a:solidFill>
                <a:latin typeface="Arial"/>
                <a:ea typeface="+mn-lt"/>
                <a:cs typeface="Arial"/>
              </a:rPr>
              <a:t> </a:t>
            </a:r>
          </a:p>
          <a:p>
            <a:pPr marL="0" marR="0" lvl="0" indent="0" algn="l" defTabSz="1483403">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Arial"/>
              <a:ea typeface="+mn-lt"/>
              <a:cs typeface="Arial"/>
            </a:endParaRPr>
          </a:p>
          <a:p>
            <a:pPr defTabSz="412891">
              <a:defRPr/>
            </a:pPr>
            <a:r>
              <a:rPr lang="en-US" sz="1400" dirty="0">
                <a:solidFill>
                  <a:srgbClr val="000000"/>
                </a:solidFill>
                <a:latin typeface="Arial"/>
                <a:cs typeface="Arial"/>
              </a:rPr>
              <a:t>The draft Government Policy Statement (GPS) on Transport reaffirms the governments commitment to safety, </a:t>
            </a:r>
            <a:r>
              <a:rPr lang="en-US" sz="1400" i="1" dirty="0">
                <a:solidFill>
                  <a:srgbClr val="000000"/>
                </a:solidFill>
                <a:latin typeface="Arial"/>
                <a:cs typeface="Arial"/>
              </a:rPr>
              <a:t>Road safety is a responsibility we all share, and improving road safety in an efficient manner is a priority for this Government. </a:t>
            </a:r>
            <a:r>
              <a:rPr lang="en-US" sz="1400" dirty="0">
                <a:solidFill>
                  <a:srgbClr val="000000"/>
                </a:solidFill>
                <a:latin typeface="Arial"/>
                <a:cs typeface="Arial"/>
              </a:rPr>
              <a:t>The initial opportunities we see for delivering Vision Zero through this GPS are in continuing to partner strongly with NZ Police, advocating for the review of safety related fines and penalties, delivering fit for purpose safety infrastructure and targeting road safety education efforts. We will be engaging with our road safety partners over the next month to better understand these opportunities, this will then feed into our updated joint action plan.   </a:t>
            </a:r>
            <a:endParaRPr lang="en-US" sz="1400" u="none" strike="noStrike" kern="1200" cap="none" spc="0" normalizeH="0" baseline="0" noProof="0" dirty="0">
              <a:ln>
                <a:noFill/>
              </a:ln>
              <a:solidFill>
                <a:srgbClr val="000000"/>
              </a:solidFill>
              <a:effectLst/>
              <a:uLnTx/>
              <a:uFillTx/>
              <a:latin typeface="Arial"/>
              <a:cs typeface="Arial"/>
            </a:endParaRPr>
          </a:p>
          <a:p>
            <a:pPr defTabSz="412891">
              <a:spcAft>
                <a:spcPts val="600"/>
              </a:spcAft>
              <a:defRPr/>
            </a:pPr>
            <a:endParaRPr lang="en-NZ" sz="1400" b="1" dirty="0">
              <a:solidFill>
                <a:srgbClr val="000000"/>
              </a:solidFill>
              <a:latin typeface="Arial"/>
              <a:cs typeface="Arial"/>
              <a:sym typeface="Wingdings" panose="05000000000000000000" pitchFamily="2" charset="2"/>
            </a:endParaRPr>
          </a:p>
          <a:p>
            <a:pPr marL="0" marR="0" lvl="0" indent="0" algn="l" defTabSz="412891" rtl="0" eaLnBrk="1" fontAlgn="auto" latinLnBrk="0" hangingPunct="1">
              <a:lnSpc>
                <a:spcPct val="100000"/>
              </a:lnSpc>
              <a:spcBef>
                <a:spcPts val="0"/>
              </a:spcBef>
              <a:spcAft>
                <a:spcPts val="600"/>
              </a:spcAft>
              <a:buClrTx/>
              <a:buSzTx/>
              <a:buFontTx/>
              <a:buNone/>
              <a:tabLst/>
              <a:defRPr/>
            </a:pPr>
            <a:r>
              <a:rPr kumimoji="0" lang="en-NZ" sz="1400" b="1" i="0" u="none" strike="noStrike" kern="1200" cap="none" spc="0" normalizeH="0" baseline="0" noProof="0" dirty="0">
                <a:ln>
                  <a:noFill/>
                </a:ln>
                <a:solidFill>
                  <a:srgbClr val="000000"/>
                </a:solidFill>
                <a:effectLst/>
                <a:uLnTx/>
                <a:uFillTx/>
                <a:latin typeface="Arial"/>
                <a:ea typeface="+mn-ea"/>
                <a:cs typeface="Arial"/>
                <a:sym typeface="Wingdings" panose="05000000000000000000" pitchFamily="2" charset="2"/>
              </a:rPr>
              <a:t>Key progress</a:t>
            </a:r>
            <a:endParaRPr kumimoji="0" lang="en-NZ" sz="1400" b="1" i="0" u="none" strike="noStrike" kern="1200" cap="none" spc="0" normalizeH="0" baseline="0" noProof="0" dirty="0">
              <a:ln>
                <a:noFill/>
              </a:ln>
              <a:solidFill>
                <a:srgbClr val="000000"/>
              </a:solidFill>
              <a:effectLst/>
              <a:uLnTx/>
              <a:uFillTx/>
              <a:latin typeface="Arial"/>
              <a:ea typeface="+mn-ea"/>
              <a:cs typeface="Arial"/>
            </a:endParaRPr>
          </a:p>
          <a:p>
            <a:pPr marL="283845" marR="0" lvl="0" indent="-283845" algn="l" defTabSz="1483403" rtl="0" eaLnBrk="1" fontAlgn="auto" latinLnBrk="0" hangingPunct="1">
              <a:lnSpc>
                <a:spcPct val="100000"/>
              </a:lnSpc>
              <a:spcBef>
                <a:spcPts val="0"/>
              </a:spcBef>
              <a:spcAft>
                <a:spcPts val="600"/>
              </a:spcAft>
              <a:buClrTx/>
              <a:buSzTx/>
              <a:buFont typeface="Arial"/>
              <a:buChar char="•"/>
              <a:tabLst/>
              <a:defRPr/>
            </a:pPr>
            <a:r>
              <a:rPr kumimoji="0" lang="en-NZ" sz="1400" b="1" i="0" u="none" strike="noStrike" kern="1200" cap="none" spc="0" normalizeH="0" baseline="0" noProof="0" dirty="0">
                <a:ln>
                  <a:noFill/>
                </a:ln>
                <a:solidFill>
                  <a:srgbClr val="000000"/>
                </a:solidFill>
                <a:effectLst/>
                <a:uLnTx/>
                <a:uFillTx/>
                <a:latin typeface="Arial"/>
                <a:ea typeface="+mn-ea"/>
                <a:cs typeface="Arial"/>
              </a:rPr>
              <a:t>Growing insights</a:t>
            </a:r>
            <a:r>
              <a:rPr kumimoji="0" lang="en-NZ" sz="1400" b="0" i="0" u="none" strike="noStrike" kern="1200" cap="none" spc="0" normalizeH="0" baseline="0" noProof="0" dirty="0">
                <a:ln>
                  <a:noFill/>
                </a:ln>
                <a:solidFill>
                  <a:srgbClr val="000000"/>
                </a:solidFill>
                <a:effectLst/>
                <a:uLnTx/>
                <a:uFillTx/>
                <a:latin typeface="Arial"/>
                <a:ea typeface="+mn-ea"/>
                <a:cs typeface="Arial"/>
              </a:rPr>
              <a:t>: </a:t>
            </a:r>
            <a:r>
              <a:rPr kumimoji="0" lang="en-US" sz="1400" b="0" i="0" u="none" strike="noStrike" kern="1200" cap="none" spc="0" normalizeH="0" baseline="0" noProof="0" dirty="0">
                <a:ln>
                  <a:noFill/>
                </a:ln>
                <a:solidFill>
                  <a:srgbClr val="000000"/>
                </a:solidFill>
                <a:effectLst/>
                <a:uLnTx/>
                <a:uFillTx/>
                <a:latin typeface="Arial"/>
                <a:ea typeface="+mn-ea"/>
                <a:cs typeface="Arial"/>
              </a:rPr>
              <a:t>Safety Intelligence Tool continues to be enhanced for the business to improve </a:t>
            </a:r>
            <a:r>
              <a:rPr lang="en-US" sz="1400" dirty="0">
                <a:solidFill>
                  <a:srgbClr val="000000"/>
                </a:solidFill>
                <a:latin typeface="Arial"/>
                <a:cs typeface="Arial"/>
              </a:rPr>
              <a:t>data insights.</a:t>
            </a:r>
            <a:r>
              <a:rPr kumimoji="0" lang="en-US" sz="1400" b="0" i="0" u="none" strike="noStrike" kern="1200" cap="none" spc="0" normalizeH="0" baseline="0" noProof="0" dirty="0">
                <a:ln>
                  <a:noFill/>
                </a:ln>
                <a:solidFill>
                  <a:srgbClr val="000000"/>
                </a:solidFill>
                <a:effectLst/>
                <a:uLnTx/>
                <a:uFillTx/>
                <a:latin typeface="Arial"/>
                <a:ea typeface="+mn-ea"/>
                <a:cs typeface="Arial"/>
              </a:rPr>
              <a:t> Investigation into ACC and MoH data is being progressed, with St John’s data feed approvals </a:t>
            </a:r>
            <a:r>
              <a:rPr lang="en-US" sz="1400" dirty="0">
                <a:solidFill>
                  <a:srgbClr val="000000"/>
                </a:solidFill>
                <a:latin typeface="Arial"/>
                <a:cs typeface="Arial"/>
              </a:rPr>
              <a:t>now in place with the BT and Transport Safety Team, next steps will be to model the raw data</a:t>
            </a:r>
            <a:r>
              <a:rPr kumimoji="0" lang="en-US" sz="1400" b="0" i="0" u="none" strike="noStrike" kern="1200" cap="none" spc="0" normalizeH="0" baseline="0" noProof="0" dirty="0">
                <a:ln>
                  <a:noFill/>
                </a:ln>
                <a:solidFill>
                  <a:srgbClr val="000000"/>
                </a:solidFill>
                <a:effectLst/>
                <a:uLnTx/>
                <a:uFillTx/>
                <a:latin typeface="Arial"/>
                <a:ea typeface="+mn-ea"/>
                <a:cs typeface="Arial"/>
              </a:rPr>
              <a:t>.</a:t>
            </a:r>
            <a:endParaRPr lang="en-US" sz="1400" b="0" i="0" u="none" strike="noStrike" kern="1200" cap="none" spc="0" normalizeH="0" baseline="0" noProof="0" dirty="0">
              <a:ln>
                <a:noFill/>
              </a:ln>
              <a:solidFill>
                <a:srgbClr val="000000"/>
              </a:solidFill>
              <a:effectLst/>
              <a:uLnTx/>
              <a:uFillTx/>
              <a:latin typeface="Arial"/>
              <a:cs typeface="Arial"/>
            </a:endParaRPr>
          </a:p>
          <a:p>
            <a:pPr marL="283845" marR="0" lvl="0" indent="-283845" algn="l" defTabSz="1483403" rtl="0" eaLnBrk="1" fontAlgn="auto" latinLnBrk="0" hangingPunct="1">
              <a:lnSpc>
                <a:spcPct val="100000"/>
              </a:lnSpc>
              <a:spcBef>
                <a:spcPts val="0"/>
              </a:spcBef>
              <a:spcAft>
                <a:spcPts val="600"/>
              </a:spcAft>
              <a:buClrTx/>
              <a:buSzTx/>
              <a:buFont typeface="Arial"/>
              <a:buChar char="•"/>
              <a:tabLst/>
              <a:defRPr/>
            </a:pPr>
            <a:r>
              <a:rPr kumimoji="0" lang="en-NZ" sz="1400" b="1" i="0" u="none" strike="noStrike" kern="1200" cap="none" spc="0" normalizeH="0" baseline="0" noProof="0" dirty="0">
                <a:ln>
                  <a:noFill/>
                </a:ln>
                <a:solidFill>
                  <a:srgbClr val="262626"/>
                </a:solidFill>
                <a:effectLst/>
                <a:uLnTx/>
                <a:uFillTx/>
                <a:latin typeface="Arial"/>
                <a:ea typeface="+mn-ea"/>
                <a:cs typeface="Arial"/>
              </a:rPr>
              <a:t>Fatal crash reporting: </a:t>
            </a:r>
            <a:r>
              <a:rPr kumimoji="0" lang="en-GB" sz="1400" b="0" i="0" u="none" strike="noStrike" kern="1200" cap="none" spc="0" normalizeH="0" baseline="0" noProof="0" dirty="0">
                <a:ln>
                  <a:noFill/>
                </a:ln>
                <a:solidFill>
                  <a:srgbClr val="262626"/>
                </a:solidFill>
                <a:effectLst/>
                <a:uLnTx/>
                <a:uFillTx/>
                <a:latin typeface="Arial"/>
                <a:ea typeface="+mn-ea"/>
                <a:cs typeface="Arial"/>
              </a:rPr>
              <a:t>A fatal crash dashboard showing key themes and safe system gaps is now operational. </a:t>
            </a:r>
            <a:r>
              <a:rPr kumimoji="0" lang="en-NZ" sz="1400" b="0" i="0" u="none" strike="noStrike" kern="1200" cap="none" spc="0" normalizeH="0" baseline="0" noProof="0" dirty="0">
                <a:ln>
                  <a:noFill/>
                </a:ln>
                <a:solidFill>
                  <a:srgbClr val="262626"/>
                </a:solidFill>
                <a:effectLst/>
                <a:uLnTx/>
                <a:uFillTx/>
                <a:latin typeface="Arial"/>
                <a:ea typeface="+mn-ea"/>
                <a:cs typeface="Arial"/>
              </a:rPr>
              <a:t>There were </a:t>
            </a:r>
            <a:r>
              <a:rPr lang="en-NZ" sz="1400" dirty="0">
                <a:solidFill>
                  <a:srgbClr val="262626"/>
                </a:solidFill>
                <a:latin typeface="Arial"/>
                <a:cs typeface="Arial"/>
              </a:rPr>
              <a:t>32</a:t>
            </a:r>
            <a:r>
              <a:rPr kumimoji="0" lang="en-NZ" sz="1400" b="0" i="0" u="none" strike="noStrike" kern="1200" cap="none" spc="0" normalizeH="0" baseline="0" noProof="0" dirty="0">
                <a:ln>
                  <a:noFill/>
                </a:ln>
                <a:solidFill>
                  <a:srgbClr val="262626"/>
                </a:solidFill>
                <a:effectLst/>
                <a:uLnTx/>
                <a:uFillTx/>
                <a:latin typeface="Arial"/>
                <a:ea typeface="+mn-ea"/>
                <a:cs typeface="Arial"/>
              </a:rPr>
              <a:t> fatal crashes reported on local (AT) roads 2023/24 with 39 recommendations for Safety Improvements on those roads. Of these, </a:t>
            </a:r>
            <a:r>
              <a:rPr lang="en-NZ" sz="1400" dirty="0">
                <a:solidFill>
                  <a:srgbClr val="262626"/>
                </a:solidFill>
                <a:latin typeface="Arial"/>
                <a:cs typeface="Arial"/>
              </a:rPr>
              <a:t>32</a:t>
            </a:r>
            <a:r>
              <a:rPr kumimoji="0" lang="en-NZ" sz="1400" b="0" i="0" u="none" strike="noStrike" kern="1200" cap="none" spc="0" normalizeH="0" baseline="0" noProof="0" dirty="0">
                <a:ln>
                  <a:noFill/>
                </a:ln>
                <a:solidFill>
                  <a:srgbClr val="262626"/>
                </a:solidFill>
                <a:effectLst/>
                <a:uLnTx/>
                <a:uFillTx/>
                <a:latin typeface="Arial"/>
                <a:ea typeface="+mn-ea"/>
                <a:cs typeface="Arial"/>
              </a:rPr>
              <a:t> have been implemented and </a:t>
            </a:r>
            <a:r>
              <a:rPr lang="en-NZ" sz="1400" dirty="0">
                <a:solidFill>
                  <a:srgbClr val="262626"/>
                </a:solidFill>
                <a:latin typeface="Arial"/>
                <a:cs typeface="Arial"/>
              </a:rPr>
              <a:t>7</a:t>
            </a:r>
            <a:r>
              <a:rPr kumimoji="0" lang="en-NZ" sz="1400" b="0" i="0" u="none" strike="noStrike" kern="1200" cap="none" spc="0" normalizeH="0" baseline="0" noProof="0" dirty="0">
                <a:ln>
                  <a:noFill/>
                </a:ln>
                <a:solidFill>
                  <a:srgbClr val="262626"/>
                </a:solidFill>
                <a:effectLst/>
                <a:uLnTx/>
                <a:uFillTx/>
                <a:latin typeface="Arial"/>
                <a:ea typeface="+mn-ea"/>
                <a:cs typeface="Arial"/>
              </a:rPr>
              <a:t> remain open.</a:t>
            </a:r>
            <a:endParaRPr kumimoji="0" lang="en-GB" sz="1400" b="0" i="0" u="none" strike="noStrike" kern="1200" cap="none" spc="0" normalizeH="0" baseline="0" noProof="0" dirty="0">
              <a:ln>
                <a:noFill/>
              </a:ln>
              <a:solidFill>
                <a:srgbClr val="262626"/>
              </a:solidFill>
              <a:effectLst/>
              <a:uLnTx/>
              <a:uFillTx/>
              <a:latin typeface="Arial"/>
              <a:ea typeface="+mn-ea"/>
              <a:cs typeface="Arial"/>
            </a:endParaRPr>
          </a:p>
          <a:p>
            <a:pPr marL="285115" indent="-285115" algn="just">
              <a:spcAft>
                <a:spcPts val="601"/>
              </a:spcAft>
              <a:buFont typeface="Arial,Sans-Serif"/>
              <a:buChar char="•"/>
              <a:defRPr/>
            </a:pPr>
            <a:r>
              <a:rPr lang="en-US" sz="1400" dirty="0">
                <a:solidFill>
                  <a:schemeClr val="accent6"/>
                </a:solidFill>
                <a:cs typeface="Arial"/>
              </a:rPr>
              <a:t>On Katoa, Ka Ora: draft speed management plan, the board and DDC has endorsed proposed changes related to schools, marae and </a:t>
            </a:r>
            <a:r>
              <a:rPr lang="en-US" sz="1400" dirty="0" err="1">
                <a:solidFill>
                  <a:schemeClr val="accent6"/>
                </a:solidFill>
                <a:cs typeface="Arial"/>
              </a:rPr>
              <a:t>Karioitahi</a:t>
            </a:r>
            <a:r>
              <a:rPr lang="en-US" sz="1400" dirty="0">
                <a:solidFill>
                  <a:schemeClr val="accent6"/>
                </a:solidFill>
                <a:cs typeface="Arial"/>
              </a:rPr>
              <a:t> Beach and other strongly supported roads being taken to the Regional Transport Committee for a decision. </a:t>
            </a:r>
          </a:p>
          <a:p>
            <a:pPr fontAlgn="ctr">
              <a:spcAft>
                <a:spcPts val="600"/>
              </a:spcAft>
              <a:defRPr/>
            </a:pPr>
            <a:endParaRPr lang="en-US" sz="1400" b="1" i="0" u="none" strike="noStrike" kern="1200" cap="none" spc="0" normalizeH="0" baseline="0" noProof="0" dirty="0">
              <a:ln>
                <a:noFill/>
              </a:ln>
              <a:solidFill>
                <a:srgbClr val="262626"/>
              </a:solidFill>
              <a:effectLst/>
              <a:highlight>
                <a:srgbClr val="FFFF00"/>
              </a:highlight>
              <a:uLnTx/>
              <a:uFillTx/>
              <a:latin typeface="Arial"/>
              <a:cs typeface="Arial"/>
            </a:endParaRPr>
          </a:p>
          <a:p>
            <a:pPr marL="0" marR="0" lvl="0" indent="0" algn="l" defTabSz="1483403" rtl="0" eaLnBrk="1" fontAlgn="ctr"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Arial"/>
                <a:ea typeface="+mn-ea"/>
                <a:cs typeface="Arial"/>
              </a:rPr>
              <a:t>K</a:t>
            </a:r>
            <a:r>
              <a:rPr kumimoji="0" lang="en-US" sz="1400" b="1" i="0" u="none" strike="noStrike" kern="1200" cap="none" spc="0" normalizeH="0" baseline="0" noProof="0" dirty="0">
                <a:ln>
                  <a:noFill/>
                </a:ln>
                <a:solidFill>
                  <a:srgbClr val="000000"/>
                </a:solidFill>
                <a:effectLst/>
                <a:uLnTx/>
                <a:uFillTx/>
                <a:latin typeface="Arial"/>
                <a:ea typeface="+mn-ea"/>
                <a:cs typeface="Arial"/>
              </a:rPr>
              <a:t>ey risks to Vision Zero</a:t>
            </a:r>
            <a:endParaRPr lang="en-US" sz="1400" b="1" i="0" u="none" strike="noStrike" kern="1200" cap="none" spc="0" normalizeH="0" baseline="0" noProof="0" dirty="0">
              <a:ln>
                <a:noFill/>
              </a:ln>
              <a:solidFill>
                <a:srgbClr val="000000"/>
              </a:solidFill>
              <a:effectLst/>
              <a:uLnTx/>
              <a:uFillTx/>
              <a:latin typeface="Arial"/>
              <a:cs typeface="Arial"/>
            </a:endParaRPr>
          </a:p>
          <a:p>
            <a:pPr marL="283845" indent="-283845" fontAlgn="ctr">
              <a:spcAft>
                <a:spcPts val="600"/>
              </a:spcAft>
              <a:buFont typeface="Arial"/>
              <a:buChar char="•"/>
              <a:defRPr/>
            </a:pPr>
            <a:r>
              <a:rPr kumimoji="0" lang="en-GB" sz="1400" b="0" i="0" u="none" strike="noStrike" kern="1200" cap="none" spc="0" normalizeH="0" baseline="0" noProof="0" dirty="0">
                <a:ln>
                  <a:noFill/>
                </a:ln>
                <a:solidFill>
                  <a:srgbClr val="000000"/>
                </a:solidFill>
                <a:effectLst/>
                <a:uLnTx/>
                <a:uFillTx/>
                <a:latin typeface="Arial"/>
                <a:ea typeface="+mn-ea"/>
                <a:cs typeface="Arial"/>
              </a:rPr>
              <a:t>The draft GPS on Transport moved the infrastructure component from the safety activity class to local road improvements.</a:t>
            </a:r>
            <a:r>
              <a:rPr lang="en-GB" sz="1400" dirty="0">
                <a:solidFill>
                  <a:srgbClr val="000000"/>
                </a:solidFill>
                <a:latin typeface="Arial"/>
                <a:cs typeface="Arial"/>
              </a:rPr>
              <a:t> </a:t>
            </a:r>
            <a:r>
              <a:rPr kumimoji="0" lang="en-GB" sz="1400" b="0" i="0" u="none" strike="noStrike" kern="1200" cap="none" spc="0" normalizeH="0" baseline="0" noProof="0" dirty="0">
                <a:ln>
                  <a:noFill/>
                </a:ln>
                <a:solidFill>
                  <a:srgbClr val="000000"/>
                </a:solidFill>
                <a:effectLst/>
                <a:uLnTx/>
                <a:uFillTx/>
                <a:latin typeface="Arial"/>
                <a:ea typeface="+mn-ea"/>
                <a:cs typeface="Arial"/>
              </a:rPr>
              <a:t> This will mean funding for safety infrastructure</a:t>
            </a:r>
            <a:r>
              <a:rPr lang="en-GB" sz="1400" dirty="0">
                <a:solidFill>
                  <a:srgbClr val="000000"/>
                </a:solidFill>
                <a:latin typeface="Arial"/>
                <a:cs typeface="Arial"/>
              </a:rPr>
              <a:t> will be</a:t>
            </a:r>
            <a:r>
              <a:rPr kumimoji="0" lang="en-GB" sz="1400" b="0" i="0" u="none" strike="noStrike" kern="1200" cap="none" spc="0" normalizeH="0" baseline="0" noProof="0" dirty="0">
                <a:ln>
                  <a:noFill/>
                </a:ln>
                <a:solidFill>
                  <a:srgbClr val="000000"/>
                </a:solidFill>
                <a:effectLst/>
                <a:uLnTx/>
                <a:uFillTx/>
                <a:latin typeface="Arial"/>
                <a:ea typeface="+mn-ea"/>
                <a:cs typeface="Arial"/>
              </a:rPr>
              <a:t> limited due to competing priorities.</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 name="TextBox 34">
            <a:extLst>
              <a:ext uri="{FF2B5EF4-FFF2-40B4-BE49-F238E27FC236}">
                <a16:creationId xmlns:a16="http://schemas.microsoft.com/office/drawing/2014/main" id="{FACFF1EE-6A51-4FA0-7DE3-AA24A2C83E47}"/>
              </a:ext>
            </a:extLst>
          </p:cNvPr>
          <p:cNvSpPr txBox="1"/>
          <p:nvPr/>
        </p:nvSpPr>
        <p:spPr>
          <a:xfrm>
            <a:off x="544554" y="600698"/>
            <a:ext cx="15443008" cy="410369"/>
          </a:xfrm>
          <a:prstGeom prst="rect">
            <a:avLst/>
          </a:prstGeom>
        </p:spPr>
        <p:txBody>
          <a:bodyPr wrap="square" lIns="0" tIns="0" rIns="0" bIns="0" rtlCol="0" anchor="t">
            <a:spAutoFit/>
          </a:bodyPr>
          <a:lstStyle/>
          <a:p>
            <a:pPr marL="0" marR="0" lvl="0" indent="0" algn="l" defTabSz="1483403" rtl="0" eaLnBrk="1" fontAlgn="auto" latinLnBrk="0" hangingPunct="1">
              <a:lnSpc>
                <a:spcPts val="3195"/>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2.1 Deaths and serious injuries (DSI) reporting</a:t>
            </a: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723844D4-056A-0D07-DDE3-325B2DBAEBB1}"/>
              </a:ext>
            </a:extLst>
          </p:cNvPr>
          <p:cNvCxnSpPr/>
          <p:nvPr/>
        </p:nvCxnSpPr>
        <p:spPr>
          <a:xfrm flipH="1">
            <a:off x="1985710" y="4425636"/>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CB36CDA5-1CE9-9DDA-3793-F43395CA94DE}"/>
              </a:ext>
            </a:extLst>
          </p:cNvPr>
          <p:cNvSpPr/>
          <p:nvPr/>
        </p:nvSpPr>
        <p:spPr>
          <a:xfrm>
            <a:off x="544558" y="1453895"/>
            <a:ext cx="6507860" cy="10599564"/>
          </a:xfrm>
          <a:prstGeom prst="rect">
            <a:avLst/>
          </a:prstGeom>
          <a:noFill/>
          <a:ln w="9525">
            <a:solidFill>
              <a:schemeClr val="bg1">
                <a:lumMod val="50000"/>
              </a:schemeClr>
            </a:solidFill>
          </a:ln>
        </p:spPr>
        <p:txBody>
          <a:bodyPr anchor="t"/>
          <a:lstStyle/>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NZ" sz="1128" b="0" i="0" u="none" strike="noStrike" kern="1200" cap="none" spc="0" normalizeH="0" baseline="0" noProof="0">
              <a:ln>
                <a:noFill/>
              </a:ln>
              <a:solidFill>
                <a:srgbClr val="000000"/>
              </a:solidFill>
              <a:effectLst/>
              <a:uLnTx/>
              <a:uFillTx/>
              <a:latin typeface="Arial"/>
              <a:ea typeface="+mn-ea"/>
              <a:cs typeface="+mn-cs"/>
            </a:endParaRPr>
          </a:p>
        </p:txBody>
      </p:sp>
      <p:sp>
        <p:nvSpPr>
          <p:cNvPr id="6" name="AutoShape 18">
            <a:extLst>
              <a:ext uri="{FF2B5EF4-FFF2-40B4-BE49-F238E27FC236}">
                <a16:creationId xmlns:a16="http://schemas.microsoft.com/office/drawing/2014/main" id="{A9A63E53-E4FE-BEB6-1711-E25F32C926FA}"/>
              </a:ext>
            </a:extLst>
          </p:cNvPr>
          <p:cNvSpPr/>
          <p:nvPr/>
        </p:nvSpPr>
        <p:spPr>
          <a:xfrm>
            <a:off x="7166179" y="1453695"/>
            <a:ext cx="14586362" cy="10599564"/>
          </a:xfrm>
          <a:prstGeom prst="rect">
            <a:avLst/>
          </a:prstGeom>
          <a:noFill/>
          <a:ln w="9525">
            <a:solidFill>
              <a:schemeClr val="bg1">
                <a:lumMod val="50000"/>
              </a:schemeClr>
            </a:solidFill>
          </a:ln>
        </p:spPr>
        <p:txBody>
          <a:bodyPr anchor="t"/>
          <a:lstStyle/>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NZ" sz="1128"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A9F46F30-B67E-FE01-F78B-7BDA3F73D041}"/>
              </a:ext>
            </a:extLst>
          </p:cNvPr>
          <p:cNvSpPr txBox="1"/>
          <p:nvPr/>
        </p:nvSpPr>
        <p:spPr>
          <a:xfrm>
            <a:off x="7477275" y="2130979"/>
            <a:ext cx="7092088" cy="6344005"/>
          </a:xfrm>
          <a:prstGeom prst="rect">
            <a:avLst/>
          </a:prstGeom>
          <a:noFill/>
        </p:spPr>
        <p:txBody>
          <a:bodyPr wrap="square" lIns="80287" tIns="40144" rIns="80287" bIns="40144" anchor="t">
            <a:spAutoFit/>
          </a:bodyPr>
          <a:lstStyle/>
          <a:p>
            <a:pPr marL="0" marR="0" lvl="0" indent="0" algn="l" defTabSz="148340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The Statement of Intent (SOI) deaths and serious injuries (DSI) target on the road network in Tāmaki Makaurau is on track which is no more than 640 DSI by end of the financial year 2023/2024. </a:t>
            </a:r>
            <a:endParaRPr kumimoji="0" lang="en-US" sz="2921"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highlight>
                <a:srgbClr val="FFFF00"/>
              </a:highlight>
              <a:uLnTx/>
              <a:uFillTx/>
              <a:latin typeface="Arial"/>
              <a:ea typeface="+mn-ea"/>
              <a:cs typeface="Calibri"/>
              <a:sym typeface="Wingdings" panose="05000000000000000000" pitchFamily="2" charset="2"/>
            </a:endParaRPr>
          </a:p>
          <a:p>
            <a:pPr marL="0" marR="0" lvl="0" indent="0" algn="l" defTabSz="148340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a:sym typeface="Wingdings" panose="05000000000000000000" pitchFamily="2" charset="2"/>
              </a:rPr>
              <a:t>Overall DSI insights</a:t>
            </a:r>
            <a:r>
              <a:rPr kumimoji="0" lang="en-US" sz="1400" b="1" i="0" u="none" strike="noStrike" kern="1200" cap="none" spc="0" normalizeH="0" baseline="0" noProof="0" dirty="0">
                <a:ln>
                  <a:noFill/>
                </a:ln>
                <a:solidFill>
                  <a:srgbClr val="000000"/>
                </a:solidFill>
                <a:effectLst/>
                <a:uLnTx/>
                <a:uFillTx/>
                <a:latin typeface="Arial"/>
                <a:ea typeface="+mn-ea"/>
                <a:cs typeface="Calibri"/>
              </a:rPr>
              <a:t> (past 12 months from March 2023 to February </a:t>
            </a:r>
            <a:r>
              <a:rPr lang="en-US" sz="1400" b="1" dirty="0">
                <a:solidFill>
                  <a:srgbClr val="000000"/>
                </a:solidFill>
                <a:latin typeface="Arial"/>
                <a:cs typeface="Calibri"/>
              </a:rPr>
              <a:t>2024</a:t>
            </a:r>
            <a:r>
              <a:rPr kumimoji="0" lang="en-US" sz="1400" b="1" i="0" u="none" strike="noStrike" kern="1200" cap="none" spc="0" normalizeH="0" baseline="0" noProof="0" dirty="0">
                <a:ln>
                  <a:noFill/>
                </a:ln>
                <a:solidFill>
                  <a:srgbClr val="000000"/>
                </a:solidFill>
                <a:effectLst/>
                <a:uLnTx/>
                <a:uFillTx/>
                <a:latin typeface="Arial"/>
                <a:ea typeface="+mn-ea"/>
                <a:cs typeface="Calibri"/>
              </a:rPr>
              <a:t>)</a:t>
            </a:r>
            <a:endParaRPr kumimoji="0" lang="en-US" sz="2921" b="0" i="0" u="none" strike="noStrike" kern="1200" cap="none" spc="0" normalizeH="0" baseline="0" noProof="0" dirty="0">
              <a:ln>
                <a:noFill/>
              </a:ln>
              <a:solidFill>
                <a:srgbClr val="000000"/>
              </a:solidFill>
              <a:effectLst/>
              <a:uLnTx/>
              <a:uFillTx/>
              <a:latin typeface="Arial"/>
              <a:ea typeface="+mn-ea"/>
              <a:cs typeface="+mn-cs"/>
            </a:endParaRPr>
          </a:p>
          <a:p>
            <a:pPr marL="283845" marR="0" lvl="0" indent="-283845" algn="l" defTabSz="1483403" rtl="0" eaLnBrk="1" fontAlgn="auto" latinLnBrk="0" hangingPunct="1">
              <a:lnSpc>
                <a:spcPct val="107000"/>
              </a:lnSpc>
              <a:spcBef>
                <a:spcPts val="0"/>
              </a:spcBef>
              <a:spcAft>
                <a:spcPts val="0"/>
              </a:spcAft>
              <a:buClrTx/>
              <a:buSzTx/>
              <a:buFont typeface="Arial"/>
              <a:buChar char="•"/>
              <a:tabLst>
                <a:tab pos="457195" algn="l"/>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616 people were killed or seriously injured on Tāmaki Makaurau roads compared to </a:t>
            </a:r>
            <a:r>
              <a:rPr kumimoji="0" lang="en-US" sz="1400" b="0" i="0" u="none" strike="noStrike" kern="1200" cap="none" spc="0" normalizeH="0" baseline="0" noProof="0" dirty="0">
                <a:ln>
                  <a:noFill/>
                </a:ln>
                <a:effectLst/>
                <a:uLnTx/>
                <a:uFillTx/>
                <a:latin typeface="Arial"/>
                <a:ea typeface="+mn-ea"/>
                <a:cs typeface="Arial"/>
              </a:rPr>
              <a:t>648 </a:t>
            </a:r>
            <a:r>
              <a:rPr kumimoji="0" lang="en-US" sz="1400" b="0" i="0" u="none" strike="noStrike" kern="1200" cap="none" spc="0" normalizeH="0" baseline="0" noProof="0" dirty="0">
                <a:ln>
                  <a:noFill/>
                </a:ln>
                <a:solidFill>
                  <a:srgbClr val="000000"/>
                </a:solidFill>
                <a:effectLst/>
                <a:uLnTx/>
                <a:uFillTx/>
                <a:latin typeface="Arial"/>
                <a:ea typeface="+mn-ea"/>
                <a:cs typeface="Arial"/>
              </a:rPr>
              <a:t>the previous year, a decrease of </a:t>
            </a:r>
            <a:r>
              <a:rPr lang="en-US" sz="1400" dirty="0">
                <a:solidFill>
                  <a:srgbClr val="000000"/>
                </a:solidFill>
                <a:latin typeface="Arial"/>
                <a:cs typeface="Arial"/>
              </a:rPr>
              <a:t>5</a:t>
            </a:r>
            <a:r>
              <a:rPr kumimoji="0" lang="en-US" sz="1400" b="0" i="0" u="none" strike="noStrike" kern="1200" cap="none" spc="0" normalizeH="0" baseline="0" noProof="0" dirty="0">
                <a:ln>
                  <a:noFill/>
                </a:ln>
                <a:solidFill>
                  <a:srgbClr val="000000"/>
                </a:solidFill>
                <a:effectLst/>
                <a:uLnTx/>
                <a:uFillTx/>
                <a:latin typeface="Arial"/>
                <a:ea typeface="+mn-ea"/>
                <a:cs typeface="Arial"/>
              </a:rPr>
              <a:t>% year-on-year, where 42 people were killed and 574 were seriously injured.</a:t>
            </a:r>
          </a:p>
          <a:p>
            <a:pPr marR="0" lvl="0" algn="l" defTabSz="1483403"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88% of deaths and serious injuries occurred on Auckland Transports local </a:t>
            </a:r>
            <a:r>
              <a:rPr kumimoji="0" lang="en-US" sz="1400" b="0" i="0" u="none" strike="noStrike" kern="1200" cap="none" spc="0" normalizeH="0" baseline="0" noProof="0" dirty="0">
                <a:ln>
                  <a:noFill/>
                </a:ln>
                <a:effectLst/>
                <a:uLnTx/>
                <a:uFillTx/>
                <a:latin typeface="Arial"/>
                <a:ea typeface="+mn-ea"/>
                <a:cs typeface="Arial"/>
              </a:rPr>
              <a:t>roads. </a:t>
            </a:r>
          </a:p>
          <a:p>
            <a:pPr marR="0" lvl="0" algn="l" defTabSz="1483403"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FF0000"/>
              </a:solidFill>
              <a:effectLst/>
              <a:uLnTx/>
              <a:uFillTx/>
              <a:latin typeface="Arial"/>
              <a:ea typeface="+mn-ea"/>
              <a:cs typeface="Arial"/>
            </a:endParaRP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48% of reported deaths and serious injuries are experienced by people outside of vehicles (people walking, people cycling and motorcyclists).</a:t>
            </a: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Males account for 67% of DSI and the remaining 33% are females.</a:t>
            </a: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283845" marR="0" lvl="0" indent="-283845" algn="l" defTabSz="1483403" rtl="0" eaLnBrk="1" fontAlgn="auto" latinLnBrk="0" hangingPunct="1">
              <a:spcBef>
                <a:spcPts val="0"/>
              </a:spcBef>
              <a:spcAft>
                <a:spcPts val="0"/>
              </a:spcAft>
              <a:buClrTx/>
              <a:buSzTx/>
              <a:buFont typeface="Arial"/>
              <a:buChar char="•"/>
              <a:tabLst/>
              <a:defRPr/>
            </a:pPr>
            <a:r>
              <a:rPr lang="en-US" sz="1400" dirty="0">
                <a:solidFill>
                  <a:srgbClr val="000000"/>
                </a:solidFill>
                <a:latin typeface="Arial"/>
                <a:cs typeface="Arial"/>
              </a:rPr>
              <a:t>The highest proportion of deaths and serious injuries at 28% were seen in the 15-24yr age group, which represents 12.8% of Tamaki Makaurau’s population.</a:t>
            </a:r>
          </a:p>
          <a:p>
            <a:pPr marL="283845" marR="0" lvl="0" indent="-283845" algn="l" defTabSz="1483403" rtl="0" eaLnBrk="1" fontAlgn="auto" latinLnBrk="0" hangingPunct="1">
              <a:spcBef>
                <a:spcPts val="0"/>
              </a:spcBef>
              <a:spcAft>
                <a:spcPts val="0"/>
              </a:spcAft>
              <a:buClrTx/>
              <a:buSzTx/>
              <a:buFont typeface="Arial"/>
              <a:buChar char="•"/>
              <a:tabLst/>
              <a:defRPr/>
            </a:pPr>
            <a:endParaRPr lang="en-US" sz="1400" dirty="0">
              <a:solidFill>
                <a:srgbClr val="000000"/>
              </a:solidFill>
              <a:latin typeface="Arial"/>
              <a:cs typeface="Arial"/>
            </a:endParaRPr>
          </a:p>
          <a:p>
            <a:pPr marL="283845" marR="0" lvl="0" indent="-283845" algn="l" defTabSz="1483403" rtl="0" eaLnBrk="1" fontAlgn="auto" latinLnBrk="0" hangingPunct="1">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Māori represents 1</a:t>
            </a:r>
            <a:r>
              <a:rPr lang="en-US" sz="1400" dirty="0">
                <a:solidFill>
                  <a:srgbClr val="000000"/>
                </a:solidFill>
                <a:latin typeface="Arial"/>
                <a:cs typeface="Arial"/>
              </a:rPr>
              <a:t>1</a:t>
            </a:r>
            <a:r>
              <a:rPr kumimoji="0" lang="en-US" sz="1400" b="0" i="0" u="none" strike="noStrike" kern="1200" cap="none" spc="0" normalizeH="0" baseline="0" noProof="0" dirty="0">
                <a:ln>
                  <a:noFill/>
                </a:ln>
                <a:solidFill>
                  <a:srgbClr val="000000"/>
                </a:solidFill>
                <a:effectLst/>
                <a:uLnTx/>
                <a:uFillTx/>
                <a:latin typeface="Arial"/>
                <a:ea typeface="+mn-ea"/>
                <a:cs typeface="Arial"/>
              </a:rPr>
              <a:t>% of Tāmaki Makaurau’s population and 18% of deaths and </a:t>
            </a:r>
            <a:r>
              <a:rPr kumimoji="0" lang="en-US" sz="1400" b="0" i="0" u="none" strike="noStrike" kern="1200" cap="none" spc="0" normalizeH="0" baseline="0" noProof="0" dirty="0">
                <a:ln>
                  <a:noFill/>
                </a:ln>
                <a:solidFill>
                  <a:srgbClr val="000000"/>
                </a:solidFill>
                <a:effectLst/>
                <a:uLnTx/>
                <a:uFillTx/>
                <a:ea typeface="+mn-ea"/>
                <a:cs typeface="Arial"/>
              </a:rPr>
              <a:t>serious injuries (43% of DSI ethnicities are recorded as unknown).</a:t>
            </a:r>
          </a:p>
          <a:p>
            <a:pPr marL="283845" marR="0" lvl="0" indent="-283845" algn="l" defTabSz="1483403" rtl="0" eaLnBrk="1" fontAlgn="auto" latinLnBrk="0" hangingPunct="1">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000000"/>
              </a:solidFill>
              <a:effectLst/>
              <a:uLnTx/>
              <a:uFillTx/>
              <a:ea typeface="+mn-ea"/>
              <a:cs typeface="Arial"/>
            </a:endParaRPr>
          </a:p>
          <a:p>
            <a:pPr marR="0" lvl="0" algn="l" defTabSz="1483403"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a:rPr>
              <a:t>Crash attribute insights</a:t>
            </a:r>
          </a:p>
          <a:p>
            <a:pPr marR="0" lvl="0" algn="l" defTabSz="1483403"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Calibri"/>
            </a:endParaRPr>
          </a:p>
          <a:p>
            <a:pPr marL="283845" marR="0" lvl="0" indent="-283845" algn="l" defTabSz="1483403"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latin typeface="Arial"/>
                <a:cs typeface="Calibri"/>
              </a:rPr>
              <a:t>Side impact and run off roads crash movement types are the most common, and on our local roads represent 27% and 24% respectively.</a:t>
            </a:r>
            <a:endParaRPr kumimoji="0" lang="en-US" sz="1400" i="0" u="none" strike="noStrike" kern="1200" cap="none" spc="0" normalizeH="0" baseline="0" noProof="0" dirty="0">
              <a:ln>
                <a:noFill/>
              </a:ln>
              <a:solidFill>
                <a:srgbClr val="000000"/>
              </a:solidFill>
              <a:effectLst/>
              <a:uLnTx/>
              <a:uFillTx/>
              <a:latin typeface="Arial"/>
              <a:ea typeface="+mn-ea"/>
              <a:cs typeface="Calibri"/>
            </a:endParaRPr>
          </a:p>
          <a:p>
            <a:pPr marR="0" lvl="0" algn="l" defTabSz="1483403"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a:rPr>
              <a:t> </a:t>
            </a:r>
          </a:p>
        </p:txBody>
      </p:sp>
      <p:pic>
        <p:nvPicPr>
          <p:cNvPr id="4" name="Picture 4" descr="Logo, company name&#10;&#10;Description automatically generated">
            <a:extLst>
              <a:ext uri="{FF2B5EF4-FFF2-40B4-BE49-F238E27FC236}">
                <a16:creationId xmlns:a16="http://schemas.microsoft.com/office/drawing/2014/main" id="{A92B7DC3-E30F-B85F-2051-70A49B79E201}"/>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71" name="TextBox 70">
            <a:extLst>
              <a:ext uri="{FF2B5EF4-FFF2-40B4-BE49-F238E27FC236}">
                <a16:creationId xmlns:a16="http://schemas.microsoft.com/office/drawing/2014/main" id="{01FABA85-B922-22FE-6B15-C063AA126FC8}"/>
              </a:ext>
            </a:extLst>
          </p:cNvPr>
          <p:cNvSpPr txBox="1"/>
          <p:nvPr/>
        </p:nvSpPr>
        <p:spPr>
          <a:xfrm>
            <a:off x="14660453" y="1938619"/>
            <a:ext cx="7092088" cy="384721"/>
          </a:xfrm>
          <a:prstGeom prst="rect">
            <a:avLst/>
          </a:prstGeom>
        </p:spPr>
        <p:txBody>
          <a:bodyPr wrap="square" lIns="91440" tIns="45720" rIns="91440" bIns="45720" rtlCol="0" anchor="t">
            <a:spAutoFit/>
          </a:bodyPr>
          <a:lstStyle/>
          <a:p>
            <a:pPr marL="0" marR="0" lvl="0" indent="0" algn="ctr" defTabSz="1483403"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262626"/>
                </a:solidFill>
                <a:effectLst/>
                <a:uLnTx/>
                <a:uFillTx/>
                <a:latin typeface="Arial"/>
                <a:ea typeface="+mn-ea"/>
                <a:cs typeface="Arial"/>
              </a:rPr>
              <a:t>Death and serious injuries from Crash Analysis System (CAS</a:t>
            </a:r>
            <a:r>
              <a:rPr kumimoji="0" lang="en-NZ" sz="1900" b="1" i="0" u="none" strike="noStrike" kern="1200" cap="none" spc="0" normalizeH="0" baseline="0" noProof="0">
                <a:ln>
                  <a:noFill/>
                </a:ln>
                <a:solidFill>
                  <a:srgbClr val="262626"/>
                </a:solidFill>
                <a:effectLst/>
                <a:uLnTx/>
                <a:uFillTx/>
                <a:latin typeface="Arial"/>
                <a:ea typeface="+mn-ea"/>
                <a:cs typeface="Arial"/>
              </a:rPr>
              <a:t>)</a:t>
            </a:r>
          </a:p>
        </p:txBody>
      </p:sp>
      <p:sp>
        <p:nvSpPr>
          <p:cNvPr id="8" name="Rectangle: Rounded Corners 7">
            <a:extLst>
              <a:ext uri="{FF2B5EF4-FFF2-40B4-BE49-F238E27FC236}">
                <a16:creationId xmlns:a16="http://schemas.microsoft.com/office/drawing/2014/main" id="{1235532F-1070-97F7-6845-0ABC74A682D8}"/>
              </a:ext>
            </a:extLst>
          </p:cNvPr>
          <p:cNvSpPr/>
          <p:nvPr/>
        </p:nvSpPr>
        <p:spPr>
          <a:xfrm>
            <a:off x="7477275" y="1248511"/>
            <a:ext cx="3427851" cy="41036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marL="0" marR="0" lvl="0" indent="0" algn="l" defTabSz="1483403" rtl="0" eaLnBrk="1" fontAlgn="auto" latinLnBrk="0" hangingPunct="1">
              <a:lnSpc>
                <a:spcPct val="100000"/>
              </a:lnSpc>
              <a:spcBef>
                <a:spcPts val="527"/>
              </a:spcBef>
              <a:spcAft>
                <a:spcPts val="1054"/>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BM Plex Sans Bold"/>
                <a:ea typeface="+mn-ea"/>
                <a:cs typeface="+mn-cs"/>
              </a:rPr>
              <a:t>Key insights</a:t>
            </a:r>
          </a:p>
        </p:txBody>
      </p:sp>
      <p:sp>
        <p:nvSpPr>
          <p:cNvPr id="9" name="Rectangle: Rounded Corners 8">
            <a:extLst>
              <a:ext uri="{FF2B5EF4-FFF2-40B4-BE49-F238E27FC236}">
                <a16:creationId xmlns:a16="http://schemas.microsoft.com/office/drawing/2014/main" id="{3DA92D40-5011-EEC6-AFBB-7A86E2F25A84}"/>
              </a:ext>
            </a:extLst>
          </p:cNvPr>
          <p:cNvSpPr/>
          <p:nvPr/>
        </p:nvSpPr>
        <p:spPr>
          <a:xfrm>
            <a:off x="737749" y="1248511"/>
            <a:ext cx="3427851" cy="41036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marL="0" marR="0" lvl="0" indent="0" algn="l" defTabSz="1483403" rtl="0" eaLnBrk="1" fontAlgn="auto" latinLnBrk="0" hangingPunct="1">
              <a:lnSpc>
                <a:spcPct val="100000"/>
              </a:lnSpc>
              <a:spcBef>
                <a:spcPts val="527"/>
              </a:spcBef>
              <a:spcAft>
                <a:spcPts val="1054"/>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BM Plex Sans Bold"/>
                <a:ea typeface="+mn-ea"/>
                <a:cs typeface="+mn-cs"/>
              </a:rPr>
              <a:t>Transport safety progress</a:t>
            </a:r>
          </a:p>
        </p:txBody>
      </p:sp>
      <p:sp>
        <p:nvSpPr>
          <p:cNvPr id="2" name="TextBox 34">
            <a:extLst>
              <a:ext uri="{FF2B5EF4-FFF2-40B4-BE49-F238E27FC236}">
                <a16:creationId xmlns:a16="http://schemas.microsoft.com/office/drawing/2014/main" id="{C949DADA-839B-A365-3D84-09690B0544FE}"/>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pic>
        <p:nvPicPr>
          <p:cNvPr id="15" name="Picture 14">
            <a:extLst>
              <a:ext uri="{FF2B5EF4-FFF2-40B4-BE49-F238E27FC236}">
                <a16:creationId xmlns:a16="http://schemas.microsoft.com/office/drawing/2014/main" id="{E26A7CBE-0A63-34CB-90D5-C073D3C4A38D}"/>
              </a:ext>
            </a:extLst>
          </p:cNvPr>
          <p:cNvPicPr>
            <a:picLocks noChangeAspect="1"/>
          </p:cNvPicPr>
          <p:nvPr/>
        </p:nvPicPr>
        <p:blipFill rotWithShape="1">
          <a:blip r:embed="rId4"/>
          <a:srcRect/>
          <a:stretch/>
        </p:blipFill>
        <p:spPr>
          <a:xfrm>
            <a:off x="14880459" y="2474855"/>
            <a:ext cx="6200175" cy="7354267"/>
          </a:xfrm>
          <a:prstGeom prst="rect">
            <a:avLst/>
          </a:prstGeom>
        </p:spPr>
      </p:pic>
      <p:pic>
        <p:nvPicPr>
          <p:cNvPr id="18" name="Picture 17">
            <a:extLst>
              <a:ext uri="{FF2B5EF4-FFF2-40B4-BE49-F238E27FC236}">
                <a16:creationId xmlns:a16="http://schemas.microsoft.com/office/drawing/2014/main" id="{E275AC0E-915D-5BF1-A977-550C38FB5B67}"/>
              </a:ext>
            </a:extLst>
          </p:cNvPr>
          <p:cNvPicPr>
            <a:picLocks noChangeAspect="1"/>
          </p:cNvPicPr>
          <p:nvPr/>
        </p:nvPicPr>
        <p:blipFill>
          <a:blip r:embed="rId5"/>
          <a:stretch>
            <a:fillRect/>
          </a:stretch>
        </p:blipFill>
        <p:spPr>
          <a:xfrm>
            <a:off x="14880459" y="9887008"/>
            <a:ext cx="5048250" cy="238125"/>
          </a:xfrm>
          <a:prstGeom prst="rect">
            <a:avLst/>
          </a:prstGeom>
        </p:spPr>
      </p:pic>
    </p:spTree>
    <p:extLst>
      <p:ext uri="{BB962C8B-B14F-4D97-AF65-F5344CB8AC3E}">
        <p14:creationId xmlns:p14="http://schemas.microsoft.com/office/powerpoint/2010/main" val="413785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4">
            <a:extLst>
              <a:ext uri="{FF2B5EF4-FFF2-40B4-BE49-F238E27FC236}">
                <a16:creationId xmlns:a16="http://schemas.microsoft.com/office/drawing/2014/main" id="{FACFF1EE-6A51-4FA0-7DE3-AA24A2C83E47}"/>
              </a:ext>
            </a:extLst>
          </p:cNvPr>
          <p:cNvSpPr txBox="1"/>
          <p:nvPr/>
        </p:nvSpPr>
        <p:spPr>
          <a:xfrm>
            <a:off x="544554" y="600698"/>
            <a:ext cx="15443008" cy="410369"/>
          </a:xfrm>
          <a:prstGeom prst="rect">
            <a:avLst/>
          </a:prstGeom>
        </p:spPr>
        <p:txBody>
          <a:bodyPr wrap="square" lIns="0" tIns="0" rIns="0" bIns="0" rtlCol="0" anchor="t">
            <a:spAutoFit/>
          </a:bodyPr>
          <a:lstStyle/>
          <a:p>
            <a:pPr marL="0" marR="0" lvl="0" indent="0" algn="l" defTabSz="1483403" rtl="0" eaLnBrk="1" fontAlgn="auto" latinLnBrk="0" hangingPunct="1">
              <a:lnSpc>
                <a:spcPts val="3195"/>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2.1 Deaths and serious injuries (DSI) reporting</a:t>
            </a: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723844D4-056A-0D07-DDE3-325B2DBAEBB1}"/>
              </a:ext>
            </a:extLst>
          </p:cNvPr>
          <p:cNvCxnSpPr/>
          <p:nvPr/>
        </p:nvCxnSpPr>
        <p:spPr>
          <a:xfrm flipH="1">
            <a:off x="1985710" y="5320787"/>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CB36CDA5-1CE9-9DDA-3793-F43395CA94DE}"/>
              </a:ext>
            </a:extLst>
          </p:cNvPr>
          <p:cNvSpPr/>
          <p:nvPr/>
        </p:nvSpPr>
        <p:spPr>
          <a:xfrm>
            <a:off x="544555" y="1429170"/>
            <a:ext cx="21301033" cy="10640168"/>
          </a:xfrm>
          <a:prstGeom prst="rect">
            <a:avLst/>
          </a:prstGeom>
          <a:noFill/>
          <a:ln w="9525">
            <a:solidFill>
              <a:schemeClr val="bg1">
                <a:lumMod val="50000"/>
              </a:schemeClr>
            </a:solidFill>
          </a:ln>
        </p:spPr>
        <p:txBody>
          <a:bodyPr anchor="t"/>
          <a:lstStyle/>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NZ" sz="1128" b="0" i="0" u="none" strike="noStrike" kern="1200" cap="none" spc="0" normalizeH="0" baseline="0" noProof="0">
              <a:ln>
                <a:noFill/>
              </a:ln>
              <a:solidFill>
                <a:srgbClr val="000000"/>
              </a:solidFill>
              <a:effectLst/>
              <a:uLnTx/>
              <a:uFillTx/>
              <a:latin typeface="Arial"/>
              <a:ea typeface="+mn-ea"/>
              <a:cs typeface="+mn-cs"/>
            </a:endParaRPr>
          </a:p>
        </p:txBody>
      </p:sp>
      <p:pic>
        <p:nvPicPr>
          <p:cNvPr id="34" name="Picture 4" descr="Logo, company name&#10;&#10;Description automatically generated">
            <a:extLst>
              <a:ext uri="{FF2B5EF4-FFF2-40B4-BE49-F238E27FC236}">
                <a16:creationId xmlns:a16="http://schemas.microsoft.com/office/drawing/2014/main" id="{F12C477F-7B6C-43E8-2734-158F6361A6E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7" name="TextBox 16">
            <a:extLst>
              <a:ext uri="{FF2B5EF4-FFF2-40B4-BE49-F238E27FC236}">
                <a16:creationId xmlns:a16="http://schemas.microsoft.com/office/drawing/2014/main" id="{91AE110A-7A8F-FA1A-849F-3A32AA35CF28}"/>
              </a:ext>
            </a:extLst>
          </p:cNvPr>
          <p:cNvSpPr txBox="1"/>
          <p:nvPr/>
        </p:nvSpPr>
        <p:spPr>
          <a:xfrm>
            <a:off x="737749" y="1804069"/>
            <a:ext cx="7888874" cy="384721"/>
          </a:xfrm>
          <a:prstGeom prst="rect">
            <a:avLst/>
          </a:prstGeom>
          <a:noFill/>
          <a:ln>
            <a:noFill/>
          </a:ln>
        </p:spPr>
        <p:txBody>
          <a:bodyPr wrap="square" lIns="91440" tIns="45720" rIns="91440" bIns="45720" rtlCol="0" anchor="t">
            <a:spAutoFit/>
          </a:bodyPr>
          <a:lstStyle/>
          <a:p>
            <a:pPr marL="0" marR="0" lvl="0" indent="0" algn="l" defTabSz="1483403"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262626"/>
                </a:solidFill>
                <a:effectLst/>
                <a:uLnTx/>
                <a:uFillTx/>
                <a:latin typeface="Arial"/>
                <a:ea typeface="+mn-ea"/>
                <a:cs typeface="Arial"/>
              </a:rPr>
              <a:t>Death and serious injuries from Crash Analysis System (CAS</a:t>
            </a:r>
            <a:r>
              <a:rPr kumimoji="0" lang="en-NZ" sz="1900" b="1" i="0" u="none" strike="noStrike" kern="1200" cap="none" spc="0" normalizeH="0" baseline="0" noProof="0">
                <a:ln>
                  <a:noFill/>
                </a:ln>
                <a:solidFill>
                  <a:srgbClr val="262626"/>
                </a:solidFill>
                <a:effectLst/>
                <a:uLnTx/>
                <a:uFillTx/>
                <a:latin typeface="Arial"/>
                <a:ea typeface="+mn-ea"/>
                <a:cs typeface="Arial"/>
              </a:rPr>
              <a:t>)</a:t>
            </a:r>
          </a:p>
        </p:txBody>
      </p:sp>
      <p:sp>
        <p:nvSpPr>
          <p:cNvPr id="32" name="Rectangle: Rounded Corners 31">
            <a:extLst>
              <a:ext uri="{FF2B5EF4-FFF2-40B4-BE49-F238E27FC236}">
                <a16:creationId xmlns:a16="http://schemas.microsoft.com/office/drawing/2014/main" id="{447D692F-0370-21D0-FFD7-6914456921E8}"/>
              </a:ext>
            </a:extLst>
          </p:cNvPr>
          <p:cNvSpPr/>
          <p:nvPr/>
        </p:nvSpPr>
        <p:spPr>
          <a:xfrm>
            <a:off x="737749" y="1248511"/>
            <a:ext cx="4382891" cy="41036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marL="0" marR="0" lvl="0" indent="0" algn="l" defTabSz="1483403" rtl="0" eaLnBrk="1" fontAlgn="auto" latinLnBrk="0" hangingPunct="1">
              <a:lnSpc>
                <a:spcPct val="100000"/>
              </a:lnSpc>
              <a:spcBef>
                <a:spcPts val="527"/>
              </a:spcBef>
              <a:spcAft>
                <a:spcPts val="1054"/>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BM Plex Sans Bold"/>
                <a:ea typeface="+mn-ea"/>
                <a:cs typeface="+mn-cs"/>
              </a:rPr>
              <a:t>Road user DSI dashboard</a:t>
            </a:r>
          </a:p>
        </p:txBody>
      </p:sp>
      <p:sp>
        <p:nvSpPr>
          <p:cNvPr id="2" name="TextBox 34">
            <a:extLst>
              <a:ext uri="{FF2B5EF4-FFF2-40B4-BE49-F238E27FC236}">
                <a16:creationId xmlns:a16="http://schemas.microsoft.com/office/drawing/2014/main" id="{A69C0FDB-8B10-ADAE-C0D0-FBBAB06C3D39}"/>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pic>
        <p:nvPicPr>
          <p:cNvPr id="8" name="Picture 7">
            <a:extLst>
              <a:ext uri="{FF2B5EF4-FFF2-40B4-BE49-F238E27FC236}">
                <a16:creationId xmlns:a16="http://schemas.microsoft.com/office/drawing/2014/main" id="{6A3B27BD-5927-688C-14B3-B7BE3E442FD1}"/>
              </a:ext>
            </a:extLst>
          </p:cNvPr>
          <p:cNvPicPr>
            <a:picLocks noChangeAspect="1"/>
          </p:cNvPicPr>
          <p:nvPr/>
        </p:nvPicPr>
        <p:blipFill>
          <a:blip r:embed="rId4"/>
          <a:stretch>
            <a:fillRect/>
          </a:stretch>
        </p:blipFill>
        <p:spPr>
          <a:xfrm>
            <a:off x="671569" y="2369449"/>
            <a:ext cx="21038555" cy="9085833"/>
          </a:xfrm>
          <a:prstGeom prst="rect">
            <a:avLst/>
          </a:prstGeom>
        </p:spPr>
      </p:pic>
    </p:spTree>
    <p:extLst>
      <p:ext uri="{BB962C8B-B14F-4D97-AF65-F5344CB8AC3E}">
        <p14:creationId xmlns:p14="http://schemas.microsoft.com/office/powerpoint/2010/main" val="872513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4">
            <a:extLst>
              <a:ext uri="{FF2B5EF4-FFF2-40B4-BE49-F238E27FC236}">
                <a16:creationId xmlns:a16="http://schemas.microsoft.com/office/drawing/2014/main" id="{FACFF1EE-6A51-4FA0-7DE3-AA24A2C83E47}"/>
              </a:ext>
            </a:extLst>
          </p:cNvPr>
          <p:cNvSpPr txBox="1"/>
          <p:nvPr/>
        </p:nvSpPr>
        <p:spPr>
          <a:xfrm>
            <a:off x="544554" y="600698"/>
            <a:ext cx="15443008" cy="410369"/>
          </a:xfrm>
          <a:prstGeom prst="rect">
            <a:avLst/>
          </a:prstGeom>
        </p:spPr>
        <p:txBody>
          <a:bodyPr wrap="square" lIns="0" tIns="0" rIns="0" bIns="0" rtlCol="0" anchor="t">
            <a:spAutoFit/>
          </a:bodyPr>
          <a:lstStyle/>
          <a:p>
            <a:pPr marL="0" marR="0" lvl="0" indent="0" algn="l" defTabSz="1483403" rtl="0" eaLnBrk="1" fontAlgn="auto" latinLnBrk="0" hangingPunct="1">
              <a:lnSpc>
                <a:spcPts val="3195"/>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2.1 Deaths and serious injuries (DSI) reporting</a:t>
            </a: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723844D4-056A-0D07-DDE3-325B2DBAEBB1}"/>
              </a:ext>
            </a:extLst>
          </p:cNvPr>
          <p:cNvCxnSpPr/>
          <p:nvPr/>
        </p:nvCxnSpPr>
        <p:spPr>
          <a:xfrm flipH="1">
            <a:off x="1985710" y="5320787"/>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CB36CDA5-1CE9-9DDA-3793-F43395CA94DE}"/>
              </a:ext>
            </a:extLst>
          </p:cNvPr>
          <p:cNvSpPr/>
          <p:nvPr/>
        </p:nvSpPr>
        <p:spPr>
          <a:xfrm>
            <a:off x="544555" y="1429170"/>
            <a:ext cx="21301033" cy="10640168"/>
          </a:xfrm>
          <a:prstGeom prst="rect">
            <a:avLst/>
          </a:prstGeom>
          <a:noFill/>
          <a:ln w="9525">
            <a:solidFill>
              <a:schemeClr val="bg1">
                <a:lumMod val="50000"/>
              </a:schemeClr>
            </a:solidFill>
          </a:ln>
        </p:spPr>
        <p:txBody>
          <a:bodyPr anchor="t"/>
          <a:lstStyle/>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NZ" sz="1128" b="0" i="0" u="none" strike="noStrike" kern="1200" cap="none" spc="0" normalizeH="0" baseline="0" noProof="0">
              <a:ln>
                <a:noFill/>
              </a:ln>
              <a:solidFill>
                <a:srgbClr val="000000"/>
              </a:solidFill>
              <a:effectLst/>
              <a:uLnTx/>
              <a:uFillTx/>
              <a:latin typeface="Arial"/>
              <a:ea typeface="+mn-ea"/>
              <a:cs typeface="+mn-cs"/>
            </a:endParaRPr>
          </a:p>
        </p:txBody>
      </p:sp>
      <p:pic>
        <p:nvPicPr>
          <p:cNvPr id="34" name="Picture 4" descr="Logo, company name&#10;&#10;Description automatically generated">
            <a:extLst>
              <a:ext uri="{FF2B5EF4-FFF2-40B4-BE49-F238E27FC236}">
                <a16:creationId xmlns:a16="http://schemas.microsoft.com/office/drawing/2014/main" id="{F12C477F-7B6C-43E8-2734-158F6361A6E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7" name="TextBox 16">
            <a:extLst>
              <a:ext uri="{FF2B5EF4-FFF2-40B4-BE49-F238E27FC236}">
                <a16:creationId xmlns:a16="http://schemas.microsoft.com/office/drawing/2014/main" id="{91AE110A-7A8F-FA1A-849F-3A32AA35CF28}"/>
              </a:ext>
            </a:extLst>
          </p:cNvPr>
          <p:cNvSpPr txBox="1"/>
          <p:nvPr/>
        </p:nvSpPr>
        <p:spPr>
          <a:xfrm>
            <a:off x="737749" y="1804069"/>
            <a:ext cx="7888874" cy="384721"/>
          </a:xfrm>
          <a:prstGeom prst="rect">
            <a:avLst/>
          </a:prstGeom>
          <a:noFill/>
          <a:ln>
            <a:noFill/>
          </a:ln>
        </p:spPr>
        <p:txBody>
          <a:bodyPr wrap="square" lIns="91440" tIns="45720" rIns="91440" bIns="45720" rtlCol="0" anchor="t">
            <a:spAutoFit/>
          </a:bodyPr>
          <a:lstStyle/>
          <a:p>
            <a:pPr marL="0" marR="0" lvl="0" indent="0" algn="l" defTabSz="1483403"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262626"/>
                </a:solidFill>
                <a:effectLst/>
                <a:uLnTx/>
                <a:uFillTx/>
                <a:latin typeface="Arial"/>
                <a:ea typeface="+mn-ea"/>
                <a:cs typeface="Arial"/>
              </a:rPr>
              <a:t>Death and serious injuries from Crash Analysis System (CAS</a:t>
            </a:r>
            <a:r>
              <a:rPr kumimoji="0" lang="en-NZ" sz="1900" b="1" i="0" u="none" strike="noStrike" kern="1200" cap="none" spc="0" normalizeH="0" baseline="0" noProof="0">
                <a:ln>
                  <a:noFill/>
                </a:ln>
                <a:solidFill>
                  <a:srgbClr val="262626"/>
                </a:solidFill>
                <a:effectLst/>
                <a:uLnTx/>
                <a:uFillTx/>
                <a:latin typeface="Arial"/>
                <a:ea typeface="+mn-ea"/>
                <a:cs typeface="Arial"/>
              </a:rPr>
              <a:t>)</a:t>
            </a:r>
          </a:p>
        </p:txBody>
      </p:sp>
      <p:sp>
        <p:nvSpPr>
          <p:cNvPr id="9" name="Rectangle: Rounded Corners 8">
            <a:extLst>
              <a:ext uri="{FF2B5EF4-FFF2-40B4-BE49-F238E27FC236}">
                <a16:creationId xmlns:a16="http://schemas.microsoft.com/office/drawing/2014/main" id="{903B6BDF-4F56-960E-B316-FE327FE67BCD}"/>
              </a:ext>
            </a:extLst>
          </p:cNvPr>
          <p:cNvSpPr/>
          <p:nvPr/>
        </p:nvSpPr>
        <p:spPr>
          <a:xfrm>
            <a:off x="737749" y="1248511"/>
            <a:ext cx="4382891" cy="41036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marL="0" marR="0" lvl="0" indent="0" algn="l" defTabSz="1483403" rtl="0" eaLnBrk="1" fontAlgn="auto" latinLnBrk="0" hangingPunct="1">
              <a:lnSpc>
                <a:spcPct val="100000"/>
              </a:lnSpc>
              <a:spcBef>
                <a:spcPts val="527"/>
              </a:spcBef>
              <a:spcAft>
                <a:spcPts val="1054"/>
              </a:spcAft>
              <a:buClrTx/>
              <a:buSzTx/>
              <a:buFontTx/>
              <a:buNone/>
              <a:tabLst/>
              <a:defRPr/>
            </a:pPr>
            <a:r>
              <a:rPr kumimoji="0" lang="en-US" sz="1800" b="1" i="0" u="none" strike="noStrike" kern="1200" cap="none" spc="0" normalizeH="0" baseline="0" noProof="0">
                <a:ln>
                  <a:noFill/>
                </a:ln>
                <a:solidFill>
                  <a:prstClr val="white"/>
                </a:solidFill>
                <a:effectLst/>
                <a:uLnTx/>
                <a:uFillTx/>
                <a:latin typeface="IBM Plex Sans Bold"/>
                <a:ea typeface="+mn-ea"/>
                <a:cs typeface="+mn-cs"/>
              </a:rPr>
              <a:t>Summary  factors DSI dashboard</a:t>
            </a:r>
          </a:p>
        </p:txBody>
      </p:sp>
      <p:sp>
        <p:nvSpPr>
          <p:cNvPr id="2" name="TextBox 34">
            <a:extLst>
              <a:ext uri="{FF2B5EF4-FFF2-40B4-BE49-F238E27FC236}">
                <a16:creationId xmlns:a16="http://schemas.microsoft.com/office/drawing/2014/main" id="{075F368B-374D-A80E-16C7-88659B269895}"/>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pic>
        <p:nvPicPr>
          <p:cNvPr id="5" name="Picture 4">
            <a:extLst>
              <a:ext uri="{FF2B5EF4-FFF2-40B4-BE49-F238E27FC236}">
                <a16:creationId xmlns:a16="http://schemas.microsoft.com/office/drawing/2014/main" id="{318FDDA1-8D4D-4F1A-92D8-E05AC12C3221}"/>
              </a:ext>
            </a:extLst>
          </p:cNvPr>
          <p:cNvPicPr>
            <a:picLocks noChangeAspect="1"/>
          </p:cNvPicPr>
          <p:nvPr/>
        </p:nvPicPr>
        <p:blipFill rotWithShape="1">
          <a:blip r:embed="rId4"/>
          <a:srcRect b="726"/>
          <a:stretch/>
        </p:blipFill>
        <p:spPr>
          <a:xfrm>
            <a:off x="737748" y="2297113"/>
            <a:ext cx="16972735" cy="9702177"/>
          </a:xfrm>
          <a:prstGeom prst="rect">
            <a:avLst/>
          </a:prstGeom>
        </p:spPr>
      </p:pic>
    </p:spTree>
    <p:extLst>
      <p:ext uri="{BB962C8B-B14F-4D97-AF65-F5344CB8AC3E}">
        <p14:creationId xmlns:p14="http://schemas.microsoft.com/office/powerpoint/2010/main" val="2493462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4">
            <a:extLst>
              <a:ext uri="{FF2B5EF4-FFF2-40B4-BE49-F238E27FC236}">
                <a16:creationId xmlns:a16="http://schemas.microsoft.com/office/drawing/2014/main" id="{FACFF1EE-6A51-4FA0-7DE3-AA24A2C83E47}"/>
              </a:ext>
            </a:extLst>
          </p:cNvPr>
          <p:cNvSpPr txBox="1"/>
          <p:nvPr/>
        </p:nvSpPr>
        <p:spPr>
          <a:xfrm>
            <a:off x="544554" y="600698"/>
            <a:ext cx="15443008" cy="410369"/>
          </a:xfrm>
          <a:prstGeom prst="rect">
            <a:avLst/>
          </a:prstGeom>
        </p:spPr>
        <p:txBody>
          <a:bodyPr wrap="square" lIns="0" tIns="0" rIns="0" bIns="0" rtlCol="0" anchor="t">
            <a:spAutoFit/>
          </a:bodyPr>
          <a:lstStyle/>
          <a:p>
            <a:pPr marL="0" marR="0" lvl="0" indent="0" algn="l" defTabSz="1483403" rtl="0" eaLnBrk="1" fontAlgn="auto" latinLnBrk="0" hangingPunct="1">
              <a:lnSpc>
                <a:spcPts val="3195"/>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2.1 Deaths and serious injuries (DSI) reporting</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723844D4-056A-0D07-DDE3-325B2DBAEBB1}"/>
              </a:ext>
            </a:extLst>
          </p:cNvPr>
          <p:cNvCxnSpPr/>
          <p:nvPr/>
        </p:nvCxnSpPr>
        <p:spPr>
          <a:xfrm flipH="1">
            <a:off x="1985710" y="5320787"/>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CB36CDA5-1CE9-9DDA-3793-F43395CA94DE}"/>
              </a:ext>
            </a:extLst>
          </p:cNvPr>
          <p:cNvSpPr/>
          <p:nvPr/>
        </p:nvSpPr>
        <p:spPr>
          <a:xfrm>
            <a:off x="544555" y="1429170"/>
            <a:ext cx="21301033" cy="10640168"/>
          </a:xfrm>
          <a:prstGeom prst="rect">
            <a:avLst/>
          </a:prstGeom>
          <a:noFill/>
          <a:ln w="9525">
            <a:solidFill>
              <a:schemeClr val="bg1">
                <a:lumMod val="50000"/>
              </a:schemeClr>
            </a:solidFill>
          </a:ln>
        </p:spPr>
        <p:txBody>
          <a:bodyPr anchor="t"/>
          <a:lstStyle/>
          <a:p>
            <a:pPr marL="0" marR="0" lvl="0" indent="0" algn="l" defTabSz="1483403" rtl="0" eaLnBrk="1" fontAlgn="auto" latinLnBrk="0" hangingPunct="1">
              <a:lnSpc>
                <a:spcPct val="100000"/>
              </a:lnSpc>
              <a:spcBef>
                <a:spcPts val="0"/>
              </a:spcBef>
              <a:spcAft>
                <a:spcPts val="0"/>
              </a:spcAft>
              <a:buClrTx/>
              <a:buSzTx/>
              <a:buFontTx/>
              <a:buNone/>
              <a:tabLst/>
              <a:defRPr/>
            </a:pPr>
            <a:endParaRPr kumimoji="0" lang="en-NZ" sz="1128" b="0" i="0" u="none" strike="noStrike" kern="1200" cap="none" spc="0" normalizeH="0" baseline="0" noProof="0">
              <a:ln>
                <a:noFill/>
              </a:ln>
              <a:solidFill>
                <a:srgbClr val="000000"/>
              </a:solidFill>
              <a:effectLst/>
              <a:uLnTx/>
              <a:uFillTx/>
              <a:latin typeface="Arial"/>
              <a:ea typeface="+mn-ea"/>
              <a:cs typeface="+mn-cs"/>
            </a:endParaRPr>
          </a:p>
        </p:txBody>
      </p:sp>
      <p:pic>
        <p:nvPicPr>
          <p:cNvPr id="34" name="Picture 4" descr="Logo, company name&#10;&#10;Description automatically generated">
            <a:extLst>
              <a:ext uri="{FF2B5EF4-FFF2-40B4-BE49-F238E27FC236}">
                <a16:creationId xmlns:a16="http://schemas.microsoft.com/office/drawing/2014/main" id="{F12C477F-7B6C-43E8-2734-158F6361A6E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5" name="TextBox 14">
            <a:extLst>
              <a:ext uri="{FF2B5EF4-FFF2-40B4-BE49-F238E27FC236}">
                <a16:creationId xmlns:a16="http://schemas.microsoft.com/office/drawing/2014/main" id="{C4303064-A1E3-EA25-23F5-50618C575C7C}"/>
              </a:ext>
            </a:extLst>
          </p:cNvPr>
          <p:cNvSpPr txBox="1"/>
          <p:nvPr/>
        </p:nvSpPr>
        <p:spPr>
          <a:xfrm>
            <a:off x="935870" y="2137478"/>
            <a:ext cx="6954406" cy="7848302"/>
          </a:xfrm>
          <a:prstGeom prst="rect">
            <a:avLst/>
          </a:prstGeom>
          <a:noFill/>
          <a:ln>
            <a:noFill/>
          </a:ln>
        </p:spPr>
        <p:txBody>
          <a:bodyPr wrap="square" lIns="91440" tIns="45720" rIns="91440" bIns="45720" rtlCol="0" anchor="t">
            <a:spAutoFit/>
          </a:bodyPr>
          <a:lstStyle/>
          <a:p>
            <a:pPr defTabSz="412891">
              <a:spcAft>
                <a:spcPts val="600"/>
              </a:spcAft>
              <a:defRPr/>
            </a:pPr>
            <a:r>
              <a:rPr lang="en-NZ" sz="1400" b="1" dirty="0">
                <a:solidFill>
                  <a:srgbClr val="000000"/>
                </a:solidFill>
                <a:latin typeface="Arial"/>
                <a:cs typeface="Arial"/>
              </a:rPr>
              <a:t>Key insights</a:t>
            </a:r>
          </a:p>
          <a:p>
            <a:pPr marL="0" marR="0" lvl="0" indent="0" algn="l" defTabSz="1483403">
              <a:lnSpc>
                <a:spcPct val="100000"/>
              </a:lnSpc>
              <a:spcBef>
                <a:spcPts val="0"/>
              </a:spcBef>
              <a:spcAft>
                <a:spcPts val="0"/>
              </a:spcAft>
              <a:buNone/>
              <a:tabLst/>
              <a:defRPr/>
            </a:pPr>
            <a:endParaRPr lang="en-NZ" sz="1400" b="1" dirty="0">
              <a:solidFill>
                <a:srgbClr val="000000"/>
              </a:solidFill>
              <a:latin typeface="Arial"/>
              <a:cs typeface="Arial"/>
            </a:endParaRPr>
          </a:p>
          <a:p>
            <a:pPr marL="342900" indent="-342900">
              <a:lnSpc>
                <a:spcPct val="150000"/>
              </a:lnSpc>
              <a:buFont typeface="Arial" panose="020B0604020202020204" pitchFamily="34" charset="0"/>
              <a:buChar char="•"/>
              <a:defRPr/>
            </a:pPr>
            <a:r>
              <a:rPr lang="en-NZ" sz="1400" dirty="0">
                <a:solidFill>
                  <a:srgbClr val="000000"/>
                </a:solidFill>
                <a:latin typeface="Arial"/>
                <a:cs typeface="Arial"/>
              </a:rPr>
              <a:t>Alcohol impaired and </a:t>
            </a:r>
            <a:r>
              <a:rPr lang="en-US" sz="1400" dirty="0">
                <a:solidFill>
                  <a:srgbClr val="000000"/>
                </a:solidFill>
                <a:latin typeface="Arial"/>
                <a:cs typeface="Arial"/>
              </a:rPr>
              <a:t>tested above the legal limit is a factor in </a:t>
            </a:r>
            <a:r>
              <a:rPr lang="en-NZ" sz="1400" dirty="0">
                <a:solidFill>
                  <a:srgbClr val="000000"/>
                </a:solidFill>
                <a:latin typeface="Arial"/>
                <a:cs typeface="Arial"/>
              </a:rPr>
              <a:t>14% of DSI crashes each year in Tāmaki Makaurau. This increases to 30% when looking only at fatal crashes. </a:t>
            </a:r>
          </a:p>
          <a:p>
            <a:pPr marL="342900" indent="-342900">
              <a:lnSpc>
                <a:spcPct val="150000"/>
              </a:lnSpc>
              <a:buFont typeface="Arial" panose="020B0604020202020204" pitchFamily="34" charset="0"/>
              <a:buChar char="•"/>
              <a:defRPr/>
            </a:pPr>
            <a:r>
              <a:rPr lang="en-NZ" sz="1400" dirty="0">
                <a:solidFill>
                  <a:srgbClr val="000000"/>
                </a:solidFill>
                <a:latin typeface="Arial"/>
                <a:cs typeface="Arial"/>
              </a:rPr>
              <a:t>Analysis of drink driving rates in Auckland estimates around 3% of drivers were over the limit during high-alcohol hours on Friday and Saturday nights in FY 21/22.</a:t>
            </a:r>
          </a:p>
          <a:p>
            <a:pPr marL="342900" indent="-342900">
              <a:lnSpc>
                <a:spcPct val="150000"/>
              </a:lnSpc>
              <a:buFont typeface="Arial" panose="020B0604020202020204" pitchFamily="34" charset="0"/>
              <a:buChar char="•"/>
              <a:defRPr/>
            </a:pPr>
            <a:r>
              <a:rPr lang="en-NZ" sz="1400" dirty="0">
                <a:solidFill>
                  <a:srgbClr val="000000"/>
                </a:solidFill>
                <a:latin typeface="Arial"/>
                <a:cs typeface="Arial"/>
              </a:rPr>
              <a:t>Key to reducing the impact of drink driving on our network is effective Police enforcement. AT have been advocating for an increase in roadside breath testing since 2019, there has been a significant lift in the number of tests over the past 18 months. </a:t>
            </a:r>
          </a:p>
          <a:p>
            <a:pPr marL="342900" indent="-342900">
              <a:lnSpc>
                <a:spcPct val="150000"/>
              </a:lnSpc>
              <a:buFont typeface="Arial" panose="020B0604020202020204" pitchFamily="34" charset="0"/>
              <a:buChar char="•"/>
              <a:defRPr/>
            </a:pPr>
            <a:r>
              <a:rPr lang="en-GB" sz="1400" dirty="0">
                <a:solidFill>
                  <a:srgbClr val="000000"/>
                </a:solidFill>
                <a:latin typeface="Arial"/>
                <a:cs typeface="Arial"/>
              </a:rPr>
              <a:t>Over 825,000 breath tests completed across the region in 2023, this is the highest number of tests in the past 10 years.	</a:t>
            </a:r>
            <a:endParaRPr lang="en-NZ" sz="1400" dirty="0">
              <a:solidFill>
                <a:srgbClr val="000000"/>
              </a:solidFill>
              <a:latin typeface="Arial"/>
              <a:cs typeface="Arial"/>
            </a:endParaRPr>
          </a:p>
          <a:p>
            <a:pPr marL="342900" indent="-342900">
              <a:lnSpc>
                <a:spcPct val="150000"/>
              </a:lnSpc>
              <a:buFont typeface="Arial" panose="020B0604020202020204" pitchFamily="34" charset="0"/>
              <a:buChar char="•"/>
              <a:defRPr/>
            </a:pPr>
            <a:r>
              <a:rPr lang="en-NZ" sz="1400" dirty="0">
                <a:solidFill>
                  <a:srgbClr val="000000"/>
                </a:solidFill>
                <a:latin typeface="Arial"/>
                <a:cs typeface="Arial"/>
              </a:rPr>
              <a:t>Interim results for 2023 show a reduction in alcohol related crashes for the third year in a row. </a:t>
            </a:r>
          </a:p>
          <a:p>
            <a:pPr marL="342900" indent="-342900">
              <a:lnSpc>
                <a:spcPct val="150000"/>
              </a:lnSpc>
              <a:buFont typeface="Arial" panose="020B0604020202020204" pitchFamily="34" charset="0"/>
              <a:buChar char="•"/>
              <a:defRPr/>
            </a:pPr>
            <a:r>
              <a:rPr lang="en-NZ" sz="1400" dirty="0">
                <a:solidFill>
                  <a:srgbClr val="000000"/>
                </a:solidFill>
                <a:latin typeface="Arial"/>
                <a:cs typeface="Arial"/>
              </a:rPr>
              <a:t>In support of enforcement our Community Transport team partner with communities to deliver recidivist drink driver programmes, host responsibility for clubs and groups that provide alcohol and incorporate sober driver messaging into young driver and community education. </a:t>
            </a:r>
          </a:p>
          <a:p>
            <a:pPr marL="342900" indent="-342900">
              <a:buFont typeface="Arial" panose="020B0604020202020204" pitchFamily="34" charset="0"/>
              <a:buChar char="•"/>
              <a:defRPr/>
            </a:pPr>
            <a:endParaRPr lang="en-NZ" sz="2000" i="0" u="none" strike="noStrike" kern="1200" cap="none" spc="0" normalizeH="0" baseline="0" noProof="0" dirty="0">
              <a:ln>
                <a:noFill/>
              </a:ln>
              <a:solidFill>
                <a:srgbClr val="262626"/>
              </a:solidFill>
              <a:effectLst/>
              <a:uLnTx/>
              <a:uFillTx/>
              <a:latin typeface="Arial"/>
              <a:cs typeface="Arial"/>
            </a:endParaRPr>
          </a:p>
          <a:p>
            <a:pPr>
              <a:defRPr/>
            </a:pPr>
            <a:endParaRPr lang="en-NZ" sz="1800" dirty="0">
              <a:solidFill>
                <a:srgbClr val="262626"/>
              </a:solidFill>
              <a:latin typeface="Arial"/>
              <a:cs typeface="Arial"/>
            </a:endParaRPr>
          </a:p>
          <a:p>
            <a:pPr marL="342900" indent="-342900">
              <a:buFont typeface="Arial" panose="020B0604020202020204" pitchFamily="34" charset="0"/>
              <a:buChar char="•"/>
              <a:defRPr/>
            </a:pPr>
            <a:endParaRPr lang="en-NZ" sz="1800" i="0" u="none" strike="noStrike" kern="1200" cap="none" spc="0" normalizeH="0" baseline="0" noProof="0" dirty="0">
              <a:ln>
                <a:noFill/>
              </a:ln>
              <a:solidFill>
                <a:srgbClr val="262626"/>
              </a:solidFill>
              <a:effectLst/>
              <a:uLnTx/>
              <a:uFillTx/>
              <a:latin typeface="Arial"/>
              <a:cs typeface="Arial"/>
            </a:endParaRPr>
          </a:p>
          <a:p>
            <a:pPr marL="342900" marR="0" lvl="0" indent="-342900" algn="l" defTabSz="1483403">
              <a:lnSpc>
                <a:spcPct val="100000"/>
              </a:lnSpc>
              <a:spcBef>
                <a:spcPts val="0"/>
              </a:spcBef>
              <a:spcAft>
                <a:spcPts val="0"/>
              </a:spcAft>
              <a:buClrTx/>
              <a:buSzTx/>
              <a:buFont typeface="Arial" panose="020B0604020202020204" pitchFamily="34" charset="0"/>
              <a:buChar char="•"/>
              <a:tabLst/>
              <a:defRPr/>
            </a:pPr>
            <a:endParaRPr lang="en-NZ" sz="1800" i="0" u="none" strike="noStrike" kern="1200" cap="none" spc="0" normalizeH="0" baseline="0" noProof="0" dirty="0">
              <a:ln>
                <a:noFill/>
              </a:ln>
              <a:solidFill>
                <a:srgbClr val="262626"/>
              </a:solidFill>
              <a:effectLst/>
              <a:uLnTx/>
              <a:uFillTx/>
              <a:latin typeface="Arial"/>
              <a:cs typeface="Arial"/>
            </a:endParaRPr>
          </a:p>
          <a:p>
            <a:pPr marL="342900" indent="-342900">
              <a:buFont typeface="Arial" panose="020B0604020202020204" pitchFamily="34" charset="0"/>
              <a:buChar char="•"/>
              <a:defRPr/>
            </a:pPr>
            <a:endParaRPr lang="en-NZ" sz="1900" dirty="0">
              <a:solidFill>
                <a:srgbClr val="262626"/>
              </a:solidFill>
              <a:highlight>
                <a:srgbClr val="FFFF00"/>
              </a:highlight>
              <a:latin typeface="Arial"/>
              <a:cs typeface="Arial"/>
            </a:endParaRPr>
          </a:p>
        </p:txBody>
      </p:sp>
      <p:sp>
        <p:nvSpPr>
          <p:cNvPr id="19" name="Rectangle: Rounded Corners 18">
            <a:extLst>
              <a:ext uri="{FF2B5EF4-FFF2-40B4-BE49-F238E27FC236}">
                <a16:creationId xmlns:a16="http://schemas.microsoft.com/office/drawing/2014/main" id="{14FD98A6-DB0F-6329-708F-BCAF4E36D9C1}"/>
              </a:ext>
            </a:extLst>
          </p:cNvPr>
          <p:cNvSpPr/>
          <p:nvPr/>
        </p:nvSpPr>
        <p:spPr>
          <a:xfrm>
            <a:off x="737749" y="1248511"/>
            <a:ext cx="4837861" cy="47086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defRPr/>
            </a:pPr>
            <a:r>
              <a:rPr lang="en-US" sz="1800" b="1" dirty="0">
                <a:solidFill>
                  <a:prstClr val="white"/>
                </a:solidFill>
                <a:latin typeface="IBM Plex Sans Bold"/>
              </a:rPr>
              <a:t>Responding to Alcohol related crashes </a:t>
            </a:r>
            <a:endParaRPr lang="en-US" sz="1800" b="1" i="0" u="none" strike="noStrike" kern="1200" cap="none" spc="0" normalizeH="0" baseline="0" noProof="0" dirty="0">
              <a:ln>
                <a:noFill/>
              </a:ln>
              <a:solidFill>
                <a:prstClr val="white"/>
              </a:solidFill>
              <a:effectLst/>
              <a:uLnTx/>
              <a:uFillTx/>
              <a:latin typeface="IBM Plex Sans Bold"/>
            </a:endParaRPr>
          </a:p>
        </p:txBody>
      </p:sp>
      <p:sp>
        <p:nvSpPr>
          <p:cNvPr id="2" name="TextBox 34">
            <a:extLst>
              <a:ext uri="{FF2B5EF4-FFF2-40B4-BE49-F238E27FC236}">
                <a16:creationId xmlns:a16="http://schemas.microsoft.com/office/drawing/2014/main" id="{1E118B2C-4E7C-C1FA-8B72-6F2081FAFD80}"/>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pic>
        <p:nvPicPr>
          <p:cNvPr id="3" name="Picture 2" descr="A group of people standing next to a truck&#10;&#10;Description automatically generated">
            <a:extLst>
              <a:ext uri="{FF2B5EF4-FFF2-40B4-BE49-F238E27FC236}">
                <a16:creationId xmlns:a16="http://schemas.microsoft.com/office/drawing/2014/main" id="{D2A1CE8D-6A0F-30EF-80E2-8A1F04B31722}"/>
              </a:ext>
            </a:extLst>
          </p:cNvPr>
          <p:cNvPicPr>
            <a:picLocks noChangeAspect="1"/>
          </p:cNvPicPr>
          <p:nvPr/>
        </p:nvPicPr>
        <p:blipFill rotWithShape="1">
          <a:blip r:embed="rId4"/>
          <a:srcRect l="13881" r="12518"/>
          <a:stretch/>
        </p:blipFill>
        <p:spPr>
          <a:xfrm>
            <a:off x="14519270" y="6197296"/>
            <a:ext cx="6295293" cy="4467225"/>
          </a:xfrm>
          <a:prstGeom prst="rect">
            <a:avLst/>
          </a:prstGeom>
        </p:spPr>
      </p:pic>
      <p:pic>
        <p:nvPicPr>
          <p:cNvPr id="8" name="Picture 7" descr="A person standing next to a police officer&#10;&#10;Description automatically generated">
            <a:extLst>
              <a:ext uri="{FF2B5EF4-FFF2-40B4-BE49-F238E27FC236}">
                <a16:creationId xmlns:a16="http://schemas.microsoft.com/office/drawing/2014/main" id="{DBF3CAC4-CEDC-4C25-C6CE-D963D00E1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2197" y="5955216"/>
            <a:ext cx="4951386" cy="4951386"/>
          </a:xfrm>
          <a:prstGeom prst="rect">
            <a:avLst/>
          </a:prstGeom>
        </p:spPr>
      </p:pic>
      <p:sp>
        <p:nvSpPr>
          <p:cNvPr id="4" name="TextBox 3">
            <a:extLst>
              <a:ext uri="{FF2B5EF4-FFF2-40B4-BE49-F238E27FC236}">
                <a16:creationId xmlns:a16="http://schemas.microsoft.com/office/drawing/2014/main" id="{4EA44BC9-1362-355D-E673-2E59A0DB9BAF}"/>
              </a:ext>
            </a:extLst>
          </p:cNvPr>
          <p:cNvSpPr txBox="1"/>
          <p:nvPr/>
        </p:nvSpPr>
        <p:spPr>
          <a:xfrm>
            <a:off x="8863196" y="2137478"/>
            <a:ext cx="11790946" cy="4431983"/>
          </a:xfrm>
          <a:prstGeom prst="rect">
            <a:avLst/>
          </a:prstGeom>
          <a:noFill/>
          <a:ln>
            <a:noFill/>
          </a:ln>
        </p:spPr>
        <p:txBody>
          <a:bodyPr wrap="square" lIns="91440" tIns="45720" rIns="91440" bIns="45720" rtlCol="0" anchor="t">
            <a:spAutoFit/>
          </a:bodyPr>
          <a:lstStyle/>
          <a:p>
            <a:pPr defTabSz="412891">
              <a:spcAft>
                <a:spcPts val="600"/>
              </a:spcAft>
              <a:defRPr/>
            </a:pPr>
            <a:r>
              <a:rPr lang="en-NZ" sz="1400" b="1" dirty="0">
                <a:solidFill>
                  <a:srgbClr val="000000"/>
                </a:solidFill>
                <a:latin typeface="Arial"/>
                <a:cs typeface="Arial"/>
              </a:rPr>
              <a:t>Drink Free Summer </a:t>
            </a:r>
          </a:p>
          <a:p>
            <a:pPr>
              <a:defRPr/>
            </a:pPr>
            <a:endParaRPr lang="en-NZ" sz="2000" i="0" u="none" strike="noStrike" kern="1200" cap="none" spc="0" normalizeH="0" baseline="0" noProof="0" dirty="0">
              <a:ln>
                <a:noFill/>
              </a:ln>
              <a:solidFill>
                <a:srgbClr val="262626"/>
              </a:solidFill>
              <a:effectLst/>
              <a:uLnTx/>
              <a:uFillTx/>
              <a:latin typeface="Arial"/>
              <a:cs typeface="Arial"/>
            </a:endParaRPr>
          </a:p>
          <a:p>
            <a:pPr>
              <a:defRPr/>
            </a:pPr>
            <a:r>
              <a:rPr lang="en-NZ" sz="1400" dirty="0">
                <a:solidFill>
                  <a:schemeClr val="accent6"/>
                </a:solidFill>
                <a:cs typeface="Arial"/>
              </a:rPr>
              <a:t>Over summer 23/24 we partnered with NZ Police to raise awareness of the increased amount of road side breath testing happening across the network. Our joint message was to let drivers know this was happening, to influence their decision making prior to drinking and provide alternative options for getting home safe. </a:t>
            </a:r>
          </a:p>
          <a:p>
            <a:pPr>
              <a:defRPr/>
            </a:pPr>
            <a:endParaRPr lang="en-NZ" sz="1400" dirty="0">
              <a:solidFill>
                <a:schemeClr val="accent6"/>
              </a:solidFill>
              <a:cs typeface="Arial"/>
            </a:endParaRPr>
          </a:p>
          <a:p>
            <a:pPr>
              <a:defRPr/>
            </a:pPr>
            <a:r>
              <a:rPr lang="en-NZ" sz="1400" dirty="0">
                <a:solidFill>
                  <a:schemeClr val="accent6"/>
                </a:solidFill>
                <a:cs typeface="Arial"/>
              </a:rPr>
              <a:t>This partnership included joint operations with AT staff supporting NZ Police at their checkpoints, shared social media posts, media releases and messaging to businesses.</a:t>
            </a:r>
          </a:p>
          <a:p>
            <a:pPr>
              <a:defRPr/>
            </a:pPr>
            <a:endParaRPr lang="en-NZ" sz="1400" dirty="0">
              <a:solidFill>
                <a:schemeClr val="accent6"/>
              </a:solidFill>
              <a:cs typeface="Arial"/>
            </a:endParaRPr>
          </a:p>
          <a:p>
            <a:pPr>
              <a:defRPr/>
            </a:pPr>
            <a:r>
              <a:rPr lang="en-NZ" sz="1400" dirty="0">
                <a:solidFill>
                  <a:schemeClr val="accent6"/>
                </a:solidFill>
                <a:cs typeface="Arial"/>
              </a:rPr>
              <a:t>While we are awaiting the final evaluation of this project interim results show a reduction in alcohol related crashes and record-high levels of roadside breath testing across Tāmaki Makaurau </a:t>
            </a:r>
          </a:p>
          <a:p>
            <a:pPr>
              <a:defRPr/>
            </a:pPr>
            <a:endParaRPr lang="en-NZ" sz="1400" b="1" dirty="0">
              <a:solidFill>
                <a:schemeClr val="accent6"/>
              </a:solidFill>
              <a:cs typeface="Arial"/>
            </a:endParaRPr>
          </a:p>
          <a:p>
            <a:pPr>
              <a:defRPr/>
            </a:pPr>
            <a:r>
              <a:rPr lang="en-NZ" sz="1400" b="1" i="1" dirty="0">
                <a:solidFill>
                  <a:schemeClr val="bg2"/>
                </a:solidFill>
                <a:cs typeface="Arial"/>
              </a:rPr>
              <a:t>At an impairment checkpoint in Counties Manukau on 08/03/24, a driver politely enquired if the police budget for road policing had increased as the driver had been stopped several times since Christmas and was being more ‘careful’ as a result.</a:t>
            </a:r>
          </a:p>
          <a:p>
            <a:pPr>
              <a:defRPr/>
            </a:pPr>
            <a:endParaRPr lang="en-NZ" sz="2000" i="0" u="none" strike="noStrike" kern="1200" cap="none" spc="0" normalizeH="0" baseline="0" noProof="0" dirty="0">
              <a:ln>
                <a:noFill/>
              </a:ln>
              <a:solidFill>
                <a:srgbClr val="262626"/>
              </a:solidFill>
              <a:effectLst/>
              <a:uLnTx/>
              <a:uFillTx/>
              <a:latin typeface="Arial"/>
              <a:cs typeface="Arial"/>
            </a:endParaRPr>
          </a:p>
          <a:p>
            <a:pPr marL="342900" indent="-342900">
              <a:buFont typeface="Arial" panose="020B0604020202020204" pitchFamily="34" charset="0"/>
              <a:buChar char="•"/>
              <a:defRPr/>
            </a:pPr>
            <a:endParaRPr lang="en-NZ" sz="1800" i="0" u="none" strike="noStrike" kern="1200" cap="none" spc="0" normalizeH="0" baseline="0" noProof="0" dirty="0">
              <a:ln>
                <a:noFill/>
              </a:ln>
              <a:solidFill>
                <a:srgbClr val="262626"/>
              </a:solidFill>
              <a:effectLst/>
              <a:uLnTx/>
              <a:uFillTx/>
              <a:latin typeface="Arial"/>
              <a:cs typeface="Arial"/>
            </a:endParaRPr>
          </a:p>
          <a:p>
            <a:pPr marL="342900" marR="0" lvl="0" indent="-342900" algn="l" defTabSz="1483403">
              <a:lnSpc>
                <a:spcPct val="100000"/>
              </a:lnSpc>
              <a:spcBef>
                <a:spcPts val="0"/>
              </a:spcBef>
              <a:spcAft>
                <a:spcPts val="0"/>
              </a:spcAft>
              <a:buClrTx/>
              <a:buSzTx/>
              <a:buFont typeface="Arial" panose="020B0604020202020204" pitchFamily="34" charset="0"/>
              <a:buChar char="•"/>
              <a:tabLst/>
              <a:defRPr/>
            </a:pPr>
            <a:endParaRPr lang="en-NZ" sz="1800" i="0" u="none" strike="noStrike" kern="1200" cap="none" spc="0" normalizeH="0" baseline="0" noProof="0" dirty="0">
              <a:ln>
                <a:noFill/>
              </a:ln>
              <a:solidFill>
                <a:srgbClr val="262626"/>
              </a:solidFill>
              <a:effectLst/>
              <a:uLnTx/>
              <a:uFillTx/>
              <a:latin typeface="Arial"/>
              <a:cs typeface="Arial"/>
            </a:endParaRPr>
          </a:p>
          <a:p>
            <a:pPr marL="342900" indent="-342900">
              <a:buFont typeface="Arial" panose="020B0604020202020204" pitchFamily="34" charset="0"/>
              <a:buChar char="•"/>
              <a:defRPr/>
            </a:pPr>
            <a:endParaRPr lang="en-NZ" sz="1900" dirty="0">
              <a:solidFill>
                <a:srgbClr val="262626"/>
              </a:solidFill>
              <a:highlight>
                <a:srgbClr val="FFFF00"/>
              </a:highlight>
              <a:latin typeface="Arial"/>
              <a:cs typeface="Arial"/>
            </a:endParaRPr>
          </a:p>
        </p:txBody>
      </p:sp>
      <p:sp>
        <p:nvSpPr>
          <p:cNvPr id="5" name="AutoShape 18">
            <a:extLst>
              <a:ext uri="{FF2B5EF4-FFF2-40B4-BE49-F238E27FC236}">
                <a16:creationId xmlns:a16="http://schemas.microsoft.com/office/drawing/2014/main" id="{3111E465-B5A2-6122-758B-FD3E1F3F2B4B}"/>
              </a:ext>
            </a:extLst>
          </p:cNvPr>
          <p:cNvSpPr/>
          <p:nvPr/>
        </p:nvSpPr>
        <p:spPr>
          <a:xfrm>
            <a:off x="8505822" y="2026802"/>
            <a:ext cx="12924287" cy="9324676"/>
          </a:xfrm>
          <a:prstGeom prst="rect">
            <a:avLst/>
          </a:prstGeom>
          <a:no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6" name="AutoShape 18">
            <a:extLst>
              <a:ext uri="{FF2B5EF4-FFF2-40B4-BE49-F238E27FC236}">
                <a16:creationId xmlns:a16="http://schemas.microsoft.com/office/drawing/2014/main" id="{983B5E63-A1C4-9639-08E2-B74185C7A016}"/>
              </a:ext>
            </a:extLst>
          </p:cNvPr>
          <p:cNvSpPr/>
          <p:nvPr/>
        </p:nvSpPr>
        <p:spPr>
          <a:xfrm>
            <a:off x="737750" y="2026802"/>
            <a:ext cx="7422386" cy="9324676"/>
          </a:xfrm>
          <a:prstGeom prst="rect">
            <a:avLst/>
          </a:prstGeom>
          <a:noFill/>
          <a:ln w="9525">
            <a:solidFill>
              <a:schemeClr val="bg1">
                <a:lumMod val="50000"/>
              </a:schemeClr>
            </a:solidFill>
          </a:ln>
        </p:spPr>
        <p:txBody>
          <a:bodyPr anchor="t"/>
          <a:lstStyle/>
          <a:p>
            <a:endParaRPr lang="en-NZ" sz="1128">
              <a:solidFill>
                <a:schemeClr val="accent6"/>
              </a:solidFill>
              <a:highlight>
                <a:srgbClr val="FFFF00"/>
              </a:highlight>
            </a:endParaRPr>
          </a:p>
        </p:txBody>
      </p:sp>
    </p:spTree>
    <p:extLst>
      <p:ext uri="{BB962C8B-B14F-4D97-AF65-F5344CB8AC3E}">
        <p14:creationId xmlns:p14="http://schemas.microsoft.com/office/powerpoint/2010/main" val="333918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CCA344-8FBC-415A-A445-AAB68E0D69E3}"/>
              </a:ext>
            </a:extLst>
          </p:cNvPr>
          <p:cNvSpPr>
            <a:spLocks noGrp="1"/>
          </p:cNvSpPr>
          <p:nvPr>
            <p:ph type="body" idx="14"/>
          </p:nvPr>
        </p:nvSpPr>
        <p:spPr>
          <a:xfrm>
            <a:off x="802790" y="6706178"/>
            <a:ext cx="14680001" cy="1329122"/>
          </a:xfrm>
        </p:spPr>
        <p:txBody>
          <a:bodyPr lIns="80287" tIns="40144" rIns="80287" bIns="40144" anchor="b"/>
          <a:lstStyle/>
          <a:p>
            <a:r>
              <a:rPr lang="en-NZ" sz="4477"/>
              <a:t>1. Safety, health and wellbeing dashboard</a:t>
            </a:r>
          </a:p>
        </p:txBody>
      </p:sp>
    </p:spTree>
    <p:extLst>
      <p:ext uri="{BB962C8B-B14F-4D97-AF65-F5344CB8AC3E}">
        <p14:creationId xmlns:p14="http://schemas.microsoft.com/office/powerpoint/2010/main" val="288970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18">
            <a:extLst>
              <a:ext uri="{FF2B5EF4-FFF2-40B4-BE49-F238E27FC236}">
                <a16:creationId xmlns:a16="http://schemas.microsoft.com/office/drawing/2014/main" id="{E2ABD8DC-A6BE-FDBB-95C3-A2582167419A}"/>
              </a:ext>
            </a:extLst>
          </p:cNvPr>
          <p:cNvSpPr/>
          <p:nvPr/>
        </p:nvSpPr>
        <p:spPr>
          <a:xfrm>
            <a:off x="10589996" y="9052848"/>
            <a:ext cx="11169799" cy="3013904"/>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29" name="Rectangle: Rounded Corners 28">
            <a:extLst>
              <a:ext uri="{FF2B5EF4-FFF2-40B4-BE49-F238E27FC236}">
                <a16:creationId xmlns:a16="http://schemas.microsoft.com/office/drawing/2014/main" id="{49601184-799A-0BE3-EF43-380ED8E4CFCF}"/>
              </a:ext>
            </a:extLst>
          </p:cNvPr>
          <p:cNvSpPr/>
          <p:nvPr/>
        </p:nvSpPr>
        <p:spPr>
          <a:xfrm>
            <a:off x="10740644" y="8907811"/>
            <a:ext cx="5153472" cy="36879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Advocacy – Transport Safety</a:t>
            </a:r>
          </a:p>
        </p:txBody>
      </p:sp>
      <p:graphicFrame>
        <p:nvGraphicFramePr>
          <p:cNvPr id="121" name="Table 120">
            <a:extLst>
              <a:ext uri="{FF2B5EF4-FFF2-40B4-BE49-F238E27FC236}">
                <a16:creationId xmlns:a16="http://schemas.microsoft.com/office/drawing/2014/main" id="{CC11739D-ABA2-6A93-8945-364F1B9C0689}"/>
              </a:ext>
            </a:extLst>
          </p:cNvPr>
          <p:cNvGraphicFramePr>
            <a:graphicFrameLocks noGrp="1"/>
          </p:cNvGraphicFramePr>
          <p:nvPr>
            <p:extLst>
              <p:ext uri="{D42A27DB-BD31-4B8C-83A1-F6EECF244321}">
                <p14:modId xmlns:p14="http://schemas.microsoft.com/office/powerpoint/2010/main" val="3871021059"/>
              </p:ext>
            </p:extLst>
          </p:nvPr>
        </p:nvGraphicFramePr>
        <p:xfrm>
          <a:off x="600276" y="1869308"/>
          <a:ext cx="5206966" cy="2196818"/>
        </p:xfrm>
        <a:graphic>
          <a:graphicData uri="http://schemas.openxmlformats.org/drawingml/2006/table">
            <a:tbl>
              <a:tblPr firstRow="1" bandRow="1">
                <a:tableStyleId>{2D5ABB26-0587-4C30-8999-92F81FD0307C}</a:tableStyleId>
              </a:tblPr>
              <a:tblGrid>
                <a:gridCol w="5206966">
                  <a:extLst>
                    <a:ext uri="{9D8B030D-6E8A-4147-A177-3AD203B41FA5}">
                      <a16:colId xmlns:a16="http://schemas.microsoft.com/office/drawing/2014/main" val="2932792180"/>
                    </a:ext>
                  </a:extLst>
                </a:gridCol>
              </a:tblGrid>
              <a:tr h="1411775">
                <a:tc>
                  <a:txBody>
                    <a:bodyPr/>
                    <a:lstStyle/>
                    <a:p>
                      <a:pPr marL="0" marR="0" lvl="0" indent="0" algn="l">
                        <a:lnSpc>
                          <a:spcPct val="100000"/>
                        </a:lnSpc>
                        <a:spcBef>
                          <a:spcPts val="0"/>
                        </a:spcBef>
                        <a:spcAft>
                          <a:spcPts val="0"/>
                        </a:spcAft>
                        <a:buNone/>
                      </a:pPr>
                      <a:r>
                        <a:rPr lang="en-NZ" sz="1400" b="1" i="0" u="none" strike="noStrike" kern="1200" noProof="0" dirty="0">
                          <a:solidFill>
                            <a:schemeClr val="accent6"/>
                          </a:solidFill>
                          <a:latin typeface="+mn-lt"/>
                        </a:rPr>
                        <a:t>Context</a:t>
                      </a:r>
                      <a:r>
                        <a:rPr lang="en-NZ" sz="1400" b="0" i="0" u="none" strike="noStrike" kern="1200" noProof="0" dirty="0">
                          <a:solidFill>
                            <a:schemeClr val="accent6"/>
                          </a:solidFill>
                          <a:latin typeface="+mn-lt"/>
                        </a:rPr>
                        <a:t>: Leadership safety walks (LSWs) are an opportunity for senior leaders to directly engage with teams on the frontline. It is a methodology to undertake their due diligence or Health and Safety at Work Act (HSWA) 2015 officer duties. It also builds engagement and improves safety culture. </a:t>
                      </a:r>
                      <a:r>
                        <a:rPr lang="en-US" sz="1400" b="0" i="0" u="none" strike="noStrike" kern="1200" noProof="0" dirty="0">
                          <a:solidFill>
                            <a:schemeClr val="accent6"/>
                          </a:solidFill>
                          <a:latin typeface="+mn-lt"/>
                        </a:rPr>
                        <a:t>Board members conduct one LSW per quarter and EGMs conduct 10 LSW per year. The programme is still to be rolled out to tier three people leaders. Work is underway</a:t>
                      </a:r>
                      <a:r>
                        <a:rPr lang="en-GB" sz="1400" b="0" i="0" u="none" strike="noStrike" kern="1200" noProof="0" dirty="0">
                          <a:solidFill>
                            <a:schemeClr val="accent6"/>
                          </a:solidFill>
                          <a:latin typeface="+mn-lt"/>
                        </a:rPr>
                        <a:t> to develop a role-specific capability framework based around the number of leaders attending Safety training. </a:t>
                      </a: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127" name="Table 126">
            <a:extLst>
              <a:ext uri="{FF2B5EF4-FFF2-40B4-BE49-F238E27FC236}">
                <a16:creationId xmlns:a16="http://schemas.microsoft.com/office/drawing/2014/main" id="{7F73546A-636E-75EF-C63F-AD821BC83405}"/>
              </a:ext>
            </a:extLst>
          </p:cNvPr>
          <p:cNvGraphicFramePr>
            <a:graphicFrameLocks noGrp="1"/>
          </p:cNvGraphicFramePr>
          <p:nvPr>
            <p:extLst>
              <p:ext uri="{D42A27DB-BD31-4B8C-83A1-F6EECF244321}">
                <p14:modId xmlns:p14="http://schemas.microsoft.com/office/powerpoint/2010/main" val="3090688493"/>
              </p:ext>
            </p:extLst>
          </p:nvPr>
        </p:nvGraphicFramePr>
        <p:xfrm>
          <a:off x="622086" y="7857827"/>
          <a:ext cx="5499591" cy="1770098"/>
        </p:xfrm>
        <a:graphic>
          <a:graphicData uri="http://schemas.openxmlformats.org/drawingml/2006/table">
            <a:tbl>
              <a:tblPr firstRow="1" bandRow="1">
                <a:tableStyleId>{2D5ABB26-0587-4C30-8999-92F81FD0307C}</a:tableStyleId>
              </a:tblPr>
              <a:tblGrid>
                <a:gridCol w="5499591">
                  <a:extLst>
                    <a:ext uri="{9D8B030D-6E8A-4147-A177-3AD203B41FA5}">
                      <a16:colId xmlns:a16="http://schemas.microsoft.com/office/drawing/2014/main" val="2932792180"/>
                    </a:ext>
                  </a:extLst>
                </a:gridCol>
              </a:tblGrid>
              <a:tr h="1192914">
                <a:tc>
                  <a:txBody>
                    <a:bodyPr/>
                    <a:lstStyle/>
                    <a:p>
                      <a:pPr marL="0" marR="0" lvl="0" indent="0" algn="l">
                        <a:lnSpc>
                          <a:spcPct val="100000"/>
                        </a:lnSpc>
                        <a:spcBef>
                          <a:spcPts val="0"/>
                        </a:spcBef>
                        <a:spcAft>
                          <a:spcPts val="0"/>
                        </a:spcAft>
                        <a:buNone/>
                      </a:pPr>
                      <a:r>
                        <a:rPr lang="en-NZ" sz="1400" b="1" i="0" u="none" strike="noStrike" kern="1200" noProof="0" dirty="0">
                          <a:solidFill>
                            <a:schemeClr val="accent6"/>
                          </a:solidFill>
                          <a:latin typeface="+mn-lt"/>
                        </a:rPr>
                        <a:t>Context</a:t>
                      </a:r>
                      <a:r>
                        <a:rPr lang="en-NZ" sz="1400" b="0" i="0" u="none" strike="noStrike" kern="1200" noProof="0" dirty="0">
                          <a:solidFill>
                            <a:schemeClr val="accent6"/>
                          </a:solidFill>
                          <a:latin typeface="+mn-lt"/>
                        </a:rPr>
                        <a:t>: Safety culture and leadership upskilling are measured as indicators of Safety engagement. Safety culture is measured by the Bradley Curve and reviewed annually supplemented by the quarterly AT Checking in Survey where four questions are analysed to understand the pulse of Safety. Upskilling of people leaders is measured by the number of </a:t>
                      </a:r>
                      <a:r>
                        <a:rPr lang="en-GB" sz="1400" b="0" i="0" u="none" strike="noStrike" kern="1200" noProof="0" dirty="0">
                          <a:solidFill>
                            <a:schemeClr val="accent6"/>
                          </a:solidFill>
                          <a:latin typeface="+mn-lt"/>
                        </a:rPr>
                        <a:t>simple/full learning reviews conducted by people leaders.</a:t>
                      </a:r>
                      <a:endParaRPr lang="en-NZ" sz="1400" b="1" i="0" u="none" strike="noStrike" kern="1200" noProof="0" dirty="0">
                        <a:solidFill>
                          <a:schemeClr val="accent6"/>
                        </a:solidFill>
                        <a:latin typeface="+mn-lt"/>
                      </a:endParaRPr>
                    </a:p>
                    <a:p>
                      <a:pPr marL="0" marR="0" lvl="0" indent="0" algn="l">
                        <a:lnSpc>
                          <a:spcPct val="100000"/>
                        </a:lnSpc>
                        <a:spcBef>
                          <a:spcPts val="0"/>
                        </a:spcBef>
                        <a:spcAft>
                          <a:spcPts val="0"/>
                        </a:spcAft>
                        <a:buNone/>
                      </a:pPr>
                      <a:endParaRPr lang="en-NZ" sz="1400" b="0" i="0" u="none" strike="noStrike" kern="1200" noProof="0" dirty="0">
                        <a:solidFill>
                          <a:schemeClr val="accent6"/>
                        </a:solidFill>
                        <a:latin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sp>
        <p:nvSpPr>
          <p:cNvPr id="7" name="TextBox 34">
            <a:extLst>
              <a:ext uri="{FF2B5EF4-FFF2-40B4-BE49-F238E27FC236}">
                <a16:creationId xmlns:a16="http://schemas.microsoft.com/office/drawing/2014/main" id="{9225074E-76FC-F9E1-17A8-9B4166E3812C}"/>
              </a:ext>
            </a:extLst>
          </p:cNvPr>
          <p:cNvSpPr txBox="1"/>
          <p:nvPr/>
        </p:nvSpPr>
        <p:spPr>
          <a:xfrm>
            <a:off x="544554" y="600698"/>
            <a:ext cx="17306123" cy="410369"/>
          </a:xfrm>
          <a:prstGeom prst="rect">
            <a:avLst/>
          </a:prstGeom>
        </p:spPr>
        <p:txBody>
          <a:bodyPr wrap="square" lIns="0" tIns="0" rIns="0" bIns="0" rtlCol="0" anchor="t">
            <a:spAutoFit/>
          </a:bodyPr>
          <a:lstStyle/>
          <a:p>
            <a:pPr>
              <a:lnSpc>
                <a:spcPts val="3195"/>
              </a:lnSpc>
            </a:pPr>
            <a:r>
              <a:rPr lang="en-US" sz="2800" b="1">
                <a:solidFill>
                  <a:schemeClr val="accent6"/>
                </a:solidFill>
              </a:rPr>
              <a:t>1.1 Safety, Health and Wellbeing (SHW) FY24 critical success factors -  </a:t>
            </a:r>
            <a:r>
              <a:rPr lang="en-US" sz="2800">
                <a:solidFill>
                  <a:schemeClr val="accent6"/>
                </a:solidFill>
              </a:rPr>
              <a:t>Auckland Transport</a:t>
            </a:r>
          </a:p>
        </p:txBody>
      </p:sp>
      <p:graphicFrame>
        <p:nvGraphicFramePr>
          <p:cNvPr id="4" name="Table 3">
            <a:extLst>
              <a:ext uri="{FF2B5EF4-FFF2-40B4-BE49-F238E27FC236}">
                <a16:creationId xmlns:a16="http://schemas.microsoft.com/office/drawing/2014/main" id="{91A09C0A-9902-D82F-7F1F-B9D0D40FD77B}"/>
              </a:ext>
            </a:extLst>
          </p:cNvPr>
          <p:cNvGraphicFramePr>
            <a:graphicFrameLocks noGrp="1"/>
          </p:cNvGraphicFramePr>
          <p:nvPr>
            <p:extLst>
              <p:ext uri="{D42A27DB-BD31-4B8C-83A1-F6EECF244321}">
                <p14:modId xmlns:p14="http://schemas.microsoft.com/office/powerpoint/2010/main" val="796638400"/>
              </p:ext>
            </p:extLst>
          </p:nvPr>
        </p:nvGraphicFramePr>
        <p:xfrm>
          <a:off x="10594320" y="1869308"/>
          <a:ext cx="3053674" cy="3690338"/>
        </p:xfrm>
        <a:graphic>
          <a:graphicData uri="http://schemas.openxmlformats.org/drawingml/2006/table">
            <a:tbl>
              <a:tblPr firstRow="1" bandRow="1">
                <a:tableStyleId>{2D5ABB26-0587-4C30-8999-92F81FD0307C}</a:tableStyleId>
              </a:tblPr>
              <a:tblGrid>
                <a:gridCol w="3053674">
                  <a:extLst>
                    <a:ext uri="{9D8B030D-6E8A-4147-A177-3AD203B41FA5}">
                      <a16:colId xmlns:a16="http://schemas.microsoft.com/office/drawing/2014/main" val="2932792180"/>
                    </a:ext>
                  </a:extLst>
                </a:gridCol>
              </a:tblGrid>
              <a:tr h="1282811">
                <a:tc>
                  <a:txBody>
                    <a:bodyPr/>
                    <a:lstStyle/>
                    <a:p>
                      <a:pPr marL="0" marR="0" lvl="0" indent="0" algn="l">
                        <a:lnSpc>
                          <a:spcPct val="100000"/>
                        </a:lnSpc>
                        <a:spcBef>
                          <a:spcPts val="0"/>
                        </a:spcBef>
                        <a:spcAft>
                          <a:spcPts val="0"/>
                        </a:spcAft>
                        <a:buNone/>
                      </a:pPr>
                      <a:r>
                        <a:rPr lang="en-NZ" sz="1400" b="1" i="0" u="none" strike="noStrike" kern="1200" noProof="0" dirty="0">
                          <a:solidFill>
                            <a:schemeClr val="accent6"/>
                          </a:solidFill>
                          <a:latin typeface="+mn-lt"/>
                        </a:rPr>
                        <a:t>Context</a:t>
                      </a:r>
                      <a:r>
                        <a:rPr lang="en-NZ" sz="1400" b="0" i="0" u="none" strike="noStrike" kern="1200" noProof="0" dirty="0">
                          <a:solidFill>
                            <a:schemeClr val="accent6"/>
                          </a:solidFill>
                          <a:latin typeface="+mn-lt"/>
                        </a:rPr>
                        <a:t>: </a:t>
                      </a:r>
                      <a:r>
                        <a:rPr lang="en-GB" sz="1400" b="0" i="0" u="none" strike="noStrike" kern="1200" noProof="0" dirty="0">
                          <a:solidFill>
                            <a:schemeClr val="accent6"/>
                          </a:solidFill>
                          <a:latin typeface="+mn-lt"/>
                        </a:rPr>
                        <a:t>Design of Critical Safety Risk Framework, Transport Safety refreshed business case action plan and safety reporting will help to manage critical controls, transport safety outcomes and provide visibility and insights for decision making. These will be measured through progress on design of the Critical Safety Risk Framework and status of critical controls, status of actions plans completed (future), and growth in business units using Safety dashboards (future).</a:t>
                      </a:r>
                      <a:endParaRPr lang="en-NZ" sz="1400" b="0" i="0" u="none" strike="noStrike" kern="1200" noProof="0" dirty="0">
                        <a:solidFill>
                          <a:schemeClr val="accent6"/>
                        </a:solidFill>
                        <a:highlight>
                          <a:srgbClr val="FFFF00"/>
                        </a:highlight>
                        <a:latin typeface="+mn-lt"/>
                      </a:endParaRPr>
                    </a:p>
                    <a:p>
                      <a:pPr marL="0" marR="0" lvl="0" indent="0" algn="l">
                        <a:lnSpc>
                          <a:spcPct val="100000"/>
                        </a:lnSpc>
                        <a:spcBef>
                          <a:spcPts val="0"/>
                        </a:spcBef>
                        <a:spcAft>
                          <a:spcPts val="0"/>
                        </a:spcAft>
                        <a:buNone/>
                      </a:pPr>
                      <a:endParaRPr lang="en-NZ" sz="1400" b="0" i="0" u="none" strike="noStrike" kern="1200" noProof="0" dirty="0">
                        <a:solidFill>
                          <a:schemeClr val="accent6"/>
                        </a:solidFill>
                        <a:highlight>
                          <a:srgbClr val="FFFF00"/>
                        </a:highlight>
                        <a:latin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13" name="Table 12">
            <a:extLst>
              <a:ext uri="{FF2B5EF4-FFF2-40B4-BE49-F238E27FC236}">
                <a16:creationId xmlns:a16="http://schemas.microsoft.com/office/drawing/2014/main" id="{C66ADFFA-0149-2555-FE0A-5B3E7C71468F}"/>
              </a:ext>
            </a:extLst>
          </p:cNvPr>
          <p:cNvGraphicFramePr>
            <a:graphicFrameLocks noGrp="1"/>
          </p:cNvGraphicFramePr>
          <p:nvPr>
            <p:extLst>
              <p:ext uri="{D42A27DB-BD31-4B8C-83A1-F6EECF244321}">
                <p14:modId xmlns:p14="http://schemas.microsoft.com/office/powerpoint/2010/main" val="3727580235"/>
              </p:ext>
            </p:extLst>
          </p:nvPr>
        </p:nvGraphicFramePr>
        <p:xfrm>
          <a:off x="10594079" y="9461391"/>
          <a:ext cx="3954755" cy="2196818"/>
        </p:xfrm>
        <a:graphic>
          <a:graphicData uri="http://schemas.openxmlformats.org/drawingml/2006/table">
            <a:tbl>
              <a:tblPr firstRow="1" bandRow="1">
                <a:tableStyleId>{2D5ABB26-0587-4C30-8999-92F81FD0307C}</a:tableStyleId>
              </a:tblPr>
              <a:tblGrid>
                <a:gridCol w="3954755">
                  <a:extLst>
                    <a:ext uri="{9D8B030D-6E8A-4147-A177-3AD203B41FA5}">
                      <a16:colId xmlns:a16="http://schemas.microsoft.com/office/drawing/2014/main" val="2932792180"/>
                    </a:ext>
                  </a:extLst>
                </a:gridCol>
              </a:tblGrid>
              <a:tr h="1282812">
                <a:tc>
                  <a:txBody>
                    <a:bodyPr/>
                    <a:lstStyle/>
                    <a:p>
                      <a:pPr marL="0" marR="0" lvl="0" indent="0" algn="l">
                        <a:lnSpc>
                          <a:spcPct val="100000"/>
                        </a:lnSpc>
                        <a:spcBef>
                          <a:spcPts val="0"/>
                        </a:spcBef>
                        <a:spcAft>
                          <a:spcPts val="0"/>
                        </a:spcAft>
                        <a:buNone/>
                      </a:pPr>
                      <a:r>
                        <a:rPr lang="en-NZ" sz="1400" b="1" i="0" u="none" strike="noStrike" kern="1200" noProof="0" dirty="0">
                          <a:solidFill>
                            <a:schemeClr val="accent6"/>
                          </a:solidFill>
                          <a:latin typeface="+mn-lt"/>
                        </a:rPr>
                        <a:t>Context</a:t>
                      </a:r>
                      <a:r>
                        <a:rPr lang="en-NZ" sz="1400" b="0" i="0" u="none" strike="noStrike" kern="1200" noProof="0" dirty="0">
                          <a:solidFill>
                            <a:schemeClr val="accent6"/>
                          </a:solidFill>
                          <a:latin typeface="+mn-lt"/>
                        </a:rPr>
                        <a:t>: The Safety Advocacy Plan identifies the priority focus areas for policy and legislative changes to improve road safety outcomes across Tamaki Makaurau. The priority focus areas for 2023 are alcohol and drug enforcement, automated enforcement and review of motorcycle safety. These are long term priorities which will require Central Government support and commitment to achieve. </a:t>
                      </a: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23" name="Table 23">
            <a:extLst>
              <a:ext uri="{FF2B5EF4-FFF2-40B4-BE49-F238E27FC236}">
                <a16:creationId xmlns:a16="http://schemas.microsoft.com/office/drawing/2014/main" id="{2E36F2D3-FD14-1021-76F2-353C3944643D}"/>
              </a:ext>
            </a:extLst>
          </p:cNvPr>
          <p:cNvGraphicFramePr>
            <a:graphicFrameLocks noGrp="1"/>
          </p:cNvGraphicFramePr>
          <p:nvPr>
            <p:extLst>
              <p:ext uri="{D42A27DB-BD31-4B8C-83A1-F6EECF244321}">
                <p14:modId xmlns:p14="http://schemas.microsoft.com/office/powerpoint/2010/main" val="825552761"/>
              </p:ext>
            </p:extLst>
          </p:nvPr>
        </p:nvGraphicFramePr>
        <p:xfrm>
          <a:off x="13857400" y="1938667"/>
          <a:ext cx="7739461" cy="1889760"/>
        </p:xfrm>
        <a:graphic>
          <a:graphicData uri="http://schemas.openxmlformats.org/drawingml/2006/table">
            <a:tbl>
              <a:tblPr firstRow="1" bandRow="1">
                <a:tableStyleId>{5940675A-B579-460E-94D1-54222C63F5DA}</a:tableStyleId>
              </a:tblPr>
              <a:tblGrid>
                <a:gridCol w="7739461">
                  <a:extLst>
                    <a:ext uri="{9D8B030D-6E8A-4147-A177-3AD203B41FA5}">
                      <a16:colId xmlns:a16="http://schemas.microsoft.com/office/drawing/2014/main" val="3216561876"/>
                    </a:ext>
                  </a:extLst>
                </a:gridCol>
              </a:tblGrid>
              <a:tr h="297284">
                <a:tc>
                  <a:txBody>
                    <a:bodyPr/>
                    <a:lstStyle/>
                    <a:p>
                      <a:pPr marL="0" marR="0" lvl="0" indent="0" algn="l" rtl="0" eaLnBrk="1" fontAlgn="auto" latinLnBrk="0" hangingPunct="1">
                        <a:lnSpc>
                          <a:spcPct val="100000"/>
                        </a:lnSpc>
                        <a:spcBef>
                          <a:spcPts val="0"/>
                        </a:spcBef>
                        <a:spcAft>
                          <a:spcPts val="0"/>
                        </a:spcAft>
                        <a:buClrTx/>
                        <a:buSzTx/>
                        <a:buFontTx/>
                        <a:buNone/>
                      </a:pPr>
                      <a:r>
                        <a:rPr lang="en-NZ" sz="1400" b="1" u="none" strike="noStrike" kern="1200" noProof="0">
                          <a:solidFill>
                            <a:schemeClr val="accent6"/>
                          </a:solidFill>
                        </a:rPr>
                        <a:t>Safety. Health &amp; Wellbeing- Critical Safety Risk Framework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1115454">
                <a:tc>
                  <a:txBody>
                    <a:bodyPr/>
                    <a:lstStyle/>
                    <a:p>
                      <a:pPr marL="285750" marR="0" lvl="0" indent="-285750" algn="l" defTabSz="412891"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262626"/>
                          </a:solidFill>
                          <a:effectLst/>
                          <a:latin typeface="+mn-lt"/>
                        </a:rPr>
                        <a:t>The final draft of the Safety Critical Risk Framework is complete, including the foundation documents, visual maps and supporting resources. Training resources have been developed and peer reviewed by an external expert. The framework will be ready for implementation by the end of March 2024.</a:t>
                      </a:r>
                    </a:p>
                    <a:p>
                      <a:pPr marL="285750" indent="-285750" algn="l" rtl="0" fontAlgn="base">
                        <a:buFont typeface="Arial" panose="020B0604020202020204" pitchFamily="34" charset="0"/>
                        <a:buChar char="•"/>
                      </a:pPr>
                      <a:r>
                        <a:rPr lang="en-GB" sz="1400" b="0" i="0" dirty="0">
                          <a:solidFill>
                            <a:srgbClr val="262626"/>
                          </a:solidFill>
                          <a:effectLst/>
                          <a:latin typeface="+mn-lt"/>
                        </a:rPr>
                        <a:t>The options for filling Critical Risk Owner and Critical Control Owner roles are being discussed with key audience groups throughout February and March 2024. Once these roles are confir</a:t>
                      </a:r>
                      <a:r>
                        <a:rPr lang="en-GB" sz="1400" dirty="0">
                          <a:solidFill>
                            <a:srgbClr val="262626"/>
                          </a:solidFill>
                        </a:rPr>
                        <a:t>med, the Safety Critical Risk Framework will be completed and ready for launch. </a:t>
                      </a:r>
                      <a:endParaRPr lang="en-US" sz="1400" dirty="0">
                        <a:cs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bl>
          </a:graphicData>
        </a:graphic>
      </p:graphicFrame>
      <p:graphicFrame>
        <p:nvGraphicFramePr>
          <p:cNvPr id="38" name="Table 23">
            <a:extLst>
              <a:ext uri="{FF2B5EF4-FFF2-40B4-BE49-F238E27FC236}">
                <a16:creationId xmlns:a16="http://schemas.microsoft.com/office/drawing/2014/main" id="{E2C0844A-0583-A3B9-9916-4DD86884C169}"/>
              </a:ext>
            </a:extLst>
          </p:cNvPr>
          <p:cNvGraphicFramePr>
            <a:graphicFrameLocks noGrp="1"/>
          </p:cNvGraphicFramePr>
          <p:nvPr>
            <p:extLst>
              <p:ext uri="{D42A27DB-BD31-4B8C-83A1-F6EECF244321}">
                <p14:modId xmlns:p14="http://schemas.microsoft.com/office/powerpoint/2010/main" val="3339066635"/>
              </p:ext>
            </p:extLst>
          </p:nvPr>
        </p:nvGraphicFramePr>
        <p:xfrm>
          <a:off x="14758241" y="9526757"/>
          <a:ext cx="6853323" cy="2021511"/>
        </p:xfrm>
        <a:graphic>
          <a:graphicData uri="http://schemas.openxmlformats.org/drawingml/2006/table">
            <a:tbl>
              <a:tblPr firstRow="1" bandRow="1">
                <a:tableStyleId>{5940675A-B579-460E-94D1-54222C63F5DA}</a:tableStyleId>
              </a:tblPr>
              <a:tblGrid>
                <a:gridCol w="6853323">
                  <a:extLst>
                    <a:ext uri="{9D8B030D-6E8A-4147-A177-3AD203B41FA5}">
                      <a16:colId xmlns:a16="http://schemas.microsoft.com/office/drawing/2014/main" val="3216561876"/>
                    </a:ext>
                  </a:extLst>
                </a:gridCol>
              </a:tblGrid>
              <a:tr h="302029">
                <a:tc>
                  <a:txBody>
                    <a:bodyPr/>
                    <a:lstStyle/>
                    <a:p>
                      <a:pPr algn="l"/>
                      <a:r>
                        <a:rPr lang="en-NZ" sz="1400" b="1">
                          <a:solidFill>
                            <a:schemeClr val="accent6"/>
                          </a:solidFill>
                        </a:rPr>
                        <a:t>Advocacy plan implementation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1716711">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en-US" sz="1400" b="0" i="0" u="none" strike="noStrike" kern="1200" noProof="0" dirty="0">
                          <a:solidFill>
                            <a:srgbClr val="262626"/>
                          </a:solidFill>
                          <a:latin typeface="Arial"/>
                        </a:rPr>
                        <a:t>A review has been undertaken of the Safety Advocacy priorities for 2024, these will be discussed and confirmed at the Safety Committee meeting in March 2024.</a:t>
                      </a:r>
                    </a:p>
                    <a:p>
                      <a:pPr marL="285750" marR="0" lvl="0" indent="-285750" algn="l" rtl="0" eaLnBrk="1" fontAlgn="auto" latinLnBrk="0" hangingPunct="1">
                        <a:lnSpc>
                          <a:spcPct val="100000"/>
                        </a:lnSpc>
                        <a:spcBef>
                          <a:spcPts val="0"/>
                        </a:spcBef>
                        <a:spcAft>
                          <a:spcPts val="0"/>
                        </a:spcAft>
                        <a:buClrTx/>
                        <a:buSzTx/>
                        <a:buFont typeface="Arial"/>
                        <a:buChar char="•"/>
                      </a:pPr>
                      <a:r>
                        <a:rPr lang="en-US" sz="1400" b="0" i="0" u="none" strike="noStrike" kern="1200" noProof="0" dirty="0">
                          <a:solidFill>
                            <a:srgbClr val="262626"/>
                          </a:solidFill>
                          <a:latin typeface="Arial"/>
                        </a:rPr>
                        <a:t>In the draft Government Policy Statement (GPS) the government has signaled a review of safety related fines and penalties (including demerit points) this was a key action identified in the 2021 business improvement review and has been the focus of advocacy efforts over the past few years.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bl>
          </a:graphicData>
        </a:graphic>
      </p:graphicFrame>
      <p:sp>
        <p:nvSpPr>
          <p:cNvPr id="161" name="TextBox 160">
            <a:extLst>
              <a:ext uri="{FF2B5EF4-FFF2-40B4-BE49-F238E27FC236}">
                <a16:creationId xmlns:a16="http://schemas.microsoft.com/office/drawing/2014/main" id="{AFB7479D-A39F-9235-7690-126E2B16A4E3}"/>
              </a:ext>
            </a:extLst>
          </p:cNvPr>
          <p:cNvSpPr txBox="1"/>
          <p:nvPr/>
        </p:nvSpPr>
        <p:spPr>
          <a:xfrm>
            <a:off x="4928324" y="-20303835"/>
            <a:ext cx="8058124" cy="215444"/>
          </a:xfrm>
          <a:prstGeom prst="rect">
            <a:avLst/>
          </a:prstGeom>
          <a:noFill/>
        </p:spPr>
        <p:txBody>
          <a:bodyPr wrap="square" rtlCol="0">
            <a:spAutoFit/>
          </a:bodyPr>
          <a:lstStyle/>
          <a:p>
            <a:r>
              <a:rPr lang="en-US" sz="800"/>
              <a:t>2021 Position</a:t>
            </a:r>
            <a:endParaRPr lang="en-AU" sz="800"/>
          </a:p>
        </p:txBody>
      </p:sp>
      <p:sp>
        <p:nvSpPr>
          <p:cNvPr id="162" name="TextBox 161">
            <a:extLst>
              <a:ext uri="{FF2B5EF4-FFF2-40B4-BE49-F238E27FC236}">
                <a16:creationId xmlns:a16="http://schemas.microsoft.com/office/drawing/2014/main" id="{BFA7CF9B-BF71-8AD2-4889-A35C60E6B355}"/>
              </a:ext>
            </a:extLst>
          </p:cNvPr>
          <p:cNvSpPr txBox="1"/>
          <p:nvPr/>
        </p:nvSpPr>
        <p:spPr>
          <a:xfrm>
            <a:off x="14702078" y="-20399307"/>
            <a:ext cx="40538846" cy="230832"/>
          </a:xfrm>
          <a:prstGeom prst="rect">
            <a:avLst/>
          </a:prstGeom>
          <a:noFill/>
        </p:spPr>
        <p:txBody>
          <a:bodyPr wrap="square" rtlCol="0">
            <a:spAutoFit/>
          </a:bodyPr>
          <a:lstStyle/>
          <a:p>
            <a:r>
              <a:rPr lang="en-US" sz="900"/>
              <a:t>2023 Position</a:t>
            </a:r>
            <a:endParaRPr lang="en-AU" sz="900"/>
          </a:p>
        </p:txBody>
      </p:sp>
      <p:sp>
        <p:nvSpPr>
          <p:cNvPr id="17" name="AutoShape 18">
            <a:extLst>
              <a:ext uri="{FF2B5EF4-FFF2-40B4-BE49-F238E27FC236}">
                <a16:creationId xmlns:a16="http://schemas.microsoft.com/office/drawing/2014/main" id="{0B7DE258-70BE-A4E4-F324-B4F19534F0CC}"/>
              </a:ext>
            </a:extLst>
          </p:cNvPr>
          <p:cNvSpPr/>
          <p:nvPr/>
        </p:nvSpPr>
        <p:spPr>
          <a:xfrm>
            <a:off x="588160" y="1432273"/>
            <a:ext cx="9792430" cy="5590610"/>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0" name="Rectangle: Rounded Corners 19">
            <a:extLst>
              <a:ext uri="{FF2B5EF4-FFF2-40B4-BE49-F238E27FC236}">
                <a16:creationId xmlns:a16="http://schemas.microsoft.com/office/drawing/2014/main" id="{C8BC2BC0-19FB-7AAA-353E-1471FB27A3A2}"/>
              </a:ext>
            </a:extLst>
          </p:cNvPr>
          <p:cNvSpPr/>
          <p:nvPr/>
        </p:nvSpPr>
        <p:spPr>
          <a:xfrm>
            <a:off x="763569" y="1300149"/>
            <a:ext cx="531982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Leadership – Safety, Heatlh and Wellbeing</a:t>
            </a:r>
          </a:p>
        </p:txBody>
      </p:sp>
      <p:sp>
        <p:nvSpPr>
          <p:cNvPr id="22" name="AutoShape 18">
            <a:extLst>
              <a:ext uri="{FF2B5EF4-FFF2-40B4-BE49-F238E27FC236}">
                <a16:creationId xmlns:a16="http://schemas.microsoft.com/office/drawing/2014/main" id="{58BCDEF1-17CF-C685-56FF-01BE8C4D6EA9}"/>
              </a:ext>
            </a:extLst>
          </p:cNvPr>
          <p:cNvSpPr/>
          <p:nvPr/>
        </p:nvSpPr>
        <p:spPr>
          <a:xfrm>
            <a:off x="10589996" y="1432272"/>
            <a:ext cx="11166000" cy="7241247"/>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6" name="Rectangle: Rounded Corners 25">
            <a:extLst>
              <a:ext uri="{FF2B5EF4-FFF2-40B4-BE49-F238E27FC236}">
                <a16:creationId xmlns:a16="http://schemas.microsoft.com/office/drawing/2014/main" id="{956E8E45-67C7-6431-38A0-FD351D326CDC}"/>
              </a:ext>
            </a:extLst>
          </p:cNvPr>
          <p:cNvSpPr/>
          <p:nvPr/>
        </p:nvSpPr>
        <p:spPr>
          <a:xfrm>
            <a:off x="10740644" y="1296834"/>
            <a:ext cx="5153472" cy="370840"/>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 Systems – SHW and Transport Safety</a:t>
            </a:r>
          </a:p>
        </p:txBody>
      </p:sp>
      <p:graphicFrame>
        <p:nvGraphicFramePr>
          <p:cNvPr id="6" name="Table 5">
            <a:extLst>
              <a:ext uri="{FF2B5EF4-FFF2-40B4-BE49-F238E27FC236}">
                <a16:creationId xmlns:a16="http://schemas.microsoft.com/office/drawing/2014/main" id="{C200C81C-159E-B25D-7B0B-C69A87E5E7F5}"/>
              </a:ext>
            </a:extLst>
          </p:cNvPr>
          <p:cNvGraphicFramePr>
            <a:graphicFrameLocks noGrp="1"/>
          </p:cNvGraphicFramePr>
          <p:nvPr>
            <p:extLst>
              <p:ext uri="{D42A27DB-BD31-4B8C-83A1-F6EECF244321}">
                <p14:modId xmlns:p14="http://schemas.microsoft.com/office/powerpoint/2010/main" val="3931406927"/>
              </p:ext>
            </p:extLst>
          </p:nvPr>
        </p:nvGraphicFramePr>
        <p:xfrm>
          <a:off x="6226381" y="7923466"/>
          <a:ext cx="3986364" cy="3977433"/>
        </p:xfrm>
        <a:graphic>
          <a:graphicData uri="http://schemas.openxmlformats.org/drawingml/2006/table">
            <a:tbl>
              <a:tblPr firstRow="1" bandRow="1">
                <a:tableStyleId>{5940675A-B579-460E-94D1-54222C63F5DA}</a:tableStyleId>
              </a:tblPr>
              <a:tblGrid>
                <a:gridCol w="3986364">
                  <a:extLst>
                    <a:ext uri="{9D8B030D-6E8A-4147-A177-3AD203B41FA5}">
                      <a16:colId xmlns:a16="http://schemas.microsoft.com/office/drawing/2014/main" val="3216561876"/>
                    </a:ext>
                  </a:extLst>
                </a:gridCol>
              </a:tblGrid>
              <a:tr h="338740">
                <a:tc>
                  <a:txBody>
                    <a:bodyPr/>
                    <a:lstStyle/>
                    <a:p>
                      <a:pPr marL="0" marR="0" lvl="0" indent="0" algn="l" defTabSz="412891" rtl="0" eaLnBrk="1" fontAlgn="auto" latinLnBrk="0" hangingPunct="1">
                        <a:lnSpc>
                          <a:spcPct val="100000"/>
                        </a:lnSpc>
                        <a:spcBef>
                          <a:spcPts val="0"/>
                        </a:spcBef>
                        <a:spcAft>
                          <a:spcPts val="0"/>
                        </a:spcAft>
                        <a:buClrTx/>
                        <a:buSzTx/>
                        <a:buFont typeface="+mj-lt"/>
                        <a:buNone/>
                        <a:tabLst/>
                        <a:defRPr/>
                      </a:pPr>
                      <a:r>
                        <a:rPr lang="en-NZ" sz="1400" b="1" i="0" u="none" strike="noStrike" kern="1200" noProof="0">
                          <a:solidFill>
                            <a:schemeClr val="accent6"/>
                          </a:solidFill>
                          <a:latin typeface="+mn-lt"/>
                        </a:rPr>
                        <a:t>Safety culture update</a:t>
                      </a:r>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968529"/>
                  </a:ext>
                </a:extLst>
              </a:tr>
              <a:tr h="3638693">
                <a:tc>
                  <a:txBody>
                    <a:bodyPr/>
                    <a:lstStyle/>
                    <a:p>
                      <a:pPr marL="285750" marR="0" lvl="0" indent="-285750" algn="l">
                        <a:lnSpc>
                          <a:spcPct val="100000"/>
                        </a:lnSpc>
                        <a:spcBef>
                          <a:spcPts val="0"/>
                        </a:spcBef>
                        <a:spcAft>
                          <a:spcPts val="0"/>
                        </a:spcAft>
                        <a:buFont typeface="Arial" panose="020B0604020202020204" pitchFamily="34" charset="0"/>
                        <a:buChar char="•"/>
                      </a:pPr>
                      <a:r>
                        <a:rPr lang="en-GB" sz="1400" b="0" i="0" u="none" strike="noStrike" kern="1200" baseline="0" noProof="0" dirty="0">
                          <a:solidFill>
                            <a:srgbClr val="000000"/>
                          </a:solidFill>
                          <a:latin typeface="Arial"/>
                        </a:rPr>
                        <a:t>The program "Show us your day" is in a Pilot phase with Safety Leaders Council (SLC) members. Show us your days have been coordinated in February and will begin in March 2024. The aim is to cover all Business units by June 2024. This risk profiling and operational learning exercise places an SLC member in the environment of one of our frontline workers to enable them to understand the risks AT workers are exposed to everyday and understand the critical risk controls that are in place. This will make improvements to understanding the Safety Culture across AT</a:t>
                      </a:r>
                    </a:p>
                    <a:p>
                      <a:pPr marL="285750" marR="0" lvl="0" indent="-285750" algn="l">
                        <a:lnSpc>
                          <a:spcPct val="100000"/>
                        </a:lnSpc>
                        <a:spcBef>
                          <a:spcPts val="0"/>
                        </a:spcBef>
                        <a:spcAft>
                          <a:spcPts val="0"/>
                        </a:spcAft>
                        <a:buFont typeface="Arial" panose="020B0604020202020204" pitchFamily="34" charset="0"/>
                        <a:buChar char="•"/>
                      </a:pPr>
                      <a:r>
                        <a:rPr lang="en-GB" sz="1400" b="0" i="0" u="none" strike="noStrike" kern="1200" baseline="0" noProof="0" dirty="0">
                          <a:solidFill>
                            <a:srgbClr val="000000"/>
                          </a:solidFill>
                          <a:latin typeface="Arial"/>
                        </a:rPr>
                        <a:t>The </a:t>
                      </a:r>
                      <a:r>
                        <a:rPr lang="en-US" sz="1400" b="0" i="0" u="none" strike="noStrike" kern="1200" baseline="0" noProof="0" dirty="0">
                          <a:solidFill>
                            <a:srgbClr val="000000"/>
                          </a:solidFill>
                          <a:latin typeface="+mn-lt"/>
                        </a:rPr>
                        <a:t>AT's Checking-In survey is coming up mid March 2024.</a:t>
                      </a:r>
                      <a:endParaRPr lang="en-GB" sz="1400" b="0" i="0" u="none" strike="noStrike" kern="1200" baseline="0" noProof="0" dirty="0">
                        <a:solidFill>
                          <a:srgbClr val="000000"/>
                        </a:solidFill>
                        <a:latin typeface="Arial"/>
                      </a:endParaRPr>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036551"/>
                  </a:ext>
                </a:extLst>
              </a:tr>
            </a:tbl>
          </a:graphicData>
        </a:graphic>
      </p:graphicFrame>
      <p:sp>
        <p:nvSpPr>
          <p:cNvPr id="9" name="AutoShape 18">
            <a:extLst>
              <a:ext uri="{FF2B5EF4-FFF2-40B4-BE49-F238E27FC236}">
                <a16:creationId xmlns:a16="http://schemas.microsoft.com/office/drawing/2014/main" id="{A6DC445A-D527-12BB-B298-4220BE2C854A}"/>
              </a:ext>
            </a:extLst>
          </p:cNvPr>
          <p:cNvSpPr/>
          <p:nvPr/>
        </p:nvSpPr>
        <p:spPr>
          <a:xfrm>
            <a:off x="590719" y="7444089"/>
            <a:ext cx="9789871" cy="4622663"/>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1" name="Rectangle: Rounded Corners 10">
            <a:extLst>
              <a:ext uri="{FF2B5EF4-FFF2-40B4-BE49-F238E27FC236}">
                <a16:creationId xmlns:a16="http://schemas.microsoft.com/office/drawing/2014/main" id="{71AD44C9-A610-4049-1E20-1CDECF01E8C5}"/>
              </a:ext>
            </a:extLst>
          </p:cNvPr>
          <p:cNvSpPr/>
          <p:nvPr/>
        </p:nvSpPr>
        <p:spPr>
          <a:xfrm>
            <a:off x="750659" y="7263875"/>
            <a:ext cx="5332730" cy="413738"/>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dirty="0">
                <a:solidFill>
                  <a:schemeClr val="bg1"/>
                </a:solidFill>
                <a:latin typeface="IBM Plex Sans Bold"/>
              </a:rPr>
              <a:t>Engagement – Safety, Health and Wellbeing</a:t>
            </a:r>
          </a:p>
        </p:txBody>
      </p:sp>
      <p:graphicFrame>
        <p:nvGraphicFramePr>
          <p:cNvPr id="12" name="Table 11">
            <a:extLst>
              <a:ext uri="{FF2B5EF4-FFF2-40B4-BE49-F238E27FC236}">
                <a16:creationId xmlns:a16="http://schemas.microsoft.com/office/drawing/2014/main" id="{A0893097-D99C-9BF4-39B8-F589CD4C591E}"/>
              </a:ext>
            </a:extLst>
          </p:cNvPr>
          <p:cNvGraphicFramePr>
            <a:graphicFrameLocks noGrp="1"/>
          </p:cNvGraphicFramePr>
          <p:nvPr>
            <p:extLst>
              <p:ext uri="{D42A27DB-BD31-4B8C-83A1-F6EECF244321}">
                <p14:modId xmlns:p14="http://schemas.microsoft.com/office/powerpoint/2010/main" val="82547918"/>
              </p:ext>
            </p:extLst>
          </p:nvPr>
        </p:nvGraphicFramePr>
        <p:xfrm>
          <a:off x="6050794" y="1938667"/>
          <a:ext cx="4161952" cy="4700837"/>
        </p:xfrm>
        <a:graphic>
          <a:graphicData uri="http://schemas.openxmlformats.org/drawingml/2006/table">
            <a:tbl>
              <a:tblPr firstRow="1" bandRow="1">
                <a:tableStyleId>{5940675A-B579-460E-94D1-54222C63F5DA}</a:tableStyleId>
              </a:tblPr>
              <a:tblGrid>
                <a:gridCol w="4161952">
                  <a:extLst>
                    <a:ext uri="{9D8B030D-6E8A-4147-A177-3AD203B41FA5}">
                      <a16:colId xmlns:a16="http://schemas.microsoft.com/office/drawing/2014/main" val="3216561876"/>
                    </a:ext>
                  </a:extLst>
                </a:gridCol>
              </a:tblGrid>
              <a:tr h="279319">
                <a:tc>
                  <a:txBody>
                    <a:bodyPr/>
                    <a:lstStyle/>
                    <a:p>
                      <a:pPr marL="0" marR="0" lvl="0" indent="0" algn="l">
                        <a:lnSpc>
                          <a:spcPct val="100000"/>
                        </a:lnSpc>
                        <a:spcBef>
                          <a:spcPts val="0"/>
                        </a:spcBef>
                        <a:spcAft>
                          <a:spcPts val="300"/>
                        </a:spcAft>
                        <a:buNone/>
                      </a:pPr>
                      <a:r>
                        <a:rPr lang="en-NZ" sz="1400" b="1" i="0" u="none" strike="noStrike" kern="1200" noProof="0">
                          <a:solidFill>
                            <a:schemeClr val="accent6"/>
                          </a:solidFill>
                          <a:latin typeface="+mn-lt"/>
                        </a:rPr>
                        <a:t>Leadership Safety Walks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1284688">
                <a:tc>
                  <a:txBody>
                    <a:bodyPr/>
                    <a:lstStyle/>
                    <a:p>
                      <a:pPr marL="285750" marR="0" lvl="0" indent="-2857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1400" b="0" i="0" u="none" strike="noStrike" kern="1200" noProof="0" dirty="0">
                          <a:solidFill>
                            <a:schemeClr val="accent6"/>
                          </a:solidFill>
                          <a:latin typeface="+mn-lt"/>
                        </a:rPr>
                        <a:t>Two Leadership Safety Walks were recorded for February 2024.</a:t>
                      </a:r>
                    </a:p>
                    <a:p>
                      <a:pPr marL="285750" marR="0" lvl="0" indent="-285750" algn="l" rtl="0" eaLnBrk="1" fontAlgn="auto" latinLnBrk="0" hangingPunct="1">
                        <a:lnSpc>
                          <a:spcPct val="100000"/>
                        </a:lnSpc>
                        <a:spcBef>
                          <a:spcPts val="0"/>
                        </a:spcBef>
                        <a:spcAft>
                          <a:spcPts val="300"/>
                        </a:spcAft>
                        <a:buClrTx/>
                        <a:buSzTx/>
                        <a:buFont typeface="Arial" panose="020B0604020202020204" pitchFamily="34" charset="0"/>
                        <a:buChar char="•"/>
                      </a:pPr>
                      <a:r>
                        <a:rPr lang="en-GB" sz="1400" b="0" u="none" strike="noStrike" kern="1200" noProof="0" dirty="0">
                          <a:solidFill>
                            <a:schemeClr val="accent6"/>
                          </a:solidFill>
                        </a:rPr>
                        <a:t>A refresher training/update session is planned for the Executive Assistants (EA’s) in March 2024, so that they can begin booking LSW dates in.</a:t>
                      </a:r>
                    </a:p>
                    <a:p>
                      <a:pPr marL="285750" marR="0" lvl="0" indent="-285750" algn="l" rtl="0" eaLnBrk="1" fontAlgn="auto" latinLnBrk="0" hangingPunct="1">
                        <a:lnSpc>
                          <a:spcPct val="100000"/>
                        </a:lnSpc>
                        <a:spcBef>
                          <a:spcPts val="0"/>
                        </a:spcBef>
                        <a:spcAft>
                          <a:spcPts val="300"/>
                        </a:spcAft>
                        <a:buClrTx/>
                        <a:buSzTx/>
                        <a:buFont typeface="Arial" panose="020B0604020202020204" pitchFamily="34" charset="0"/>
                        <a:buChar char="•"/>
                      </a:pPr>
                      <a:endParaRPr lang="en-GB" sz="1400" b="0" u="none" strike="noStrike" kern="1200" noProof="0" dirty="0">
                        <a:solidFill>
                          <a:schemeClr val="accent6"/>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r h="279319">
                <a:tc>
                  <a:txBody>
                    <a:bodyPr/>
                    <a:lstStyle/>
                    <a:p>
                      <a:pPr marL="0" marR="0" lvl="0" indent="0" algn="l">
                        <a:lnSpc>
                          <a:spcPct val="100000"/>
                        </a:lnSpc>
                        <a:spcBef>
                          <a:spcPts val="0"/>
                        </a:spcBef>
                        <a:spcAft>
                          <a:spcPts val="0"/>
                        </a:spcAft>
                        <a:buNone/>
                      </a:pPr>
                      <a:r>
                        <a:rPr lang="en-GB" sz="1400" b="1" u="none" strike="noStrike" kern="1200" noProof="0">
                          <a:solidFill>
                            <a:schemeClr val="accent6"/>
                          </a:solidFill>
                        </a:rPr>
                        <a:t>Role-specific capability framework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4465560"/>
                  </a:ext>
                </a:extLst>
              </a:tr>
              <a:tr h="2430077">
                <a:tc>
                  <a:txBody>
                    <a:bodyPr/>
                    <a:lstStyle/>
                    <a:p>
                      <a:pPr marL="285750" marR="0" lvl="0" indent="-285750" algn="l">
                        <a:lnSpc>
                          <a:spcPct val="100000"/>
                        </a:lnSpc>
                        <a:spcBef>
                          <a:spcPts val="0"/>
                        </a:spcBef>
                        <a:spcAft>
                          <a:spcPts val="0"/>
                        </a:spcAft>
                        <a:buFont typeface="Arial" panose="020B0604020202020204" pitchFamily="34" charset="0"/>
                        <a:buChar char="•"/>
                      </a:pPr>
                      <a:r>
                        <a:rPr lang="en-NZ" sz="1400" b="0" i="0" u="none" strike="noStrike" kern="1200" noProof="0" dirty="0">
                          <a:solidFill>
                            <a:schemeClr val="accent6"/>
                          </a:solidFill>
                          <a:latin typeface="+mn-lt"/>
                        </a:rPr>
                        <a:t>The discovery phase of the role-specific safety capability framework has commenced. </a:t>
                      </a:r>
                    </a:p>
                    <a:p>
                      <a:pPr marL="285750" marR="0" lvl="0" indent="-285750" algn="l">
                        <a:lnSpc>
                          <a:spcPct val="100000"/>
                        </a:lnSpc>
                        <a:spcBef>
                          <a:spcPts val="0"/>
                        </a:spcBef>
                        <a:spcAft>
                          <a:spcPts val="0"/>
                        </a:spcAft>
                        <a:buFont typeface="Arial" panose="020B0604020202020204" pitchFamily="34" charset="0"/>
                        <a:buChar char="•"/>
                      </a:pPr>
                      <a:r>
                        <a:rPr lang="en-NZ" sz="1400" b="0" i="0" u="none" strike="noStrike" kern="1200" noProof="0" dirty="0">
                          <a:solidFill>
                            <a:schemeClr val="accent6"/>
                          </a:solidFill>
                          <a:latin typeface="+mn-lt"/>
                        </a:rPr>
                        <a:t>The first output is to write an options paper outlining the possible approaches to this piece of work. Initial thinking is to complete a training needs analysis and build a skill/competency matrix; however, this needs to be positioned within the wider organisational context to ensure effort is not duplicated.</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4269688"/>
                  </a:ext>
                </a:extLst>
              </a:tr>
            </a:tbl>
          </a:graphicData>
        </a:graphic>
      </p:graphicFrame>
      <p:sp>
        <p:nvSpPr>
          <p:cNvPr id="16" name="TextBox 15">
            <a:extLst>
              <a:ext uri="{FF2B5EF4-FFF2-40B4-BE49-F238E27FC236}">
                <a16:creationId xmlns:a16="http://schemas.microsoft.com/office/drawing/2014/main" id="{565D388E-B0FA-0D18-8915-962FDB1DFC33}"/>
              </a:ext>
            </a:extLst>
          </p:cNvPr>
          <p:cNvSpPr txBox="1"/>
          <p:nvPr/>
        </p:nvSpPr>
        <p:spPr>
          <a:xfrm>
            <a:off x="10809333" y="5754107"/>
            <a:ext cx="2451479" cy="276999"/>
          </a:xfrm>
          <a:prstGeom prst="rect">
            <a:avLst/>
          </a:prstGeom>
          <a:noFill/>
        </p:spPr>
        <p:txBody>
          <a:bodyPr wrap="square" lIns="91440" tIns="45720" rIns="91440" bIns="45720" rtlCol="0" anchor="t">
            <a:spAutoFit/>
          </a:bodyPr>
          <a:lstStyle/>
          <a:p>
            <a:r>
              <a:rPr lang="en-GB" sz="1200" dirty="0"/>
              <a:t>Transport dashboards</a:t>
            </a:r>
            <a:endParaRPr lang="en-NZ" sz="1200" dirty="0"/>
          </a:p>
        </p:txBody>
      </p:sp>
      <p:pic>
        <p:nvPicPr>
          <p:cNvPr id="31" name="Graphic 30" descr="Chat with solid fill">
            <a:extLst>
              <a:ext uri="{FF2B5EF4-FFF2-40B4-BE49-F238E27FC236}">
                <a16:creationId xmlns:a16="http://schemas.microsoft.com/office/drawing/2014/main" id="{49DBFAE1-A73D-A372-61F2-D302983CE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07388" y="11366110"/>
            <a:ext cx="741446" cy="741446"/>
          </a:xfrm>
          <a:prstGeom prst="rect">
            <a:avLst/>
          </a:prstGeom>
        </p:spPr>
      </p:pic>
      <p:graphicFrame>
        <p:nvGraphicFramePr>
          <p:cNvPr id="32" name="Table 31">
            <a:extLst>
              <a:ext uri="{FF2B5EF4-FFF2-40B4-BE49-F238E27FC236}">
                <a16:creationId xmlns:a16="http://schemas.microsoft.com/office/drawing/2014/main" id="{21A6533D-C17D-1BFB-9143-5E4B831BC495}"/>
              </a:ext>
            </a:extLst>
          </p:cNvPr>
          <p:cNvGraphicFramePr>
            <a:graphicFrameLocks noGrp="1"/>
          </p:cNvGraphicFramePr>
          <p:nvPr>
            <p:extLst>
              <p:ext uri="{D42A27DB-BD31-4B8C-83A1-F6EECF244321}">
                <p14:modId xmlns:p14="http://schemas.microsoft.com/office/powerpoint/2010/main" val="3866238544"/>
              </p:ext>
            </p:extLst>
          </p:nvPr>
        </p:nvGraphicFramePr>
        <p:xfrm>
          <a:off x="670449" y="10135593"/>
          <a:ext cx="1836421" cy="901418"/>
        </p:xfrm>
        <a:graphic>
          <a:graphicData uri="http://schemas.openxmlformats.org/drawingml/2006/table">
            <a:tbl>
              <a:tblPr firstRow="1" bandRow="1">
                <a:tableStyleId>{2D5ABB26-0587-4C30-8999-92F81FD0307C}</a:tableStyleId>
              </a:tblPr>
              <a:tblGrid>
                <a:gridCol w="1836421">
                  <a:extLst>
                    <a:ext uri="{9D8B030D-6E8A-4147-A177-3AD203B41FA5}">
                      <a16:colId xmlns:a16="http://schemas.microsoft.com/office/drawing/2014/main" val="2932792180"/>
                    </a:ext>
                  </a:extLst>
                </a:gridCol>
              </a:tblGrid>
              <a:tr h="291092">
                <a:tc>
                  <a:txBody>
                    <a:bodyPr/>
                    <a:lstStyle/>
                    <a:p>
                      <a:pPr marL="0" marR="0" lvl="0" indent="0" algn="r">
                        <a:lnSpc>
                          <a:spcPct val="100000"/>
                        </a:lnSpc>
                        <a:spcBef>
                          <a:spcPts val="0"/>
                        </a:spcBef>
                        <a:spcAft>
                          <a:spcPts val="0"/>
                        </a:spcAft>
                        <a:buNone/>
                      </a:pPr>
                      <a:r>
                        <a:rPr lang="en-US" sz="1100" b="0" i="0" u="none" strike="noStrike" kern="1200" noProof="0" dirty="0">
                          <a:solidFill>
                            <a:schemeClr val="accent6"/>
                          </a:solidFill>
                          <a:latin typeface="+mn-lt"/>
                        </a:rPr>
                        <a:t>Checking-in survey results 2021 -2023</a:t>
                      </a:r>
                    </a:p>
                    <a:p>
                      <a:pPr marL="0" marR="0" lvl="0" indent="0" algn="r" defTabSz="412891" rtl="0" eaLnBrk="1" fontAlgn="auto" latinLnBrk="0" hangingPunct="1">
                        <a:lnSpc>
                          <a:spcPct val="100000"/>
                        </a:lnSpc>
                        <a:spcBef>
                          <a:spcPts val="0"/>
                        </a:spcBef>
                        <a:spcAft>
                          <a:spcPts val="0"/>
                        </a:spcAft>
                        <a:buClrTx/>
                        <a:buSzTx/>
                        <a:buFontTx/>
                        <a:buNone/>
                        <a:tabLst/>
                        <a:defRPr/>
                      </a:pPr>
                      <a:r>
                        <a:rPr lang="mi-NZ" sz="1100" dirty="0">
                          <a:solidFill>
                            <a:schemeClr val="accent6"/>
                          </a:solidFill>
                        </a:rPr>
                        <a:t>Overall measure is based on all four survey questions</a:t>
                      </a:r>
                      <a:endParaRPr lang="en-NZ" sz="1100" dirty="0">
                        <a:solidFill>
                          <a:schemeClr val="accent6"/>
                        </a:solidFill>
                        <a:cs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sp>
        <p:nvSpPr>
          <p:cNvPr id="21" name="Oval 20">
            <a:extLst>
              <a:ext uri="{FF2B5EF4-FFF2-40B4-BE49-F238E27FC236}">
                <a16:creationId xmlns:a16="http://schemas.microsoft.com/office/drawing/2014/main" id="{BE583ED5-8FFB-1DB3-BB1F-241AB2534B7E}"/>
              </a:ext>
            </a:extLst>
          </p:cNvPr>
          <p:cNvSpPr/>
          <p:nvPr/>
        </p:nvSpPr>
        <p:spPr>
          <a:xfrm>
            <a:off x="9885721" y="1949944"/>
            <a:ext cx="252000" cy="252000"/>
          </a:xfrm>
          <a:prstGeom prst="ellipse">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30" name="Oval 29">
            <a:extLst>
              <a:ext uri="{FF2B5EF4-FFF2-40B4-BE49-F238E27FC236}">
                <a16:creationId xmlns:a16="http://schemas.microsoft.com/office/drawing/2014/main" id="{ED637CFB-409A-AB02-CD30-E594B04F881F}"/>
              </a:ext>
            </a:extLst>
          </p:cNvPr>
          <p:cNvSpPr/>
          <p:nvPr/>
        </p:nvSpPr>
        <p:spPr>
          <a:xfrm>
            <a:off x="9885721" y="7967496"/>
            <a:ext cx="252000" cy="252000"/>
          </a:xfrm>
          <a:prstGeom prst="ellipse">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34" name="Oval 33">
            <a:extLst>
              <a:ext uri="{FF2B5EF4-FFF2-40B4-BE49-F238E27FC236}">
                <a16:creationId xmlns:a16="http://schemas.microsoft.com/office/drawing/2014/main" id="{48EADA79-6D3A-4D6D-AFA2-EA344FDA1008}"/>
              </a:ext>
            </a:extLst>
          </p:cNvPr>
          <p:cNvSpPr/>
          <p:nvPr/>
        </p:nvSpPr>
        <p:spPr>
          <a:xfrm>
            <a:off x="21232591" y="9531187"/>
            <a:ext cx="252000" cy="252000"/>
          </a:xfrm>
          <a:prstGeom prst="ellipse">
            <a:avLst/>
          </a:prstGeom>
          <a:solidFill>
            <a:srgbClr val="FFC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
        <p:nvSpPr>
          <p:cNvPr id="36" name="Oval 35">
            <a:extLst>
              <a:ext uri="{FF2B5EF4-FFF2-40B4-BE49-F238E27FC236}">
                <a16:creationId xmlns:a16="http://schemas.microsoft.com/office/drawing/2014/main" id="{11B448E5-7EAE-BE93-FEEE-230E066CD393}"/>
              </a:ext>
            </a:extLst>
          </p:cNvPr>
          <p:cNvSpPr/>
          <p:nvPr/>
        </p:nvSpPr>
        <p:spPr>
          <a:xfrm>
            <a:off x="21232591" y="1952315"/>
            <a:ext cx="252000" cy="252000"/>
          </a:xfrm>
          <a:prstGeom prst="ellipse">
            <a:avLst/>
          </a:prstGeom>
          <a:solidFill>
            <a:srgbClr val="FFC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pic>
        <p:nvPicPr>
          <p:cNvPr id="3" name="Picture 2">
            <a:extLst>
              <a:ext uri="{FF2B5EF4-FFF2-40B4-BE49-F238E27FC236}">
                <a16:creationId xmlns:a16="http://schemas.microsoft.com/office/drawing/2014/main" id="{F4644816-DF1B-E372-6E5F-CC6AC4764910}"/>
              </a:ext>
            </a:extLst>
          </p:cNvPr>
          <p:cNvPicPr>
            <a:picLocks noChangeAspect="1"/>
          </p:cNvPicPr>
          <p:nvPr/>
        </p:nvPicPr>
        <p:blipFill>
          <a:blip r:embed="rId5"/>
          <a:stretch>
            <a:fillRect/>
          </a:stretch>
        </p:blipFill>
        <p:spPr>
          <a:xfrm>
            <a:off x="10915557" y="6034944"/>
            <a:ext cx="2345255" cy="1822883"/>
          </a:xfrm>
          <a:prstGeom prst="rect">
            <a:avLst/>
          </a:prstGeom>
          <a:ln>
            <a:solidFill>
              <a:schemeClr val="bg1">
                <a:lumMod val="50000"/>
              </a:schemeClr>
            </a:solidFill>
          </a:ln>
        </p:spPr>
      </p:pic>
      <p:graphicFrame>
        <p:nvGraphicFramePr>
          <p:cNvPr id="73" name="Table 41">
            <a:extLst>
              <a:ext uri="{FF2B5EF4-FFF2-40B4-BE49-F238E27FC236}">
                <a16:creationId xmlns:a16="http://schemas.microsoft.com/office/drawing/2014/main" id="{78C73EC1-03D3-4E85-A16A-D9C97939ADB8}"/>
              </a:ext>
            </a:extLst>
          </p:cNvPr>
          <p:cNvGraphicFramePr>
            <a:graphicFrameLocks noGrp="1"/>
          </p:cNvGraphicFramePr>
          <p:nvPr>
            <p:extLst>
              <p:ext uri="{D42A27DB-BD31-4B8C-83A1-F6EECF244321}">
                <p14:modId xmlns:p14="http://schemas.microsoft.com/office/powerpoint/2010/main" val="1438792181"/>
              </p:ext>
            </p:extLst>
          </p:nvPr>
        </p:nvGraphicFramePr>
        <p:xfrm>
          <a:off x="16963941" y="1004557"/>
          <a:ext cx="4782652" cy="370840"/>
        </p:xfrm>
        <a:graphic>
          <a:graphicData uri="http://schemas.openxmlformats.org/drawingml/2006/table">
            <a:tbl>
              <a:tblPr firstRow="1" bandRow="1">
                <a:tableStyleId>{5C22544A-7EE6-4342-B048-85BDC9FD1C3A}</a:tableStyleId>
              </a:tblPr>
              <a:tblGrid>
                <a:gridCol w="1003432">
                  <a:extLst>
                    <a:ext uri="{9D8B030D-6E8A-4147-A177-3AD203B41FA5}">
                      <a16:colId xmlns:a16="http://schemas.microsoft.com/office/drawing/2014/main" val="1377102840"/>
                    </a:ext>
                  </a:extLst>
                </a:gridCol>
                <a:gridCol w="1259740">
                  <a:extLst>
                    <a:ext uri="{9D8B030D-6E8A-4147-A177-3AD203B41FA5}">
                      <a16:colId xmlns:a16="http://schemas.microsoft.com/office/drawing/2014/main" val="3479592612"/>
                    </a:ext>
                  </a:extLst>
                </a:gridCol>
                <a:gridCol w="1259740">
                  <a:extLst>
                    <a:ext uri="{9D8B030D-6E8A-4147-A177-3AD203B41FA5}">
                      <a16:colId xmlns:a16="http://schemas.microsoft.com/office/drawing/2014/main" val="2559422262"/>
                    </a:ext>
                  </a:extLst>
                </a:gridCol>
                <a:gridCol w="1259740">
                  <a:extLst>
                    <a:ext uri="{9D8B030D-6E8A-4147-A177-3AD203B41FA5}">
                      <a16:colId xmlns:a16="http://schemas.microsoft.com/office/drawing/2014/main" val="3194585541"/>
                    </a:ext>
                  </a:extLst>
                </a:gridCol>
              </a:tblGrid>
              <a:tr h="370840">
                <a:tc>
                  <a:txBody>
                    <a:bodyPr/>
                    <a:lstStyle/>
                    <a:p>
                      <a:pPr marL="0" marR="0" lvl="0" indent="0" algn="r" defTabSz="412891" rtl="0" eaLnBrk="1" fontAlgn="auto" latinLnBrk="0" hangingPunct="1">
                        <a:lnSpc>
                          <a:spcPct val="100000"/>
                        </a:lnSpc>
                        <a:spcBef>
                          <a:spcPts val="0"/>
                        </a:spcBef>
                        <a:spcAft>
                          <a:spcPts val="0"/>
                        </a:spcAft>
                        <a:buClrTx/>
                        <a:buSzTx/>
                        <a:buFontTx/>
                        <a:buNone/>
                        <a:tabLst/>
                        <a:defRPr/>
                      </a:pPr>
                      <a:r>
                        <a:rPr lang="en-US" sz="1400" b="1">
                          <a:solidFill>
                            <a:schemeClr val="tx1"/>
                          </a:solidFill>
                        </a:rPr>
                        <a:t>Legend:</a:t>
                      </a:r>
                      <a:endParaRPr lang="en-NZ" sz="1400" b="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12891" rtl="0" eaLnBrk="1" fontAlgn="auto" latinLnBrk="0" hangingPunct="1">
                        <a:lnSpc>
                          <a:spcPct val="100000"/>
                        </a:lnSpc>
                        <a:spcBef>
                          <a:spcPts val="0"/>
                        </a:spcBef>
                        <a:spcAft>
                          <a:spcPts val="0"/>
                        </a:spcAft>
                        <a:buClrTx/>
                        <a:buSzTx/>
                        <a:buFontTx/>
                        <a:buNone/>
                        <a:tabLst/>
                        <a:defRPr/>
                      </a:pPr>
                      <a:r>
                        <a:rPr lang="en-US" sz="1400" b="0">
                          <a:solidFill>
                            <a:schemeClr val="tx1"/>
                          </a:solidFill>
                        </a:rPr>
                        <a:t>On track</a:t>
                      </a:r>
                      <a:endParaRPr lang="en-NZ" sz="1400" b="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a:solidFill>
                            <a:schemeClr val="tx1"/>
                          </a:solidFill>
                        </a:rPr>
                        <a:t>On watch</a:t>
                      </a:r>
                      <a:endParaRPr lang="en-NZ" sz="14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rPr>
                        <a:t>Off track</a:t>
                      </a:r>
                      <a:endParaRPr lang="en-NZ" sz="1400"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931276"/>
                  </a:ext>
                </a:extLst>
              </a:tr>
            </a:tbl>
          </a:graphicData>
        </a:graphic>
      </p:graphicFrame>
      <p:sp>
        <p:nvSpPr>
          <p:cNvPr id="74" name="Oval 73">
            <a:extLst>
              <a:ext uri="{FF2B5EF4-FFF2-40B4-BE49-F238E27FC236}">
                <a16:creationId xmlns:a16="http://schemas.microsoft.com/office/drawing/2014/main" id="{A9884C88-6B03-4BF0-B97D-F49E61C1A617}"/>
              </a:ext>
            </a:extLst>
          </p:cNvPr>
          <p:cNvSpPr/>
          <p:nvPr/>
        </p:nvSpPr>
        <p:spPr>
          <a:xfrm>
            <a:off x="18118458" y="1063977"/>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75" name="Oval 74">
            <a:extLst>
              <a:ext uri="{FF2B5EF4-FFF2-40B4-BE49-F238E27FC236}">
                <a16:creationId xmlns:a16="http://schemas.microsoft.com/office/drawing/2014/main" id="{D3840664-2673-48FD-B07B-9FAEA3320FE6}"/>
              </a:ext>
            </a:extLst>
          </p:cNvPr>
          <p:cNvSpPr/>
          <p:nvPr/>
        </p:nvSpPr>
        <p:spPr>
          <a:xfrm>
            <a:off x="19339225" y="1063977"/>
            <a:ext cx="252000" cy="252000"/>
          </a:xfrm>
          <a:prstGeom prst="ellipse">
            <a:avLst/>
          </a:prstGeom>
          <a:solidFill>
            <a:srgbClr val="FFC000"/>
          </a:solidFill>
          <a:ln>
            <a:noFill/>
          </a:ln>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76" name="Oval 75">
            <a:extLst>
              <a:ext uri="{FF2B5EF4-FFF2-40B4-BE49-F238E27FC236}">
                <a16:creationId xmlns:a16="http://schemas.microsoft.com/office/drawing/2014/main" id="{FA0CBB4D-5A35-4792-9AE7-327DDAD6A0A6}"/>
              </a:ext>
            </a:extLst>
          </p:cNvPr>
          <p:cNvSpPr/>
          <p:nvPr/>
        </p:nvSpPr>
        <p:spPr>
          <a:xfrm>
            <a:off x="20661050" y="1063977"/>
            <a:ext cx="252000" cy="252000"/>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pic>
        <p:nvPicPr>
          <p:cNvPr id="37" name="Picture 36">
            <a:extLst>
              <a:ext uri="{FF2B5EF4-FFF2-40B4-BE49-F238E27FC236}">
                <a16:creationId xmlns:a16="http://schemas.microsoft.com/office/drawing/2014/main" id="{570305EC-28F5-AA24-7862-FB618A73729B}"/>
              </a:ext>
            </a:extLst>
          </p:cNvPr>
          <p:cNvPicPr>
            <a:picLocks noChangeAspect="1"/>
          </p:cNvPicPr>
          <p:nvPr/>
        </p:nvPicPr>
        <p:blipFill>
          <a:blip r:embed="rId6"/>
          <a:stretch>
            <a:fillRect/>
          </a:stretch>
        </p:blipFill>
        <p:spPr>
          <a:xfrm>
            <a:off x="2493175" y="9565636"/>
            <a:ext cx="3056408" cy="2183149"/>
          </a:xfrm>
          <a:prstGeom prst="rect">
            <a:avLst/>
          </a:prstGeom>
          <a:ln>
            <a:noFill/>
          </a:ln>
        </p:spPr>
      </p:pic>
      <p:sp>
        <p:nvSpPr>
          <p:cNvPr id="40" name="TextBox 39">
            <a:extLst>
              <a:ext uri="{FF2B5EF4-FFF2-40B4-BE49-F238E27FC236}">
                <a16:creationId xmlns:a16="http://schemas.microsoft.com/office/drawing/2014/main" id="{C16DAD13-BB32-8D36-4B56-6FABECD6A208}"/>
              </a:ext>
            </a:extLst>
          </p:cNvPr>
          <p:cNvSpPr txBox="1"/>
          <p:nvPr/>
        </p:nvSpPr>
        <p:spPr>
          <a:xfrm>
            <a:off x="1473858" y="6467074"/>
            <a:ext cx="3161471" cy="246221"/>
          </a:xfrm>
          <a:prstGeom prst="rect">
            <a:avLst/>
          </a:prstGeom>
          <a:noFill/>
        </p:spPr>
        <p:txBody>
          <a:bodyPr wrap="square" rtlCol="0">
            <a:spAutoFit/>
          </a:bodyPr>
          <a:lstStyle/>
          <a:p>
            <a:r>
              <a:rPr lang="en-US" sz="1000" dirty="0"/>
              <a:t>* Completed: conducted and recorded in Synergi 2.0</a:t>
            </a:r>
            <a:endParaRPr lang="en-NZ" sz="1000" dirty="0"/>
          </a:p>
        </p:txBody>
      </p:sp>
      <p:graphicFrame>
        <p:nvGraphicFramePr>
          <p:cNvPr id="5" name="Table 23">
            <a:extLst>
              <a:ext uri="{FF2B5EF4-FFF2-40B4-BE49-F238E27FC236}">
                <a16:creationId xmlns:a16="http://schemas.microsoft.com/office/drawing/2014/main" id="{E194D8ED-D85C-08D6-8704-A1E22A6935C2}"/>
              </a:ext>
            </a:extLst>
          </p:cNvPr>
          <p:cNvGraphicFramePr>
            <a:graphicFrameLocks noGrp="1"/>
          </p:cNvGraphicFramePr>
          <p:nvPr>
            <p:extLst>
              <p:ext uri="{D42A27DB-BD31-4B8C-83A1-F6EECF244321}">
                <p14:modId xmlns:p14="http://schemas.microsoft.com/office/powerpoint/2010/main" val="2081346811"/>
              </p:ext>
            </p:extLst>
          </p:nvPr>
        </p:nvGraphicFramePr>
        <p:xfrm>
          <a:off x="13857400" y="4140448"/>
          <a:ext cx="7754164" cy="4359568"/>
        </p:xfrm>
        <a:graphic>
          <a:graphicData uri="http://schemas.openxmlformats.org/drawingml/2006/table">
            <a:tbl>
              <a:tblPr firstRow="1" bandRow="1">
                <a:tableStyleId>{5940675A-B579-460E-94D1-54222C63F5DA}</a:tableStyleId>
              </a:tblPr>
              <a:tblGrid>
                <a:gridCol w="7754164">
                  <a:extLst>
                    <a:ext uri="{9D8B030D-6E8A-4147-A177-3AD203B41FA5}">
                      <a16:colId xmlns:a16="http://schemas.microsoft.com/office/drawing/2014/main" val="3216561876"/>
                    </a:ext>
                  </a:extLst>
                </a:gridCol>
              </a:tblGrid>
              <a:tr h="315911">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GB" sz="1400" b="1" i="0" u="none" strike="noStrike" kern="1200" noProof="0" dirty="0">
                          <a:solidFill>
                            <a:schemeClr val="accent6"/>
                          </a:solidFill>
                          <a:latin typeface="+mn-lt"/>
                        </a:rPr>
                        <a:t>Transport Safety - Strategy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7281971"/>
                  </a:ext>
                </a:extLst>
              </a:tr>
              <a:tr h="1421598">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noProof="0" dirty="0">
                          <a:solidFill>
                            <a:srgbClr val="262626"/>
                          </a:solidFill>
                          <a:latin typeface="+mn-lt"/>
                        </a:rPr>
                        <a:t>Work has begun to identify opportunities that align to the direction set through the Mayor's letter of expectation and central government direction. This will continue in early 2024 and will inform the revised safety investment strategy.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noProof="0" dirty="0">
                          <a:solidFill>
                            <a:srgbClr val="262626"/>
                          </a:solidFill>
                          <a:latin typeface="+mn-lt"/>
                        </a:rPr>
                        <a:t>The Transport Safety Tamaki Makaurau Governance Group met on 14</a:t>
                      </a:r>
                      <a:r>
                        <a:rPr lang="en-US" sz="1400" b="0" i="0" u="none" strike="noStrike" kern="1200" baseline="30000" noProof="0" dirty="0">
                          <a:solidFill>
                            <a:srgbClr val="262626"/>
                          </a:solidFill>
                          <a:latin typeface="+mn-lt"/>
                        </a:rPr>
                        <a:t>th</a:t>
                      </a:r>
                      <a:r>
                        <a:rPr lang="en-US" sz="1400" b="0" i="0" u="none" strike="noStrike" kern="1200" noProof="0" dirty="0">
                          <a:solidFill>
                            <a:srgbClr val="262626"/>
                          </a:solidFill>
                          <a:latin typeface="+mn-lt"/>
                        </a:rPr>
                        <a:t> February 2024 to review 2023 progress and set the direction for 2024. The group will meet in March 2024 to discuss implications of the </a:t>
                      </a:r>
                      <a:r>
                        <a:rPr lang="en-US" sz="1400" dirty="0">
                          <a:solidFill>
                            <a:srgbClr val="000000"/>
                          </a:solidFill>
                          <a:latin typeface="+mn-lt"/>
                          <a:cs typeface="Arial"/>
                        </a:rPr>
                        <a:t>Government Policy Statement (</a:t>
                      </a:r>
                      <a:r>
                        <a:rPr lang="en-US" sz="1400" b="0" i="0" u="none" strike="noStrike" kern="1200" noProof="0" dirty="0">
                          <a:solidFill>
                            <a:srgbClr val="262626"/>
                          </a:solidFill>
                          <a:latin typeface="+mn-lt"/>
                        </a:rPr>
                        <a:t>GPS).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5976078"/>
                  </a:ext>
                </a:extLst>
              </a:tr>
              <a:tr h="315911">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400" b="1" i="0" u="none" strike="noStrike" kern="1200" noProof="0" dirty="0">
                          <a:solidFill>
                            <a:schemeClr val="accent6"/>
                          </a:solidFill>
                          <a:latin typeface="+mn-lt"/>
                        </a:rPr>
                        <a:t>Transport Safety  - Insights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7018963"/>
                  </a:ext>
                </a:extLst>
              </a:tr>
              <a:tr h="2306148">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b="0" i="0" u="none" strike="noStrike" kern="1200" noProof="0" dirty="0">
                          <a:solidFill>
                            <a:schemeClr val="accent6"/>
                          </a:solidFill>
                          <a:latin typeface="+mn-lt"/>
                          <a:ea typeface="+mn-ea"/>
                          <a:cs typeface="Arial"/>
                        </a:rPr>
                        <a:t>Accident Compensation Corporation investigation identified missing levels of data and we are awaiting updates.</a:t>
                      </a:r>
                      <a:endParaRPr lang="en-US" dirty="0"/>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b="0" i="0" u="none" strike="noStrike" kern="1200" noProof="0" dirty="0">
                          <a:solidFill>
                            <a:schemeClr val="accent6"/>
                          </a:solidFill>
                          <a:latin typeface="+mn-lt"/>
                          <a:ea typeface="+mn-ea"/>
                          <a:cs typeface="Arial"/>
                        </a:rPr>
                        <a:t>St Johns data request agreement has now been approved by both organisations and will be received in the next few weeks when we will model the raw data to the next stage.</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b="0" i="0" u="none" strike="noStrike" kern="1200" noProof="0" dirty="0">
                          <a:solidFill>
                            <a:schemeClr val="accent6"/>
                          </a:solidFill>
                          <a:latin typeface="+mn-lt"/>
                          <a:ea typeface="+mn-ea"/>
                          <a:cs typeface="Arial"/>
                        </a:rPr>
                        <a:t>Investigation and further exploration of Ministry of Health data underway with no updates in February 2024.</a:t>
                      </a:r>
                    </a:p>
                    <a:p>
                      <a:pPr marL="285750" marR="0" lvl="0" indent="-285750" algn="l">
                        <a:lnSpc>
                          <a:spcPct val="100000"/>
                        </a:lnSpc>
                        <a:spcBef>
                          <a:spcPts val="0"/>
                        </a:spcBef>
                        <a:spcAft>
                          <a:spcPts val="0"/>
                        </a:spcAft>
                        <a:buClrTx/>
                        <a:buSzTx/>
                        <a:buFont typeface="Arial" panose="020B0604020202020204" pitchFamily="34" charset="0"/>
                        <a:buChar char="•"/>
                      </a:pPr>
                      <a:r>
                        <a:rPr lang="en-US" sz="1400" b="0" i="0" u="none" strike="noStrike" kern="1200" noProof="0" dirty="0">
                          <a:solidFill>
                            <a:schemeClr val="accent6"/>
                          </a:solidFill>
                          <a:latin typeface="+mn-lt"/>
                          <a:ea typeface="+mn-ea"/>
                          <a:cs typeface="Arial"/>
                        </a:rPr>
                        <a:t>The status and priority of existing safety epics backlog, has been updated.  We are working  on two new epics, the Local Board dashboard, and a mapping of roadside hazards, starting with Vector power poles overlayed with deaths and serious injury crash data. </a:t>
                      </a:r>
                      <a:endParaRPr lang="en-GB" sz="1400" b="0" i="0" u="none" strike="noStrike" kern="1200" noProof="0" dirty="0">
                        <a:solidFill>
                          <a:schemeClr val="accent6"/>
                        </a:solidFill>
                        <a:latin typeface="+mn-lt"/>
                        <a:ea typeface="+mn-ea"/>
                        <a:cs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858655"/>
                  </a:ext>
                </a:extLst>
              </a:tr>
            </a:tbl>
          </a:graphicData>
        </a:graphic>
      </p:graphicFrame>
      <p:sp>
        <p:nvSpPr>
          <p:cNvPr id="35" name="Oval 34">
            <a:extLst>
              <a:ext uri="{FF2B5EF4-FFF2-40B4-BE49-F238E27FC236}">
                <a16:creationId xmlns:a16="http://schemas.microsoft.com/office/drawing/2014/main" id="{E20C9A10-65EF-DBE4-F154-15FD43772937}"/>
              </a:ext>
            </a:extLst>
          </p:cNvPr>
          <p:cNvSpPr/>
          <p:nvPr/>
        </p:nvSpPr>
        <p:spPr>
          <a:xfrm>
            <a:off x="21232591" y="4175478"/>
            <a:ext cx="252000" cy="252000"/>
          </a:xfrm>
          <a:prstGeom prst="ellipse">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
        <p:nvSpPr>
          <p:cNvPr id="27" name="Oval 26">
            <a:extLst>
              <a:ext uri="{FF2B5EF4-FFF2-40B4-BE49-F238E27FC236}">
                <a16:creationId xmlns:a16="http://schemas.microsoft.com/office/drawing/2014/main" id="{C38BB946-9C4B-AEF6-534D-4433EB36A9B7}"/>
              </a:ext>
            </a:extLst>
          </p:cNvPr>
          <p:cNvSpPr/>
          <p:nvPr/>
        </p:nvSpPr>
        <p:spPr>
          <a:xfrm>
            <a:off x="21232591" y="5908655"/>
            <a:ext cx="252000" cy="252000"/>
          </a:xfrm>
          <a:prstGeom prst="ellipse">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pic>
        <p:nvPicPr>
          <p:cNvPr id="86" name="Picture 4" descr="Logo, company name&#10;&#10;Description automatically generated">
            <a:extLst>
              <a:ext uri="{FF2B5EF4-FFF2-40B4-BE49-F238E27FC236}">
                <a16:creationId xmlns:a16="http://schemas.microsoft.com/office/drawing/2014/main" id="{B88F6608-7B5C-E296-9EC0-19464CF06EE3}"/>
              </a:ext>
            </a:extLst>
          </p:cNvPr>
          <p:cNvPicPr>
            <a:picLocks noChangeAspect="1"/>
          </p:cNvPicPr>
          <p:nvPr/>
        </p:nvPicPr>
        <p:blipFill>
          <a:blip r:embed="rId7"/>
          <a:stretch>
            <a:fillRect/>
          </a:stretch>
        </p:blipFill>
        <p:spPr>
          <a:xfrm>
            <a:off x="21430109" y="11649522"/>
            <a:ext cx="933539" cy="796559"/>
          </a:xfrm>
          <a:prstGeom prst="rect">
            <a:avLst/>
          </a:prstGeom>
        </p:spPr>
      </p:pic>
      <p:sp>
        <p:nvSpPr>
          <p:cNvPr id="2" name="Oval 1">
            <a:extLst>
              <a:ext uri="{FF2B5EF4-FFF2-40B4-BE49-F238E27FC236}">
                <a16:creationId xmlns:a16="http://schemas.microsoft.com/office/drawing/2014/main" id="{5E417F60-85A3-7284-31A1-85BAA125451E}"/>
              </a:ext>
            </a:extLst>
          </p:cNvPr>
          <p:cNvSpPr/>
          <p:nvPr/>
        </p:nvSpPr>
        <p:spPr>
          <a:xfrm>
            <a:off x="9885721" y="3924084"/>
            <a:ext cx="252000" cy="252000"/>
          </a:xfrm>
          <a:prstGeom prst="ellipse">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8" name="TextBox 34">
            <a:extLst>
              <a:ext uri="{FF2B5EF4-FFF2-40B4-BE49-F238E27FC236}">
                <a16:creationId xmlns:a16="http://schemas.microsoft.com/office/drawing/2014/main" id="{3C8CFF9F-12B2-6D1D-4473-B15F339D287D}"/>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graphicFrame>
        <p:nvGraphicFramePr>
          <p:cNvPr id="10" name="Chart 9">
            <a:extLst>
              <a:ext uri="{FF2B5EF4-FFF2-40B4-BE49-F238E27FC236}">
                <a16:creationId xmlns:a16="http://schemas.microsoft.com/office/drawing/2014/main" id="{6285BD7F-9C9A-6FF6-DC62-1BF201A0A8E4}"/>
              </a:ext>
            </a:extLst>
          </p:cNvPr>
          <p:cNvGraphicFramePr>
            <a:graphicFrameLocks/>
          </p:cNvGraphicFramePr>
          <p:nvPr>
            <p:extLst>
              <p:ext uri="{D42A27DB-BD31-4B8C-83A1-F6EECF244321}">
                <p14:modId xmlns:p14="http://schemas.microsoft.com/office/powerpoint/2010/main" val="2736911498"/>
              </p:ext>
            </p:extLst>
          </p:nvPr>
        </p:nvGraphicFramePr>
        <p:xfrm>
          <a:off x="1389209" y="4293431"/>
          <a:ext cx="3691655" cy="221796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76066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AutoShape 18">
            <a:extLst>
              <a:ext uri="{FF2B5EF4-FFF2-40B4-BE49-F238E27FC236}">
                <a16:creationId xmlns:a16="http://schemas.microsoft.com/office/drawing/2014/main" id="{118A8CE7-4266-0004-9320-831C152A0C15}"/>
              </a:ext>
            </a:extLst>
          </p:cNvPr>
          <p:cNvSpPr/>
          <p:nvPr/>
        </p:nvSpPr>
        <p:spPr>
          <a:xfrm>
            <a:off x="7603958" y="1432271"/>
            <a:ext cx="14235882"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6" name="AutoShape 18">
            <a:extLst>
              <a:ext uri="{FF2B5EF4-FFF2-40B4-BE49-F238E27FC236}">
                <a16:creationId xmlns:a16="http://schemas.microsoft.com/office/drawing/2014/main" id="{A7521669-FCB8-E59C-C6F2-B0FB90A8FF34}"/>
              </a:ext>
            </a:extLst>
          </p:cNvPr>
          <p:cNvSpPr/>
          <p:nvPr/>
        </p:nvSpPr>
        <p:spPr>
          <a:xfrm>
            <a:off x="559785" y="1432273"/>
            <a:ext cx="6730922"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graphicFrame>
        <p:nvGraphicFramePr>
          <p:cNvPr id="2" name="Table 3">
            <a:extLst>
              <a:ext uri="{FF2B5EF4-FFF2-40B4-BE49-F238E27FC236}">
                <a16:creationId xmlns:a16="http://schemas.microsoft.com/office/drawing/2014/main" id="{08D5A77E-B2FF-B4B0-8EB7-BF6745ACE1D5}"/>
              </a:ext>
            </a:extLst>
          </p:cNvPr>
          <p:cNvGraphicFramePr>
            <a:graphicFrameLocks noGrp="1"/>
          </p:cNvGraphicFramePr>
          <p:nvPr>
            <p:extLst>
              <p:ext uri="{D42A27DB-BD31-4B8C-83A1-F6EECF244321}">
                <p14:modId xmlns:p14="http://schemas.microsoft.com/office/powerpoint/2010/main" val="4069102809"/>
              </p:ext>
            </p:extLst>
          </p:nvPr>
        </p:nvGraphicFramePr>
        <p:xfrm>
          <a:off x="7796463" y="1958027"/>
          <a:ext cx="13865411" cy="9758118"/>
        </p:xfrm>
        <a:graphic>
          <a:graphicData uri="http://schemas.openxmlformats.org/drawingml/2006/table">
            <a:tbl>
              <a:tblPr firstRow="1" bandRow="1">
                <a:tableStyleId>{2D5ABB26-0587-4C30-8999-92F81FD0307C}</a:tableStyleId>
              </a:tblPr>
              <a:tblGrid>
                <a:gridCol w="2000071">
                  <a:extLst>
                    <a:ext uri="{9D8B030D-6E8A-4147-A177-3AD203B41FA5}">
                      <a16:colId xmlns:a16="http://schemas.microsoft.com/office/drawing/2014/main" val="2571237677"/>
                    </a:ext>
                  </a:extLst>
                </a:gridCol>
                <a:gridCol w="2753311">
                  <a:extLst>
                    <a:ext uri="{9D8B030D-6E8A-4147-A177-3AD203B41FA5}">
                      <a16:colId xmlns:a16="http://schemas.microsoft.com/office/drawing/2014/main" val="1819298257"/>
                    </a:ext>
                  </a:extLst>
                </a:gridCol>
                <a:gridCol w="1519081">
                  <a:extLst>
                    <a:ext uri="{9D8B030D-6E8A-4147-A177-3AD203B41FA5}">
                      <a16:colId xmlns:a16="http://schemas.microsoft.com/office/drawing/2014/main" val="2864821458"/>
                    </a:ext>
                  </a:extLst>
                </a:gridCol>
                <a:gridCol w="4739027">
                  <a:extLst>
                    <a:ext uri="{9D8B030D-6E8A-4147-A177-3AD203B41FA5}">
                      <a16:colId xmlns:a16="http://schemas.microsoft.com/office/drawing/2014/main" val="1849665637"/>
                    </a:ext>
                  </a:extLst>
                </a:gridCol>
                <a:gridCol w="2853921">
                  <a:extLst>
                    <a:ext uri="{9D8B030D-6E8A-4147-A177-3AD203B41FA5}">
                      <a16:colId xmlns:a16="http://schemas.microsoft.com/office/drawing/2014/main" val="1732053712"/>
                    </a:ext>
                  </a:extLst>
                </a:gridCol>
              </a:tblGrid>
              <a:tr h="300861">
                <a:tc>
                  <a:txBody>
                    <a:bodyPr/>
                    <a:lstStyle/>
                    <a:p>
                      <a:r>
                        <a:rPr lang="en-NZ" sz="1400" b="1">
                          <a:solidFill>
                            <a:schemeClr val="tx1"/>
                          </a:solidFill>
                          <a:latin typeface="Arial"/>
                        </a:rPr>
                        <a:t>Initiatives</a:t>
                      </a:r>
                    </a:p>
                  </a:txBody>
                  <a:tcPr marL="144000" marR="144000" marT="63219" marB="63219">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Goal</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Stage</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Progress and insights</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Risks</a:t>
                      </a:r>
                    </a:p>
                  </a:txBody>
                  <a:tcPr marL="144000" marR="144000" marT="63219" marB="63219">
                    <a:lnL>
                      <a:noFill/>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0215607"/>
                  </a:ext>
                </a:extLst>
              </a:tr>
              <a:tr h="1403339">
                <a:tc>
                  <a:txBody>
                    <a:bodyPr/>
                    <a:lstStyle/>
                    <a:p>
                      <a:r>
                        <a:rPr lang="en-NZ" sz="1400" b="1">
                          <a:solidFill>
                            <a:schemeClr val="tx1"/>
                          </a:solidFill>
                          <a:latin typeface="Arial"/>
                        </a:rPr>
                        <a:t>Critical risk</a:t>
                      </a:r>
                    </a:p>
                    <a:p>
                      <a:endParaRPr lang="en-NZ" sz="1400" b="1">
                        <a:solidFill>
                          <a:schemeClr val="tx1"/>
                        </a:solidFill>
                        <a:highlight>
                          <a:srgbClr val="FFFF00"/>
                        </a:highlight>
                        <a:latin typeface="Arial"/>
                      </a:endParaRPr>
                    </a:p>
                  </a:txBody>
                  <a:tcPr marL="144000" marR="144000" marT="63219" marB="63219">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a:solidFill>
                            <a:srgbClr val="262626"/>
                          </a:solidFill>
                          <a:effectLst/>
                          <a:latin typeface="Arial"/>
                        </a:rPr>
                        <a:t>Development of framework to manage critical health and safety risks across AT and networks.</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Development</a:t>
                      </a:r>
                      <a:r>
                        <a:rPr lang="en-US" sz="1400" b="0" i="0">
                          <a:solidFill>
                            <a:srgbClr val="262626"/>
                          </a:solidFill>
                          <a:effectLst/>
                          <a:highlight>
                            <a:srgbClr val="FFFF00"/>
                          </a:highlight>
                          <a:latin typeface="Arial"/>
                        </a:rPr>
                        <a:t>​</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dirty="0">
                          <a:solidFill>
                            <a:srgbClr val="262626"/>
                          </a:solidFill>
                          <a:effectLst/>
                          <a:latin typeface="+mn-lt"/>
                        </a:rPr>
                        <a:t>The final draft of the Safety Critical Risk Framework is complete, including the foundation documents, visual maps and supporting resources.</a:t>
                      </a:r>
                    </a:p>
                    <a:p>
                      <a:pPr marL="285750" indent="-285750" algn="l" rtl="0" fontAlgn="base">
                        <a:buFont typeface="Arial" panose="020B0604020202020204" pitchFamily="34" charset="0"/>
                        <a:buChar char="•"/>
                      </a:pPr>
                      <a:r>
                        <a:rPr lang="en-GB" sz="1400" b="0" i="0" dirty="0">
                          <a:solidFill>
                            <a:srgbClr val="262626"/>
                          </a:solidFill>
                          <a:effectLst/>
                          <a:latin typeface="+mn-lt"/>
                        </a:rPr>
                        <a:t>Training resources have been developed to support integration of the framework and have been peer reviewed by an external expert.</a:t>
                      </a:r>
                    </a:p>
                    <a:p>
                      <a:pPr marL="285750" indent="-285750" algn="l" rtl="0" fontAlgn="base">
                        <a:buFont typeface="Arial" panose="020B0604020202020204" pitchFamily="34" charset="0"/>
                        <a:buChar char="•"/>
                      </a:pPr>
                      <a:r>
                        <a:rPr lang="en-GB" sz="1400" b="0" i="0" dirty="0">
                          <a:solidFill>
                            <a:srgbClr val="262626"/>
                          </a:solidFill>
                          <a:effectLst/>
                          <a:latin typeface="+mn-lt"/>
                        </a:rPr>
                        <a:t>The options for filling Critical Risk Owner and Critical Control Owner roles is being discussed with key audience groups throughout February and March 2024</a:t>
                      </a:r>
                    </a:p>
                    <a:p>
                      <a:pPr marL="285750" indent="-285750" algn="l" rtl="0" fontAlgn="base">
                        <a:buFont typeface="Arial" panose="020B0604020202020204" pitchFamily="34" charset="0"/>
                        <a:buChar char="•"/>
                      </a:pPr>
                      <a:r>
                        <a:rPr lang="en-GB" sz="1400" b="0" i="0" dirty="0">
                          <a:solidFill>
                            <a:srgbClr val="262626"/>
                          </a:solidFill>
                          <a:effectLst/>
                          <a:latin typeface="+mn-lt"/>
                        </a:rPr>
                        <a:t>The framework will be ready for implementation at the end of March 2024.</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Significant volume of work and further resource may be required. Two-year timeframe, noting that critical risks will be reviewed on and ongoing basis.</a:t>
                      </a:r>
                    </a:p>
                    <a:p>
                      <a:pPr marL="285750" indent="-285750" algn="l" rtl="0" fontAlgn="base">
                        <a:buFont typeface="Arial" panose="020B0604020202020204" pitchFamily="34" charset="0"/>
                        <a:buChar char="•"/>
                      </a:pPr>
                      <a:r>
                        <a:rPr lang="en-GB" sz="1400" b="0" i="0">
                          <a:solidFill>
                            <a:srgbClr val="262626"/>
                          </a:solidFill>
                          <a:effectLst/>
                          <a:latin typeface="Arial"/>
                        </a:rPr>
                        <a:t>Obtaining engagement from other PCBUs to manage the public transport, physical works and member of the public safety critical risks.</a:t>
                      </a:r>
                    </a:p>
                  </a:txBody>
                  <a:tcPr marL="144000" marR="144000">
                    <a:lnL>
                      <a:noFill/>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303694"/>
                  </a:ext>
                </a:extLst>
              </a:tr>
              <a:tr h="951313">
                <a:tc>
                  <a:txBody>
                    <a:bodyPr/>
                    <a:lstStyle/>
                    <a:p>
                      <a:pPr marL="0" marR="0" lvl="0" indent="0" algn="l" rtl="0" eaLnBrk="1" fontAlgn="auto" latinLnBrk="0" hangingPunct="1">
                        <a:lnSpc>
                          <a:spcPct val="100000"/>
                        </a:lnSpc>
                        <a:spcBef>
                          <a:spcPts val="0"/>
                        </a:spcBef>
                        <a:spcAft>
                          <a:spcPts val="0"/>
                        </a:spcAft>
                        <a:buClrTx/>
                        <a:buSzTx/>
                        <a:buFontTx/>
                        <a:buNone/>
                      </a:pPr>
                      <a:r>
                        <a:rPr lang="en-NZ" sz="1400" b="1">
                          <a:solidFill>
                            <a:schemeClr val="tx1"/>
                          </a:solidFill>
                          <a:latin typeface="Arial"/>
                        </a:rPr>
                        <a:t>Health and safety risk framework programme</a:t>
                      </a:r>
                    </a:p>
                    <a:p>
                      <a:pPr marL="0" marR="0" lvl="0" indent="0" algn="l" defTabSz="470268" rtl="0" eaLnBrk="1" fontAlgn="auto" latinLnBrk="0" hangingPunct="1">
                        <a:lnSpc>
                          <a:spcPct val="100000"/>
                        </a:lnSpc>
                        <a:spcBef>
                          <a:spcPts val="0"/>
                        </a:spcBef>
                        <a:spcAft>
                          <a:spcPts val="0"/>
                        </a:spcAft>
                        <a:buClrTx/>
                        <a:buSzTx/>
                        <a:buFontTx/>
                        <a:buNone/>
                        <a:tabLst/>
                        <a:defRPr/>
                      </a:pPr>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a framework for health and safety risk management across AT.​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NZ"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NZ" sz="1400" b="0" i="0" dirty="0">
                          <a:solidFill>
                            <a:srgbClr val="262626"/>
                          </a:solidFill>
                          <a:effectLst/>
                          <a:latin typeface="Arial"/>
                        </a:rPr>
                        <a:t>The health and safety risk procedure is complete and will be published mid-March 2024.</a:t>
                      </a:r>
                    </a:p>
                    <a:p>
                      <a:pPr marL="285750" indent="-285750" algn="l" rtl="0" fontAlgn="base">
                        <a:buFont typeface="Arial" panose="020B0604020202020204" pitchFamily="34" charset="0"/>
                        <a:buChar char="•"/>
                      </a:pPr>
                      <a:r>
                        <a:rPr lang="en-NZ" sz="1400" b="0" i="0" dirty="0">
                          <a:solidFill>
                            <a:srgbClr val="262626"/>
                          </a:solidFill>
                          <a:effectLst/>
                          <a:latin typeface="Arial"/>
                        </a:rPr>
                        <a:t>Collation of information for business unit risk registers to be included in the show us your day initiative.</a:t>
                      </a:r>
                      <a:endParaRPr lang="en-US" dirty="0"/>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NZ" sz="1400">
                          <a:solidFill>
                            <a:schemeClr val="tx1"/>
                          </a:solidFill>
                          <a:latin typeface="Arial"/>
                        </a:rPr>
                        <a:t>Engagement with business units on content of risk register.</a:t>
                      </a:r>
                    </a:p>
                  </a:txBody>
                  <a:tcPr marL="144000" marR="144000" marT="63219" marB="63219">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0311471"/>
                  </a:ext>
                </a:extLst>
              </a:tr>
              <a:tr h="667395">
                <a:tc>
                  <a:txBody>
                    <a:bodyPr/>
                    <a:lstStyle/>
                    <a:p>
                      <a:r>
                        <a:rPr lang="en-NZ" sz="1400" b="1">
                          <a:solidFill>
                            <a:schemeClr val="tx1"/>
                          </a:solidFill>
                          <a:latin typeface="Arial"/>
                        </a:rPr>
                        <a:t>Safety in procurement</a:t>
                      </a:r>
                    </a:p>
                    <a:p>
                      <a:endParaRPr lang="en-NZ" sz="1400" b="1">
                        <a:solidFill>
                          <a:schemeClr val="tx1"/>
                        </a:solidFill>
                        <a:latin typeface="Arial"/>
                      </a:endParaRPr>
                    </a:p>
                    <a:p>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a Health and Safety Risk Management Standard for contract management.​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NZ"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Final draft has been completed and compiled into a single document, currently being reviewed by the Procurement Team. </a:t>
                      </a:r>
                      <a:endParaRPr lang="en-US"/>
                    </a:p>
                    <a:p>
                      <a:pPr marL="285750" lvl="0" indent="-285750" algn="l">
                        <a:buFont typeface="Arial" panose="020B0604020202020204" pitchFamily="34" charset="0"/>
                        <a:buChar char="•"/>
                      </a:pPr>
                      <a:r>
                        <a:rPr lang="en-GB" sz="1400" b="0" i="0" kern="1200">
                          <a:solidFill>
                            <a:srgbClr val="262626"/>
                          </a:solidFill>
                          <a:effectLst/>
                          <a:latin typeface="Arial"/>
                          <a:ea typeface="+mn-ea"/>
                          <a:cs typeface="+mn-cs"/>
                        </a:rPr>
                        <a:t>Phase two commenced February 2024 with a focus on building the supporting tools and resources for the safety in procurement processes.</a:t>
                      </a:r>
                      <a:endParaRPr lang="en-US"/>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400">
                          <a:solidFill>
                            <a:schemeClr val="tx1"/>
                          </a:solidFill>
                          <a:latin typeface="Arial"/>
                        </a:rPr>
                        <a:t>Resource to complete the significant workload required to build the supporting tools and resources.</a:t>
                      </a:r>
                      <a:endParaRPr lang="en-NZ" sz="1400">
                        <a:solidFill>
                          <a:schemeClr val="tx1"/>
                        </a:solidFill>
                        <a:latin typeface="Arial"/>
                      </a:endParaRPr>
                    </a:p>
                  </a:txBody>
                  <a:tcPr marL="144000" marR="144000" marT="63219" marB="63219">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726536"/>
                  </a:ext>
                </a:extLst>
              </a:tr>
              <a:tr h="1327350">
                <a:tc>
                  <a:txBody>
                    <a:bodyPr/>
                    <a:lstStyle/>
                    <a:p>
                      <a:r>
                        <a:rPr lang="en-US" sz="1400" b="1">
                          <a:solidFill>
                            <a:schemeClr val="tx1"/>
                          </a:solidFill>
                          <a:latin typeface="Arial"/>
                        </a:rPr>
                        <a:t>Person</a:t>
                      </a:r>
                      <a:r>
                        <a:rPr lang="en-NZ" sz="1400" b="1">
                          <a:solidFill>
                            <a:schemeClr val="tx1"/>
                          </a:solidFill>
                          <a:latin typeface="Arial"/>
                        </a:rPr>
                        <a:t> conducting a business or undertaking (PCBU)</a:t>
                      </a: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Contractor Health and Safety Management </a:t>
                      </a:r>
                    </a:p>
                    <a:p>
                      <a:pPr algn="l" rtl="0" fontAlgn="base"/>
                      <a:r>
                        <a:rPr lang="en-GB" sz="1400" b="0" i="0" kern="1200">
                          <a:solidFill>
                            <a:srgbClr val="262626"/>
                          </a:solidFill>
                          <a:effectLst/>
                          <a:latin typeface="Arial"/>
                          <a:ea typeface="+mn-ea"/>
                          <a:cs typeface="+mn-cs"/>
                        </a:rPr>
                        <a:t>Framework.​</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Implementation​</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a:lnSpc>
                          <a:spcPct val="100000"/>
                        </a:lnSpc>
                        <a:spcBef>
                          <a:spcPts val="0"/>
                        </a:spcBef>
                        <a:spcAft>
                          <a:spcPts val="0"/>
                        </a:spcAft>
                        <a:buFont typeface="Arial" panose="020B0604020202020204" pitchFamily="34" charset="0"/>
                        <a:buChar char="•"/>
                      </a:pPr>
                      <a:r>
                        <a:rPr lang="en-US" sz="1400" b="0" i="0" kern="1200" noProof="0" dirty="0">
                          <a:solidFill>
                            <a:srgbClr val="262626"/>
                          </a:solidFill>
                          <a:effectLst/>
                          <a:latin typeface="Arial"/>
                          <a:ea typeface="+mn-ea"/>
                          <a:cs typeface="+mn-cs"/>
                        </a:rPr>
                        <a:t>A Learning teams was facilitated </a:t>
                      </a:r>
                      <a:r>
                        <a:rPr lang="en-US" sz="1400" b="0" i="0" kern="1200" noProof="0" dirty="0">
                          <a:solidFill>
                            <a:srgbClr val="262626"/>
                          </a:solidFill>
                          <a:effectLst/>
                          <a:latin typeface="+mn-lt"/>
                          <a:ea typeface="+mn-ea"/>
                          <a:cs typeface="+mn-cs"/>
                        </a:rPr>
                        <a:t>with Eastern Busway (EBA) </a:t>
                      </a:r>
                      <a:r>
                        <a:rPr lang="en-US" sz="1400" b="0" i="0" kern="1200" noProof="0" dirty="0">
                          <a:solidFill>
                            <a:srgbClr val="262626"/>
                          </a:solidFill>
                          <a:effectLst/>
                          <a:latin typeface="Arial"/>
                          <a:ea typeface="+mn-ea"/>
                          <a:cs typeface="+mn-cs"/>
                        </a:rPr>
                        <a:t>in February 2024. The theme of the Learning Teams was to find opportunities to reduce service strikes on the project. These learning outcomes will be shared with the wider Infrastructure and Place team. Following this, a learning team session  will be held with AT Project Managers.</a:t>
                      </a:r>
                    </a:p>
                    <a:p>
                      <a:pPr marL="285750" marR="0" lvl="0" indent="-285750" algn="l">
                        <a:lnSpc>
                          <a:spcPct val="100000"/>
                        </a:lnSpc>
                        <a:spcBef>
                          <a:spcPts val="0"/>
                        </a:spcBef>
                        <a:spcAft>
                          <a:spcPts val="0"/>
                        </a:spcAft>
                        <a:buFont typeface="Arial" panose="020B0604020202020204" pitchFamily="34" charset="0"/>
                        <a:buChar char="•"/>
                      </a:pPr>
                      <a:r>
                        <a:rPr lang="en-US" sz="1400" b="0" i="0" kern="1200" noProof="0" dirty="0">
                          <a:solidFill>
                            <a:srgbClr val="262626"/>
                          </a:solidFill>
                          <a:effectLst/>
                          <a:latin typeface="Arial"/>
                          <a:ea typeface="+mn-ea"/>
                          <a:cs typeface="+mn-cs"/>
                        </a:rPr>
                        <a:t>Practical resources (e.g., How-to videos, meeting agenda/checklist) under development for internal staff to refer to and use when working with PCBUs. </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Risk of legislative non-compliance.</a:t>
                      </a:r>
                    </a:p>
                    <a:p>
                      <a:pPr marL="0" lvl="0" indent="0" algn="l">
                        <a:buNone/>
                      </a:pPr>
                      <a:endParaRPr lang="en-GB" sz="1400" b="0" i="0">
                        <a:solidFill>
                          <a:srgbClr val="262626"/>
                        </a:solidFill>
                        <a:effectLst/>
                        <a:latin typeface="Arial"/>
                      </a:endParaRPr>
                    </a:p>
                  </a:txBody>
                  <a:tcPr marL="144000" marR="144000">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697227"/>
                  </a:ext>
                </a:extLst>
              </a:tr>
              <a:tr h="715608">
                <a:tc>
                  <a:txBody>
                    <a:bodyPr/>
                    <a:lstStyle/>
                    <a:p>
                      <a:r>
                        <a:rPr lang="en-NZ" sz="1400" b="1">
                          <a:solidFill>
                            <a:schemeClr val="tx1"/>
                          </a:solidFill>
                          <a:latin typeface="Arial"/>
                        </a:rPr>
                        <a:t>Safety Capability</a:t>
                      </a:r>
                    </a:p>
                    <a:p>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safety resources to increase knowledge and capability across AT.​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The wireframe design of module four is completed, focusing on SHW Roles and Responsibilities and the specific requirements for various roles across AT. The module will be available across AT from the end of April 2024.</a:t>
                      </a:r>
                    </a:p>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The discovery phase of the development of a training needs analysis/competency matrix has commenced, with the aim of delivering these resources by the end of FY24.</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dirty="0">
                          <a:solidFill>
                            <a:srgbClr val="262626"/>
                          </a:solidFill>
                          <a:effectLst/>
                          <a:latin typeface="Arial"/>
                        </a:rPr>
                        <a:t>Funding may impact the delivery of further work streams beyond the Roles and Responsibilities module.​</a:t>
                      </a:r>
                    </a:p>
                  </a:txBody>
                  <a:tcPr marL="144000" marR="144000">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9910964"/>
                  </a:ext>
                </a:extLst>
              </a:tr>
            </a:tbl>
          </a:graphicData>
        </a:graphic>
      </p:graphicFrame>
      <p:sp>
        <p:nvSpPr>
          <p:cNvPr id="22" name="TextBox 21">
            <a:extLst>
              <a:ext uri="{FF2B5EF4-FFF2-40B4-BE49-F238E27FC236}">
                <a16:creationId xmlns:a16="http://schemas.microsoft.com/office/drawing/2014/main" id="{D57AECF3-F569-DB3A-383A-AAD8AE995B8A}"/>
              </a:ext>
            </a:extLst>
          </p:cNvPr>
          <p:cNvSpPr txBox="1"/>
          <p:nvPr/>
        </p:nvSpPr>
        <p:spPr>
          <a:xfrm>
            <a:off x="737750" y="1847622"/>
            <a:ext cx="6363743" cy="5036275"/>
          </a:xfrm>
          <a:prstGeom prst="rect">
            <a:avLst/>
          </a:prstGeom>
          <a:noFill/>
        </p:spPr>
        <p:txBody>
          <a:bodyPr wrap="square" lIns="80287" tIns="40144" rIns="80287" bIns="40144" anchor="t">
            <a:spAutoFit/>
          </a:bodyPr>
          <a:lstStyle/>
          <a:p>
            <a:pPr>
              <a:spcAft>
                <a:spcPts val="1200"/>
              </a:spcAft>
            </a:pPr>
            <a:r>
              <a:rPr lang="en-US" sz="1400" b="1">
                <a:solidFill>
                  <a:schemeClr val="accent6"/>
                </a:solidFill>
                <a:cs typeface="Calibri"/>
              </a:rPr>
              <a:t>Context</a:t>
            </a:r>
          </a:p>
          <a:p>
            <a:pPr>
              <a:spcAft>
                <a:spcPts val="1200"/>
              </a:spcAft>
            </a:pPr>
            <a:r>
              <a:rPr lang="en-US" sz="1400">
                <a:solidFill>
                  <a:schemeClr val="accent6"/>
                </a:solidFill>
                <a:ea typeface="+mn-lt"/>
                <a:cs typeface="+mn-lt"/>
              </a:rPr>
              <a:t>The SMS framework is the foundation of AT’s health and safety system. It aligns with ISO 45001 and is essential to ensure professional management and innovation with safety across Auckland Transport. </a:t>
            </a:r>
          </a:p>
          <a:p>
            <a:pPr>
              <a:spcAft>
                <a:spcPts val="1200"/>
              </a:spcAft>
            </a:pPr>
            <a:r>
              <a:rPr lang="en-US" sz="1400">
                <a:solidFill>
                  <a:schemeClr val="accent6"/>
                </a:solidFill>
                <a:ea typeface="+mn-lt"/>
                <a:cs typeface="+mn-lt"/>
              </a:rPr>
              <a:t>There is significant work to be completed to ensure the SMS meets the required standard. Please note that the SMS activities listed on this slide are only part of the overall framework (under development).</a:t>
            </a:r>
          </a:p>
          <a:p>
            <a:pPr>
              <a:spcAft>
                <a:spcPts val="1200"/>
              </a:spcAft>
            </a:pPr>
            <a:r>
              <a:rPr lang="en-US" sz="1400" b="1">
                <a:solidFill>
                  <a:schemeClr val="accent6"/>
                </a:solidFill>
                <a:cs typeface="Calibri"/>
              </a:rPr>
              <a:t>Key progress and insights</a:t>
            </a:r>
            <a:endParaRPr lang="en-US" sz="1400">
              <a:solidFill>
                <a:schemeClr val="accent6"/>
              </a:solidFill>
              <a:ea typeface="+mn-lt"/>
              <a:cs typeface="+mn-lt"/>
            </a:endParaRPr>
          </a:p>
          <a:p>
            <a:pPr marL="250825" indent="-250825">
              <a:spcAft>
                <a:spcPts val="1200"/>
              </a:spcAft>
              <a:buFont typeface="Arial" panose="020B0604020202020204" pitchFamily="34" charset="0"/>
              <a:buChar char="•"/>
            </a:pPr>
            <a:r>
              <a:rPr lang="en-GB" sz="1400">
                <a:solidFill>
                  <a:schemeClr val="accent6"/>
                </a:solidFill>
                <a:ea typeface="+mn-lt"/>
                <a:cs typeface="+mn-lt"/>
              </a:rPr>
              <a:t>The FY24 Work Programme is underway. See details in the Key initiatives section.</a:t>
            </a:r>
          </a:p>
          <a:p>
            <a:pPr marL="250825" indent="-250825">
              <a:spcAft>
                <a:spcPts val="1200"/>
              </a:spcAft>
              <a:buFont typeface="Arial" panose="020B0604020202020204" pitchFamily="34" charset="0"/>
              <a:buChar char="•"/>
            </a:pPr>
            <a:r>
              <a:rPr lang="en-GB" sz="1400">
                <a:solidFill>
                  <a:schemeClr val="accent6"/>
                </a:solidFill>
                <a:ea typeface="+mn-lt"/>
                <a:cs typeface="+mn-lt"/>
              </a:rPr>
              <a:t>The core focus for this year is health and safety risk management, including the development of risk and critical frameworks and learning module resources. This work is on track.</a:t>
            </a:r>
          </a:p>
          <a:p>
            <a:pPr>
              <a:spcAft>
                <a:spcPts val="1200"/>
              </a:spcAft>
            </a:pPr>
            <a:r>
              <a:rPr lang="en-US" sz="1400" b="1">
                <a:solidFill>
                  <a:schemeClr val="accent6"/>
                </a:solidFill>
                <a:ea typeface="+mn-lt"/>
                <a:cs typeface="+mn-lt"/>
              </a:rPr>
              <a:t>Key risks</a:t>
            </a:r>
          </a:p>
          <a:p>
            <a:pPr marL="250825" indent="-250825">
              <a:spcAft>
                <a:spcPts val="1200"/>
              </a:spcAft>
              <a:buFont typeface="Arial" panose="020B0604020202020204" pitchFamily="34" charset="0"/>
              <a:buChar char="•"/>
              <a:defRPr/>
            </a:pPr>
            <a:r>
              <a:rPr lang="en-NZ" sz="1400">
                <a:solidFill>
                  <a:schemeClr val="accent6"/>
                </a:solidFill>
                <a:ea typeface="+mn-lt"/>
                <a:cs typeface="+mn-lt"/>
              </a:rPr>
              <a:t>The key risk for the AT SMS Framework is resource availability for development and implementation activities within the Safety team and across the organisation, especially in the context of the recent restructure. This is mitigated by </a:t>
            </a:r>
            <a:r>
              <a:rPr lang="en-NZ" sz="1400">
                <a:solidFill>
                  <a:schemeClr val="accent6"/>
                </a:solidFill>
                <a:cs typeface="Arial"/>
              </a:rPr>
              <a:t>effective prioritisation of the SMS activities.</a:t>
            </a:r>
          </a:p>
        </p:txBody>
      </p:sp>
      <p:graphicFrame>
        <p:nvGraphicFramePr>
          <p:cNvPr id="17" name="Diagram 16">
            <a:extLst>
              <a:ext uri="{FF2B5EF4-FFF2-40B4-BE49-F238E27FC236}">
                <a16:creationId xmlns:a16="http://schemas.microsoft.com/office/drawing/2014/main" id="{F812E46F-8596-A2E9-EBBB-505572A35FDD}"/>
              </a:ext>
            </a:extLst>
          </p:cNvPr>
          <p:cNvGraphicFramePr/>
          <p:nvPr>
            <p:extLst>
              <p:ext uri="{D42A27DB-BD31-4B8C-83A1-F6EECF244321}">
                <p14:modId xmlns:p14="http://schemas.microsoft.com/office/powerpoint/2010/main" val="3913361045"/>
              </p:ext>
            </p:extLst>
          </p:nvPr>
        </p:nvGraphicFramePr>
        <p:xfrm>
          <a:off x="1517446" y="7273561"/>
          <a:ext cx="4368175" cy="407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34">
            <a:extLst>
              <a:ext uri="{FF2B5EF4-FFF2-40B4-BE49-F238E27FC236}">
                <a16:creationId xmlns:a16="http://schemas.microsoft.com/office/drawing/2014/main" id="{47096CB9-1F06-8655-C0A2-A926CCB62E71}"/>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a:solidFill>
                  <a:schemeClr val="accent6"/>
                </a:solidFill>
              </a:rPr>
              <a:t>1.2 Safety management system (SMS) - </a:t>
            </a:r>
            <a:r>
              <a:rPr lang="en-US" sz="2800">
                <a:solidFill>
                  <a:schemeClr val="accent6"/>
                </a:solidFill>
                <a:latin typeface="+mj-lt"/>
              </a:rPr>
              <a:t>Auckland Transport </a:t>
            </a:r>
          </a:p>
        </p:txBody>
      </p:sp>
      <p:pic>
        <p:nvPicPr>
          <p:cNvPr id="44" name="Picture 4" descr="Logo, company name&#10;&#10;Description automatically generated">
            <a:extLst>
              <a:ext uri="{FF2B5EF4-FFF2-40B4-BE49-F238E27FC236}">
                <a16:creationId xmlns:a16="http://schemas.microsoft.com/office/drawing/2014/main" id="{6B4B1BC3-5180-D0BD-DABA-C5EBE82757F0}"/>
              </a:ext>
            </a:extLst>
          </p:cNvPr>
          <p:cNvPicPr>
            <a:picLocks noChangeAspect="1"/>
          </p:cNvPicPr>
          <p:nvPr/>
        </p:nvPicPr>
        <p:blipFill>
          <a:blip r:embed="rId8"/>
          <a:stretch>
            <a:fillRect/>
          </a:stretch>
        </p:blipFill>
        <p:spPr>
          <a:xfrm>
            <a:off x="21430109" y="11649522"/>
            <a:ext cx="933539" cy="796559"/>
          </a:xfrm>
          <a:prstGeom prst="rect">
            <a:avLst/>
          </a:prstGeom>
        </p:spPr>
      </p:pic>
      <p:sp>
        <p:nvSpPr>
          <p:cNvPr id="50" name="Rectangle: Rounded Corners 49">
            <a:extLst>
              <a:ext uri="{FF2B5EF4-FFF2-40B4-BE49-F238E27FC236}">
                <a16:creationId xmlns:a16="http://schemas.microsoft.com/office/drawing/2014/main" id="{BCB746FA-2335-CDB1-A510-179313718EEA}"/>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AT SMS framework progress </a:t>
            </a:r>
          </a:p>
        </p:txBody>
      </p:sp>
      <p:sp>
        <p:nvSpPr>
          <p:cNvPr id="52" name="Rectangle: Rounded Corners 51">
            <a:extLst>
              <a:ext uri="{FF2B5EF4-FFF2-40B4-BE49-F238E27FC236}">
                <a16:creationId xmlns:a16="http://schemas.microsoft.com/office/drawing/2014/main" id="{DCF91C18-1E2A-3D4A-DA42-CEDD337A6DA9}"/>
              </a:ext>
            </a:extLst>
          </p:cNvPr>
          <p:cNvSpPr/>
          <p:nvPr/>
        </p:nvSpPr>
        <p:spPr>
          <a:xfrm>
            <a:off x="7780421" y="1270165"/>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Key initiatives</a:t>
            </a:r>
          </a:p>
        </p:txBody>
      </p:sp>
      <p:sp>
        <p:nvSpPr>
          <p:cNvPr id="3" name="TextBox 34">
            <a:extLst>
              <a:ext uri="{FF2B5EF4-FFF2-40B4-BE49-F238E27FC236}">
                <a16:creationId xmlns:a16="http://schemas.microsoft.com/office/drawing/2014/main" id="{1AF0829E-776E-421A-7A1A-5F8974D720EB}"/>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spTree>
    <p:extLst>
      <p:ext uri="{BB962C8B-B14F-4D97-AF65-F5344CB8AC3E}">
        <p14:creationId xmlns:p14="http://schemas.microsoft.com/office/powerpoint/2010/main" val="10366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8">
            <a:extLst>
              <a:ext uri="{FF2B5EF4-FFF2-40B4-BE49-F238E27FC236}">
                <a16:creationId xmlns:a16="http://schemas.microsoft.com/office/drawing/2014/main" id="{528B40CD-A6B9-A497-E2E4-17BEAEE262E0}"/>
              </a:ext>
            </a:extLst>
          </p:cNvPr>
          <p:cNvSpPr/>
          <p:nvPr/>
        </p:nvSpPr>
        <p:spPr>
          <a:xfrm>
            <a:off x="544557" y="1429912"/>
            <a:ext cx="11399294" cy="10624231"/>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5" name="TextBox 14">
            <a:extLst>
              <a:ext uri="{FF2B5EF4-FFF2-40B4-BE49-F238E27FC236}">
                <a16:creationId xmlns:a16="http://schemas.microsoft.com/office/drawing/2014/main" id="{3BAADE04-8C29-7D31-56CA-278C31A22FF9}"/>
              </a:ext>
            </a:extLst>
          </p:cNvPr>
          <p:cNvSpPr txBox="1"/>
          <p:nvPr/>
        </p:nvSpPr>
        <p:spPr>
          <a:xfrm>
            <a:off x="737748" y="1855186"/>
            <a:ext cx="4954137" cy="9070712"/>
          </a:xfrm>
          <a:prstGeom prst="rect">
            <a:avLst/>
          </a:prstGeom>
          <a:noFill/>
        </p:spPr>
        <p:txBody>
          <a:bodyPr wrap="square" lIns="79200" tIns="40144" rIns="79200" bIns="40144" anchor="t">
            <a:spAutoFit/>
          </a:bodyPr>
          <a:lstStyle/>
          <a:p>
            <a:pPr>
              <a:spcBef>
                <a:spcPts val="527"/>
              </a:spcBef>
              <a:spcAft>
                <a:spcPts val="1200"/>
              </a:spcAft>
            </a:pPr>
            <a:r>
              <a:rPr lang="en-US" sz="1400" b="1" dirty="0">
                <a:solidFill>
                  <a:schemeClr val="accent6"/>
                </a:solidFill>
                <a:latin typeface="+mj-lt"/>
              </a:rPr>
              <a:t>Context</a:t>
            </a:r>
            <a:r>
              <a:rPr lang="en-US" sz="1400" b="1" dirty="0">
                <a:solidFill>
                  <a:schemeClr val="accent6"/>
                </a:solidFill>
                <a:latin typeface="+mj-lt"/>
                <a:cs typeface="Calibri"/>
              </a:rPr>
              <a:t> </a:t>
            </a:r>
          </a:p>
          <a:p>
            <a:pPr>
              <a:spcBef>
                <a:spcPts val="527"/>
              </a:spcBef>
              <a:spcAft>
                <a:spcPts val="1200"/>
              </a:spcAft>
            </a:pPr>
            <a:r>
              <a:rPr lang="en-US" sz="1400" dirty="0">
                <a:solidFill>
                  <a:schemeClr val="accent6"/>
                </a:solidFill>
                <a:latin typeface="+mj-lt"/>
                <a:cs typeface="Calibri"/>
              </a:rPr>
              <a:t>Safety assurance activities are conducted by safety subject matter experts. Safety assurance audits are currently carried out against the international best practice standard ISO 45001 Occupational Health and Safety, while our safety management system (SMS) continues to be developed and grows in maturity. The safety assurance process is currently an indication of the base line for future reference with flexibility to shift focus to key areas throughout the year. We are also identifying, designing and implementing solutions for areas we assess.</a:t>
            </a:r>
          </a:p>
          <a:p>
            <a:pPr>
              <a:spcAft>
                <a:spcPts val="1200"/>
              </a:spcAft>
            </a:pPr>
            <a:r>
              <a:rPr lang="en-US" sz="1400" b="1" dirty="0">
                <a:solidFill>
                  <a:schemeClr val="accent6"/>
                </a:solidFill>
                <a:latin typeface="+mj-lt"/>
                <a:cs typeface="Calibri"/>
              </a:rPr>
              <a:t>Key progress and insights</a:t>
            </a:r>
          </a:p>
          <a:p>
            <a:pPr marL="285750" indent="-285750">
              <a:spcAft>
                <a:spcPts val="1200"/>
              </a:spcAft>
              <a:buFont typeface="Arial" panose="020B0604020202020204" pitchFamily="34" charset="0"/>
              <a:buChar char="•"/>
            </a:pPr>
            <a:r>
              <a:rPr lang="en-US" sz="1400" dirty="0">
                <a:solidFill>
                  <a:schemeClr val="accent6"/>
                </a:solidFill>
                <a:latin typeface="+mj-lt"/>
                <a:cs typeface="Calibri"/>
              </a:rPr>
              <a:t>Safety assurance work </a:t>
            </a:r>
            <a:r>
              <a:rPr lang="en-US" sz="1400" dirty="0" err="1">
                <a:solidFill>
                  <a:schemeClr val="accent6"/>
                </a:solidFill>
                <a:latin typeface="+mj-lt"/>
                <a:cs typeface="Calibri"/>
              </a:rPr>
              <a:t>programmes</a:t>
            </a:r>
            <a:r>
              <a:rPr lang="en-US" sz="1400" dirty="0">
                <a:solidFill>
                  <a:schemeClr val="accent6"/>
                </a:solidFill>
                <a:latin typeface="+mj-lt"/>
                <a:cs typeface="Calibri"/>
              </a:rPr>
              <a:t> have largely been paused due to resource constraints (all safety assurance positions are currently vacant). The safety assurance </a:t>
            </a:r>
            <a:r>
              <a:rPr lang="en-US" sz="1400" dirty="0" err="1">
                <a:solidFill>
                  <a:schemeClr val="accent6"/>
                </a:solidFill>
                <a:latin typeface="+mj-lt"/>
                <a:cs typeface="Calibri"/>
              </a:rPr>
              <a:t>programme</a:t>
            </a:r>
            <a:r>
              <a:rPr lang="en-US" sz="1400" dirty="0">
                <a:solidFill>
                  <a:schemeClr val="accent6"/>
                </a:solidFill>
                <a:latin typeface="+mj-lt"/>
                <a:cs typeface="Calibri"/>
              </a:rPr>
              <a:t> will be revised by the incoming General Manager Health, Safety and Wellbeing from April 2024.</a:t>
            </a:r>
          </a:p>
          <a:p>
            <a:pPr marL="285750" indent="-285750">
              <a:spcAft>
                <a:spcPts val="1200"/>
              </a:spcAft>
              <a:buFont typeface="Arial" panose="020B0604020202020204" pitchFamily="34" charset="0"/>
              <a:buChar char="•"/>
            </a:pPr>
            <a:r>
              <a:rPr lang="en-US" sz="1400" dirty="0">
                <a:solidFill>
                  <a:schemeClr val="accent6"/>
                </a:solidFill>
                <a:latin typeface="+mj-lt"/>
                <a:cs typeface="Calibri"/>
              </a:rPr>
              <a:t>Flood recovery works after the weather events in February 2023 is ongoing, however a paper has been submitted to the Board to allow the HSW Team to step back from an immediate impact requirements and shift to a support as a required function.</a:t>
            </a:r>
          </a:p>
          <a:p>
            <a:pPr marL="285750" indent="-285750">
              <a:spcAft>
                <a:spcPts val="1200"/>
              </a:spcAft>
              <a:buFont typeface="Arial" panose="020B0604020202020204" pitchFamily="34" charset="0"/>
              <a:buChar char="•"/>
            </a:pPr>
            <a:r>
              <a:rPr lang="en-US" sz="1400" dirty="0">
                <a:solidFill>
                  <a:schemeClr val="accent6"/>
                </a:solidFill>
                <a:latin typeface="+mj-lt"/>
                <a:cs typeface="Calibri"/>
              </a:rPr>
              <a:t>Supporting the HSW Team to design key processes and documentation such as those relating to safety critical risk.</a:t>
            </a:r>
            <a:endParaRPr lang="en-GB" sz="1400" dirty="0">
              <a:solidFill>
                <a:schemeClr val="accent6"/>
              </a:solidFill>
              <a:cs typeface="Arial"/>
            </a:endParaRPr>
          </a:p>
          <a:p>
            <a:pPr marL="268288" indent="-268288" fontAlgn="base">
              <a:spcAft>
                <a:spcPts val="1200"/>
              </a:spcAft>
              <a:buFont typeface="Arial" panose="020B0604020202020204" pitchFamily="34" charset="0"/>
              <a:buChar char="•"/>
            </a:pPr>
            <a:r>
              <a:rPr lang="en-GB" sz="1400" dirty="0">
                <a:solidFill>
                  <a:schemeClr val="accent6"/>
                </a:solidFill>
                <a:cs typeface="Arial"/>
              </a:rPr>
              <a:t>Refresh/training session planned for EA’s in March 2024.</a:t>
            </a:r>
            <a:endParaRPr lang="en-GB" sz="1400" b="1" dirty="0">
              <a:solidFill>
                <a:schemeClr val="accent6"/>
              </a:solidFill>
              <a:cs typeface="Arial"/>
            </a:endParaRPr>
          </a:p>
          <a:p>
            <a:pPr fontAlgn="base">
              <a:spcAft>
                <a:spcPts val="1200"/>
              </a:spcAft>
            </a:pPr>
            <a:r>
              <a:rPr lang="en-NZ" sz="1400" b="1" dirty="0">
                <a:solidFill>
                  <a:schemeClr val="accent6"/>
                </a:solidFill>
                <a:cs typeface="Calibri"/>
              </a:rPr>
              <a:t>Key risks</a:t>
            </a:r>
          </a:p>
          <a:p>
            <a:pPr marL="285750" indent="-285750">
              <a:spcAft>
                <a:spcPts val="1200"/>
              </a:spcAft>
              <a:buFont typeface="Arial" panose="020B0604020202020204" pitchFamily="34" charset="0"/>
              <a:buChar char="•"/>
              <a:defRPr/>
            </a:pPr>
            <a:r>
              <a:rPr lang="en-GB" sz="1400" dirty="0">
                <a:solidFill>
                  <a:schemeClr val="accent6"/>
                </a:solidFill>
                <a:cs typeface="Arial"/>
              </a:rPr>
              <a:t>Currently all safety assurance roles are vacant.</a:t>
            </a:r>
          </a:p>
          <a:p>
            <a:pPr marL="285750" indent="-285750">
              <a:spcAft>
                <a:spcPts val="1200"/>
              </a:spcAft>
              <a:buFont typeface="Arial" panose="020B0604020202020204" pitchFamily="34" charset="0"/>
              <a:buChar char="•"/>
              <a:defRPr/>
            </a:pPr>
            <a:r>
              <a:rPr lang="en-GB" sz="1400" dirty="0">
                <a:solidFill>
                  <a:schemeClr val="accent6"/>
                </a:solidFill>
                <a:cs typeface="Arial"/>
              </a:rPr>
              <a:t>A key part of the LSWs is recording the walks in </a:t>
            </a:r>
            <a:r>
              <a:rPr lang="en-GB" sz="1400" dirty="0" err="1">
                <a:solidFill>
                  <a:schemeClr val="accent6"/>
                </a:solidFill>
                <a:cs typeface="Arial"/>
              </a:rPr>
              <a:t>Synergi</a:t>
            </a:r>
            <a:r>
              <a:rPr lang="en-GB" sz="1400" dirty="0">
                <a:solidFill>
                  <a:schemeClr val="accent6"/>
                </a:solidFill>
                <a:cs typeface="Arial"/>
              </a:rPr>
              <a:t>. This assists in closing the feedback loop with workers, and ensures actions are recorded and progressed. If LSWs are not recorded, a key piece of evidence is lost to demonstrate that officers and leaders are doing their due diligence, and abiding by the commitments made in the Safety, Health and Wellbeing Policy.</a:t>
            </a:r>
          </a:p>
        </p:txBody>
      </p:sp>
      <p:sp>
        <p:nvSpPr>
          <p:cNvPr id="18" name="TextBox 17">
            <a:extLst>
              <a:ext uri="{FF2B5EF4-FFF2-40B4-BE49-F238E27FC236}">
                <a16:creationId xmlns:a16="http://schemas.microsoft.com/office/drawing/2014/main" id="{0858926B-4B6E-945E-7BA4-29E9C9D99A06}"/>
              </a:ext>
            </a:extLst>
          </p:cNvPr>
          <p:cNvSpPr txBox="1"/>
          <p:nvPr/>
        </p:nvSpPr>
        <p:spPr>
          <a:xfrm>
            <a:off x="12439650" y="1931386"/>
            <a:ext cx="9233218" cy="9067049"/>
          </a:xfrm>
          <a:prstGeom prst="rect">
            <a:avLst/>
          </a:prstGeom>
          <a:noFill/>
        </p:spPr>
        <p:txBody>
          <a:bodyPr wrap="square" lIns="79200" tIns="39600" rIns="79200" bIns="39600" anchor="t">
            <a:spAutoFit/>
          </a:bodyPr>
          <a:lstStyle/>
          <a:p>
            <a:pPr>
              <a:spcAft>
                <a:spcPts val="600"/>
              </a:spcAft>
            </a:pPr>
            <a:r>
              <a:rPr lang="en-US" sz="1400" b="1" dirty="0">
                <a:solidFill>
                  <a:schemeClr val="accent6"/>
                </a:solidFill>
                <a:cs typeface="Calibri"/>
              </a:rPr>
              <a:t>Context</a:t>
            </a:r>
            <a:r>
              <a:rPr lang="en-US" sz="1400" b="1" dirty="0">
                <a:solidFill>
                  <a:schemeClr val="accent6"/>
                </a:solidFill>
                <a:cs typeface="Arial"/>
              </a:rPr>
              <a:t>: </a:t>
            </a:r>
            <a:r>
              <a:rPr lang="en-US" sz="1400" dirty="0">
                <a:solidFill>
                  <a:schemeClr val="accent6"/>
                </a:solidFill>
                <a:cs typeface="Calibri"/>
              </a:rPr>
              <a:t>Update on recent legal cases and other regulatory activity that may impact AT, including recommended actions where applicable. </a:t>
            </a:r>
          </a:p>
          <a:p>
            <a:pPr>
              <a:spcAft>
                <a:spcPts val="600"/>
              </a:spcAft>
            </a:pPr>
            <a:endParaRPr lang="en-US" sz="1400" dirty="0">
              <a:solidFill>
                <a:schemeClr val="accent6"/>
              </a:solidFill>
              <a:cs typeface="Calibri"/>
            </a:endParaRPr>
          </a:p>
          <a:p>
            <a:pPr>
              <a:spcAft>
                <a:spcPts val="600"/>
              </a:spcAft>
            </a:pPr>
            <a:r>
              <a:rPr lang="en-US" sz="1400" b="1" dirty="0">
                <a:solidFill>
                  <a:schemeClr val="accent6"/>
                </a:solidFill>
                <a:cs typeface="Arial"/>
              </a:rPr>
              <a:t>What it means for AT – Whakaari White Island sentencing</a:t>
            </a:r>
          </a:p>
          <a:p>
            <a:pPr>
              <a:spcAft>
                <a:spcPts val="600"/>
              </a:spcAft>
            </a:pPr>
            <a:r>
              <a:rPr lang="en-US" sz="1400" dirty="0">
                <a:solidFill>
                  <a:schemeClr val="accent6"/>
                </a:solidFill>
                <a:cs typeface="Arial"/>
              </a:rPr>
              <a:t>The prosecution of PCBUs involved in the Whakaari White Island disaster has concluded with sentencing on Friday 1 March 2024.</a:t>
            </a:r>
          </a:p>
          <a:p>
            <a:pPr>
              <a:spcAft>
                <a:spcPts val="600"/>
              </a:spcAft>
            </a:pPr>
            <a:r>
              <a:rPr lang="en-US" sz="1400" kern="100" dirty="0">
                <a:solidFill>
                  <a:schemeClr val="accent6"/>
                </a:solidFill>
                <a:cs typeface="Arial"/>
              </a:rPr>
              <a:t>These cases are relevant to AT in terms of the management of contractors, their workers and PCBU relationships. AT must ensure that all workers (including contractors) and visitors/others are aware of the hazards and risks present, and when managing risks that could affect contractors, must consult, co-operate with and co-ordinate activities to prevent harm from occurring. These requirements are covered in AT’s PCBUs Working Together Framework.</a:t>
            </a:r>
          </a:p>
          <a:p>
            <a:pPr>
              <a:spcAft>
                <a:spcPts val="600"/>
              </a:spcAft>
            </a:pPr>
            <a:endParaRPr lang="en-US" sz="1400" kern="100" dirty="0">
              <a:solidFill>
                <a:schemeClr val="accent6"/>
              </a:solidFill>
              <a:cs typeface="Arial"/>
            </a:endParaRPr>
          </a:p>
          <a:p>
            <a:pPr>
              <a:spcAft>
                <a:spcPts val="600"/>
              </a:spcAft>
            </a:pPr>
            <a:r>
              <a:rPr lang="en-US" sz="1400" b="1" kern="100" dirty="0">
                <a:solidFill>
                  <a:schemeClr val="accent6"/>
                </a:solidFill>
                <a:cs typeface="Arial"/>
              </a:rPr>
              <a:t>Sentencing</a:t>
            </a:r>
          </a:p>
          <a:p>
            <a:pPr>
              <a:spcAft>
                <a:spcPts val="600"/>
              </a:spcAft>
            </a:pPr>
            <a:r>
              <a:rPr lang="en-US" sz="1400" dirty="0">
                <a:solidFill>
                  <a:schemeClr val="accent6"/>
                </a:solidFill>
                <a:latin typeface="+mj-lt"/>
                <a:cs typeface="Calibri"/>
              </a:rPr>
              <a:t>In late 2020, WorkSafe laid 20 charges against 13 defendants for alleged failures to manage Whakaari’s volcanic risks before and during the December 2019 eruption that killed 22 people and critically injured 25.</a:t>
            </a:r>
            <a:r>
              <a:rPr lang="en-NZ" sz="1400" dirty="0">
                <a:solidFill>
                  <a:schemeClr val="accent6"/>
                </a:solidFill>
                <a:latin typeface="+mj-lt"/>
                <a:cs typeface="Calibri"/>
              </a:rPr>
              <a:t> The PCBUs convicted have been sentenced as follows:</a:t>
            </a:r>
          </a:p>
          <a:p>
            <a:pPr marL="285750" indent="-285750">
              <a:spcAft>
                <a:spcPts val="600"/>
              </a:spcAft>
              <a:buFont typeface="Arial" panose="020B0604020202020204" pitchFamily="34" charset="0"/>
              <a:buChar char="•"/>
            </a:pPr>
            <a:r>
              <a:rPr lang="en-NZ" sz="1400" dirty="0">
                <a:solidFill>
                  <a:schemeClr val="accent6"/>
                </a:solidFill>
                <a:latin typeface="+mj-lt"/>
                <a:cs typeface="Calibri"/>
              </a:rPr>
              <a:t>Whakaari Management Ltd (WML) – charged with failing to meet the primary duty of care to ensure the health and safety of others, Health and Safety at Work Act 2015 (HSWA) s.36(2). Fined $1.045m and ordered to pay $4.88m in reparation to all victims and families of the December 2019 eruption.</a:t>
            </a:r>
          </a:p>
          <a:p>
            <a:pPr marL="285750" indent="-285750">
              <a:spcAft>
                <a:spcPts val="600"/>
              </a:spcAft>
              <a:buFont typeface="Arial" panose="020B0604020202020204" pitchFamily="34" charset="0"/>
              <a:buChar char="•"/>
            </a:pPr>
            <a:r>
              <a:rPr lang="en-NZ" sz="1400" dirty="0">
                <a:solidFill>
                  <a:schemeClr val="accent6"/>
                </a:solidFill>
                <a:latin typeface="+mj-lt"/>
                <a:cs typeface="Calibri"/>
              </a:rPr>
              <a:t>White Island Tours – charged with failing to meet the primary duty of care to ensure the health and safety of workers and others from the work it carries out, HSWA s36(1)(2). Fined $517,000 and ordered to pay reparation of $5m to the victims involved in its tours.</a:t>
            </a:r>
          </a:p>
          <a:p>
            <a:pPr marL="285750" indent="-285750">
              <a:spcAft>
                <a:spcPts val="600"/>
              </a:spcAft>
              <a:buFont typeface="Arial" panose="020B0604020202020204" pitchFamily="34" charset="0"/>
              <a:buChar char="•"/>
            </a:pPr>
            <a:r>
              <a:rPr lang="en-NZ" sz="1400" dirty="0">
                <a:solidFill>
                  <a:schemeClr val="accent6"/>
                </a:solidFill>
                <a:latin typeface="+mj-lt"/>
                <a:cs typeface="Calibri"/>
              </a:rPr>
              <a:t>Volcanic Air Safaris - charged with failing to meet the primary duty of care to ensure the health and safety of workers and others from the work it carries out, HSWA s36(1)(2). Fined $506,000 and ordered to pay reparation of $330,000 to the victims involved in its tours.</a:t>
            </a:r>
          </a:p>
          <a:p>
            <a:pPr marL="285750" indent="-285750">
              <a:spcAft>
                <a:spcPts val="600"/>
              </a:spcAft>
              <a:buFont typeface="Arial" panose="020B0604020202020204" pitchFamily="34" charset="0"/>
              <a:buChar char="•"/>
            </a:pPr>
            <a:r>
              <a:rPr lang="en-NZ" sz="1400" dirty="0" err="1">
                <a:solidFill>
                  <a:schemeClr val="accent6"/>
                </a:solidFill>
                <a:latin typeface="+mj-lt"/>
                <a:cs typeface="Calibri"/>
              </a:rPr>
              <a:t>Aerius</a:t>
            </a:r>
            <a:r>
              <a:rPr lang="en-NZ" sz="1400" dirty="0">
                <a:solidFill>
                  <a:schemeClr val="accent6"/>
                </a:solidFill>
                <a:latin typeface="+mj-lt"/>
                <a:cs typeface="Calibri"/>
              </a:rPr>
              <a:t> Ltd (helicopter operator) - charged with failing to meet the primary duty of care to ensure the health and safety of workers and others from the work it carries out, HSWA s36(1)(2). Fined $290,000.</a:t>
            </a:r>
          </a:p>
          <a:p>
            <a:pPr marL="285750" indent="-285750">
              <a:spcAft>
                <a:spcPts val="600"/>
              </a:spcAft>
              <a:buFont typeface="Arial" panose="020B0604020202020204" pitchFamily="34" charset="0"/>
              <a:buChar char="•"/>
            </a:pPr>
            <a:r>
              <a:rPr lang="en-NZ" sz="1400" dirty="0">
                <a:solidFill>
                  <a:schemeClr val="accent6"/>
                </a:solidFill>
                <a:latin typeface="+mj-lt"/>
                <a:cs typeface="Calibri"/>
              </a:rPr>
              <a:t>Kahu NZ Ltd (helicopter operator) - charged with failing to meet the primary duty of care to ensure the health and safety of workers and others from the work it carries out, HSWA s36(1)(2). Fined $196,000.</a:t>
            </a:r>
          </a:p>
          <a:p>
            <a:pPr marL="285750" indent="-285750">
              <a:spcAft>
                <a:spcPts val="600"/>
              </a:spcAft>
              <a:buFont typeface="Arial" panose="020B0604020202020204" pitchFamily="34" charset="0"/>
              <a:buChar char="•"/>
            </a:pPr>
            <a:r>
              <a:rPr lang="en-NZ" sz="1400" dirty="0">
                <a:solidFill>
                  <a:schemeClr val="accent6"/>
                </a:solidFill>
                <a:latin typeface="+mj-lt"/>
                <a:cs typeface="Calibri"/>
              </a:rPr>
              <a:t>GNS Science – pleaded guilty to a charge of failing to meet the primary duty of care to ensure the health and safety of its workers, HSWA s.36(1). Fined $54,000.</a:t>
            </a:r>
          </a:p>
          <a:p>
            <a:pPr>
              <a:spcAft>
                <a:spcPts val="600"/>
              </a:spcAft>
            </a:pPr>
            <a:endParaRPr lang="en-US" sz="1400" dirty="0">
              <a:solidFill>
                <a:schemeClr val="accent6"/>
              </a:solidFill>
              <a:cs typeface="Arial"/>
            </a:endParaRPr>
          </a:p>
          <a:p>
            <a:pPr>
              <a:spcAft>
                <a:spcPts val="600"/>
              </a:spcAft>
            </a:pPr>
            <a:r>
              <a:rPr lang="en-US" sz="1400" dirty="0" err="1">
                <a:solidFill>
                  <a:schemeClr val="accent6"/>
                </a:solidFill>
                <a:cs typeface="Arial"/>
              </a:rPr>
              <a:t>Inflite</a:t>
            </a:r>
            <a:r>
              <a:rPr lang="en-US" sz="1400" dirty="0">
                <a:solidFill>
                  <a:schemeClr val="accent6"/>
                </a:solidFill>
                <a:cs typeface="Arial"/>
              </a:rPr>
              <a:t> Charters pleaded guilty and was sentenced in March 2022 - </a:t>
            </a:r>
            <a:r>
              <a:rPr lang="en-NZ" sz="1400" dirty="0">
                <a:solidFill>
                  <a:schemeClr val="accent6"/>
                </a:solidFill>
                <a:latin typeface="+mj-lt"/>
                <a:cs typeface="Calibri"/>
              </a:rPr>
              <a:t>charged with failing to meet the primary duty of care to ensure the health and safety of others, HSWA) s.36(2). Fined $227,500 and ordered to pay court costs of $40,000.</a:t>
            </a:r>
            <a:endParaRPr lang="en-US" sz="1400" dirty="0">
              <a:solidFill>
                <a:schemeClr val="accent6"/>
              </a:solidFill>
              <a:cs typeface="Arial"/>
            </a:endParaRPr>
          </a:p>
          <a:p>
            <a:pPr>
              <a:spcAft>
                <a:spcPts val="600"/>
              </a:spcAft>
            </a:pPr>
            <a:endParaRPr lang="en-US" sz="1400" dirty="0">
              <a:solidFill>
                <a:schemeClr val="accent6"/>
              </a:solidFill>
              <a:cs typeface="Arial"/>
            </a:endParaRPr>
          </a:p>
        </p:txBody>
      </p:sp>
      <p:sp>
        <p:nvSpPr>
          <p:cNvPr id="3" name="TextBox 34">
            <a:extLst>
              <a:ext uri="{FF2B5EF4-FFF2-40B4-BE49-F238E27FC236}">
                <a16:creationId xmlns:a16="http://schemas.microsoft.com/office/drawing/2014/main" id="{F1AA1976-863B-F15B-9E81-BB0232240D72}"/>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a:solidFill>
                  <a:schemeClr val="accent6"/>
                </a:solidFill>
              </a:rPr>
              <a:t>1.3 Safety assurance and legal environment -  </a:t>
            </a:r>
            <a:r>
              <a:rPr lang="en-US" sz="2800">
                <a:solidFill>
                  <a:schemeClr val="accent6"/>
                </a:solidFill>
              </a:rPr>
              <a:t>Auckland Transport</a:t>
            </a:r>
          </a:p>
        </p:txBody>
      </p:sp>
      <p:sp>
        <p:nvSpPr>
          <p:cNvPr id="7" name="AutoShape 18">
            <a:extLst>
              <a:ext uri="{FF2B5EF4-FFF2-40B4-BE49-F238E27FC236}">
                <a16:creationId xmlns:a16="http://schemas.microsoft.com/office/drawing/2014/main" id="{EC76915F-11AB-1E8B-13D6-77813705A4A3}"/>
              </a:ext>
            </a:extLst>
          </p:cNvPr>
          <p:cNvSpPr/>
          <p:nvPr/>
        </p:nvSpPr>
        <p:spPr>
          <a:xfrm>
            <a:off x="12254889" y="1429912"/>
            <a:ext cx="9584951" cy="10624231"/>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2" name="Rectangle: Rounded Corners 11">
            <a:extLst>
              <a:ext uri="{FF2B5EF4-FFF2-40B4-BE49-F238E27FC236}">
                <a16:creationId xmlns:a16="http://schemas.microsoft.com/office/drawing/2014/main" id="{E1235602-9A18-3DAD-2AD0-4FAD9887410B}"/>
              </a:ext>
            </a:extLst>
          </p:cNvPr>
          <p:cNvSpPr/>
          <p:nvPr/>
        </p:nvSpPr>
        <p:spPr>
          <a:xfrm>
            <a:off x="12439650"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Safety legal environment</a:t>
            </a:r>
          </a:p>
        </p:txBody>
      </p:sp>
      <p:sp>
        <p:nvSpPr>
          <p:cNvPr id="14" name="Rectangle: Rounded Corners 13">
            <a:extLst>
              <a:ext uri="{FF2B5EF4-FFF2-40B4-BE49-F238E27FC236}">
                <a16:creationId xmlns:a16="http://schemas.microsoft.com/office/drawing/2014/main" id="{464DC32E-CFEB-FC76-D7E7-D5F8BDEC5B17}"/>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Safety assurance review progress</a:t>
            </a:r>
          </a:p>
        </p:txBody>
      </p:sp>
      <p:pic>
        <p:nvPicPr>
          <p:cNvPr id="19" name="Picture 4" descr="Logo, company name&#10;&#10;Description automatically generated">
            <a:extLst>
              <a:ext uri="{FF2B5EF4-FFF2-40B4-BE49-F238E27FC236}">
                <a16:creationId xmlns:a16="http://schemas.microsoft.com/office/drawing/2014/main" id="{A7710231-4F27-CE7D-AD60-62096C6C407D}"/>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3" name="TextBox 12">
            <a:extLst>
              <a:ext uri="{FF2B5EF4-FFF2-40B4-BE49-F238E27FC236}">
                <a16:creationId xmlns:a16="http://schemas.microsoft.com/office/drawing/2014/main" id="{F7069F1D-9432-7ABC-CF14-1C9F9AC63E3B}"/>
              </a:ext>
            </a:extLst>
          </p:cNvPr>
          <p:cNvSpPr txBox="1"/>
          <p:nvPr/>
        </p:nvSpPr>
        <p:spPr>
          <a:xfrm>
            <a:off x="6002923" y="1900669"/>
            <a:ext cx="3866147" cy="307777"/>
          </a:xfrm>
          <a:prstGeom prst="rect">
            <a:avLst/>
          </a:prstGeom>
          <a:noFill/>
        </p:spPr>
        <p:txBody>
          <a:bodyPr wrap="square" rtlCol="0">
            <a:spAutoFit/>
          </a:bodyPr>
          <a:lstStyle/>
          <a:p>
            <a:r>
              <a:rPr lang="en-GB" sz="1400" b="1"/>
              <a:t>Key progress against Audit Plan</a:t>
            </a:r>
            <a:endParaRPr lang="en-NZ" sz="1400" b="1"/>
          </a:p>
        </p:txBody>
      </p:sp>
      <p:graphicFrame>
        <p:nvGraphicFramePr>
          <p:cNvPr id="16" name="Table 15">
            <a:extLst>
              <a:ext uri="{FF2B5EF4-FFF2-40B4-BE49-F238E27FC236}">
                <a16:creationId xmlns:a16="http://schemas.microsoft.com/office/drawing/2014/main" id="{1480D585-9901-64BE-CFAC-A412831C42C4}"/>
              </a:ext>
            </a:extLst>
          </p:cNvPr>
          <p:cNvGraphicFramePr>
            <a:graphicFrameLocks noGrp="1"/>
          </p:cNvGraphicFramePr>
          <p:nvPr>
            <p:extLst>
              <p:ext uri="{D42A27DB-BD31-4B8C-83A1-F6EECF244321}">
                <p14:modId xmlns:p14="http://schemas.microsoft.com/office/powerpoint/2010/main" val="4033151004"/>
              </p:ext>
            </p:extLst>
          </p:nvPr>
        </p:nvGraphicFramePr>
        <p:xfrm>
          <a:off x="6002923" y="2383053"/>
          <a:ext cx="5681329" cy="8161020"/>
        </p:xfrm>
        <a:graphic>
          <a:graphicData uri="http://schemas.openxmlformats.org/drawingml/2006/table">
            <a:tbl>
              <a:tblPr firstRow="1" bandRow="1">
                <a:tableStyleId>{72833802-FEF1-4C79-8D5D-14CF1EAF98D9}</a:tableStyleId>
              </a:tblPr>
              <a:tblGrid>
                <a:gridCol w="1010332">
                  <a:extLst>
                    <a:ext uri="{9D8B030D-6E8A-4147-A177-3AD203B41FA5}">
                      <a16:colId xmlns:a16="http://schemas.microsoft.com/office/drawing/2014/main" val="2024165797"/>
                    </a:ext>
                  </a:extLst>
                </a:gridCol>
                <a:gridCol w="1298448">
                  <a:extLst>
                    <a:ext uri="{9D8B030D-6E8A-4147-A177-3AD203B41FA5}">
                      <a16:colId xmlns:a16="http://schemas.microsoft.com/office/drawing/2014/main" val="1938326353"/>
                    </a:ext>
                  </a:extLst>
                </a:gridCol>
                <a:gridCol w="3372549">
                  <a:extLst>
                    <a:ext uri="{9D8B030D-6E8A-4147-A177-3AD203B41FA5}">
                      <a16:colId xmlns:a16="http://schemas.microsoft.com/office/drawing/2014/main" val="3226243412"/>
                    </a:ext>
                  </a:extLst>
                </a:gridCol>
              </a:tblGrid>
              <a:tr h="288624">
                <a:tc>
                  <a:txBody>
                    <a:bodyPr/>
                    <a:lstStyle/>
                    <a:p>
                      <a:r>
                        <a:rPr lang="en-GB" sz="1400">
                          <a:solidFill>
                            <a:schemeClr val="accent6"/>
                          </a:solidFill>
                        </a:rPr>
                        <a:t>Type</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r>
                        <a:rPr lang="en-GB" sz="1400">
                          <a:solidFill>
                            <a:schemeClr val="accent6"/>
                          </a:solidFill>
                        </a:rPr>
                        <a:t>Name</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r>
                        <a:rPr lang="en-GB" sz="1400">
                          <a:solidFill>
                            <a:schemeClr val="accent6"/>
                          </a:solidFill>
                        </a:rPr>
                        <a:t>Key information</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95857407"/>
                  </a:ext>
                </a:extLst>
              </a:tr>
              <a:tr h="668501">
                <a:tc>
                  <a:txBody>
                    <a:bodyPr/>
                    <a:lstStyle/>
                    <a:p>
                      <a:r>
                        <a:rPr lang="en-US"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US" sz="1400" b="0" err="1">
                          <a:solidFill>
                            <a:schemeClr val="accent6"/>
                          </a:solidFill>
                          <a:latin typeface="+mn-lt"/>
                        </a:rPr>
                        <a:t>Authorisation</a:t>
                      </a:r>
                      <a:r>
                        <a:rPr lang="en-US" sz="1400" b="0">
                          <a:solidFill>
                            <a:schemeClr val="accent6"/>
                          </a:solidFill>
                          <a:latin typeface="+mn-lt"/>
                        </a:rPr>
                        <a:t> to Work Process</a:t>
                      </a:r>
                      <a:endParaRPr lang="en-NZ" sz="1400" b="0">
                        <a:solidFill>
                          <a:schemeClr val="accent6"/>
                        </a:solidFill>
                        <a:latin typeface="+mn-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accent6"/>
                          </a:solidFill>
                          <a:latin typeface="+mn-lt"/>
                          <a:ea typeface="+mn-ea"/>
                          <a:cs typeface="Arial"/>
                        </a:rPr>
                        <a:t>Review conducted April 2023.</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accent6"/>
                          </a:solidFill>
                          <a:latin typeface="+mn-lt"/>
                          <a:ea typeface="+mn-ea"/>
                          <a:cs typeface="Arial"/>
                        </a:rPr>
                        <a:t>Actions reviewed in August 2023 and additional work needed to close out actions.</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accent6"/>
                          </a:solidFill>
                          <a:latin typeface="+mn-lt"/>
                          <a:ea typeface="+mn-ea"/>
                          <a:cs typeface="Arial"/>
                        </a:rPr>
                        <a:t>Feedback provided on the follow up evidence provided.</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accent6"/>
                          </a:solidFill>
                          <a:latin typeface="+mn-lt"/>
                          <a:ea typeface="+mn-ea"/>
                          <a:cs typeface="Arial"/>
                        </a:rPr>
                        <a:t>Nil updates</a:t>
                      </a:r>
                    </a:p>
                    <a:p>
                      <a:pPr marL="0" marR="0" lvl="0" indent="0" algn="l">
                        <a:lnSpc>
                          <a:spcPct val="100000"/>
                        </a:lnSpc>
                        <a:spcBef>
                          <a:spcPts val="0"/>
                        </a:spcBef>
                        <a:spcAft>
                          <a:spcPts val="0"/>
                        </a:spcAft>
                        <a:buClrTx/>
                        <a:buSzTx/>
                        <a:buNone/>
                      </a:pPr>
                      <a:endParaRPr lang="en-NZ" sz="1400" kern="1200">
                        <a:solidFill>
                          <a:schemeClr val="accent6"/>
                        </a:solidFill>
                        <a:latin typeface="+mn-lt"/>
                        <a:ea typeface="+mn-ea"/>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44594218"/>
                  </a:ext>
                </a:extLst>
              </a:tr>
              <a:tr h="1506355">
                <a:tc>
                  <a:txBody>
                    <a:bodyPr/>
                    <a:lstStyle/>
                    <a:p>
                      <a:r>
                        <a:rPr lang="en-GB"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NZ" sz="1400"/>
                        <a:t>Leadership Safety Walks (LSW)</a:t>
                      </a:r>
                    </a:p>
                    <a:p>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85420" marR="0" lvl="0" indent="-185420" algn="l" rtl="0" eaLnBrk="1" fontAlgn="auto" latinLnBrk="0" hangingPunct="1">
                        <a:lnSpc>
                          <a:spcPct val="100000"/>
                        </a:lnSpc>
                        <a:spcBef>
                          <a:spcPts val="0"/>
                        </a:spcBef>
                        <a:spcAft>
                          <a:spcPts val="300"/>
                        </a:spcAft>
                        <a:buClrTx/>
                        <a:buSzTx/>
                        <a:buFont typeface="Arial" panose="020B0604020202020204" pitchFamily="34" charset="0"/>
                        <a:buChar char="•"/>
                      </a:pPr>
                      <a:r>
                        <a:rPr lang="en-US" sz="1400" b="0" i="0" dirty="0">
                          <a:solidFill>
                            <a:schemeClr val="accent6"/>
                          </a:solidFill>
                          <a:effectLst/>
                          <a:latin typeface="+mn-lt"/>
                        </a:rPr>
                        <a:t>Two Leadership Safety Walks were completed in February 2024.</a:t>
                      </a:r>
                    </a:p>
                    <a:p>
                      <a:pPr marL="185420" marR="0" lvl="0" indent="-185420" algn="l" rtl="0" eaLnBrk="1" fontAlgn="auto" latinLnBrk="0" hangingPunct="1">
                        <a:lnSpc>
                          <a:spcPct val="100000"/>
                        </a:lnSpc>
                        <a:spcBef>
                          <a:spcPts val="0"/>
                        </a:spcBef>
                        <a:spcAft>
                          <a:spcPts val="300"/>
                        </a:spcAft>
                        <a:buClrTx/>
                        <a:buSzTx/>
                        <a:buFont typeface="Arial" panose="020B0604020202020204" pitchFamily="34" charset="0"/>
                        <a:buChar char="•"/>
                      </a:pPr>
                      <a:r>
                        <a:rPr lang="en-US" sz="1400" b="0" i="0" u="none" strike="noStrike" kern="1200" noProof="0" dirty="0">
                          <a:solidFill>
                            <a:schemeClr val="accent6"/>
                          </a:solidFill>
                          <a:effectLst/>
                          <a:latin typeface="+mn-lt"/>
                          <a:ea typeface="+mn-ea"/>
                          <a:cs typeface="+mn-cs"/>
                        </a:rPr>
                        <a:t>Current Leadership Safety Walks fall significantly below the target of 12 per month.</a:t>
                      </a:r>
                      <a:endParaRPr lang="en-GB" sz="1400" b="0" i="0" u="none" strike="noStrike" kern="1200" noProof="0" dirty="0">
                        <a:solidFill>
                          <a:schemeClr val="accent6"/>
                        </a:solidFill>
                        <a:latin typeface="+mn-lt"/>
                        <a:ea typeface="+mn-ea"/>
                        <a:cs typeface="+mn-cs"/>
                      </a:endParaRPr>
                    </a:p>
                    <a:p>
                      <a:pPr marL="185420" marR="0" lvl="0" indent="-185420" algn="l" defTabSz="412891"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400" b="0" i="0" u="none" strike="noStrike" kern="1200" noProof="0" dirty="0">
                          <a:solidFill>
                            <a:schemeClr val="accent6"/>
                          </a:solidFill>
                          <a:latin typeface="+mn-lt"/>
                          <a:ea typeface="+mn-ea"/>
                          <a:cs typeface="+mn-cs"/>
                        </a:rPr>
                        <a:t>A refresh/training session is planned for the EA’s in Marcher 2024, so that they can begin to rebook LSW dates.</a:t>
                      </a:r>
                    </a:p>
                    <a:p>
                      <a:pPr marL="0" marR="0" lvl="0" indent="0" algn="l">
                        <a:lnSpc>
                          <a:spcPct val="100000"/>
                        </a:lnSpc>
                        <a:spcBef>
                          <a:spcPts val="0"/>
                        </a:spcBef>
                        <a:spcAft>
                          <a:spcPts val="300"/>
                        </a:spcAft>
                        <a:buClrTx/>
                        <a:buSzTx/>
                        <a:buNone/>
                      </a:pPr>
                      <a:endParaRPr lang="en-GB" sz="1400" b="0" i="0" u="none" strike="noStrike" kern="1200" noProof="0" dirty="0">
                        <a:solidFill>
                          <a:schemeClr val="accent6"/>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5164043"/>
                  </a:ext>
                </a:extLst>
              </a:tr>
              <a:tr h="1643399">
                <a:tc>
                  <a:txBody>
                    <a:bodyPr/>
                    <a:lstStyle/>
                    <a:p>
                      <a:r>
                        <a:rPr lang="en-GB"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US" sz="1400" kern="1200">
                          <a:solidFill>
                            <a:schemeClr val="accent6"/>
                          </a:solidFill>
                          <a:latin typeface="+mn-lt"/>
                          <a:ea typeface="+mn-ea"/>
                          <a:cs typeface="Arial"/>
                        </a:rPr>
                        <a:t>Project Management Office (PMO) Review</a:t>
                      </a:r>
                    </a:p>
                    <a:p>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kern="1200" dirty="0">
                          <a:solidFill>
                            <a:schemeClr val="accent6"/>
                          </a:solidFill>
                          <a:latin typeface="+mn-lt"/>
                          <a:ea typeface="+mn-ea"/>
                          <a:cs typeface="Arial"/>
                        </a:rPr>
                        <a:t>Review conducted in November 2022. </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dirty="0">
                          <a:solidFill>
                            <a:schemeClr val="accent6"/>
                          </a:solidFill>
                          <a:latin typeface="+mn-lt"/>
                          <a:ea typeface="+mn-ea"/>
                          <a:cs typeface="Arial"/>
                        </a:rPr>
                        <a:t>Actions stalled due to organisational consultation.</a:t>
                      </a:r>
                      <a:endParaRPr lang="en-GB" sz="1400" kern="1200" dirty="0">
                        <a:solidFill>
                          <a:schemeClr val="accent6"/>
                        </a:solidFill>
                        <a:latin typeface="+mn-lt"/>
                        <a:ea typeface="+mn-ea"/>
                        <a:cs typeface="Arial"/>
                      </a:endParaRP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6"/>
                          </a:solidFill>
                          <a:latin typeface="+mn-lt"/>
                          <a:ea typeface="+mn-ea"/>
                          <a:cs typeface="Arial"/>
                        </a:rPr>
                        <a:t>Business Technology funding procured to implement filing system for organisational standardisation for safety record keeping.</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6"/>
                          </a:solidFill>
                          <a:latin typeface="+mn-lt"/>
                          <a:ea typeface="+mn-ea"/>
                          <a:cs typeface="Arial"/>
                        </a:rPr>
                        <a:t>First draft of the filing structure guideline out for consultation, which allows for enterprise solution.</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6"/>
                          </a:solidFill>
                          <a:latin typeface="+mn-lt"/>
                          <a:ea typeface="+mn-ea"/>
                          <a:cs typeface="Arial"/>
                        </a:rPr>
                        <a:t>Awaiting restructure to see where the project lands. Based on the new structure this review may need to be permanently shelved, as there is no single owner. GM Safety to discuss.</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6"/>
                          </a:solidFill>
                          <a:latin typeface="+mn-lt"/>
                          <a:ea typeface="+mn-ea"/>
                          <a:cs typeface="Arial"/>
                        </a:rPr>
                        <a:t>Nil updates</a:t>
                      </a:r>
                    </a:p>
                    <a:p>
                      <a:pPr marL="171450" marR="0" lvl="0" indent="-171450" algn="l">
                        <a:lnSpc>
                          <a:spcPct val="100000"/>
                        </a:lnSpc>
                        <a:spcBef>
                          <a:spcPts val="0"/>
                        </a:spcBef>
                        <a:spcAft>
                          <a:spcPts val="0"/>
                        </a:spcAft>
                        <a:buClrTx/>
                        <a:buSzTx/>
                        <a:buFont typeface="Arial" panose="020B0604020202020204" pitchFamily="34" charset="0"/>
                        <a:buChar char="•"/>
                      </a:pPr>
                      <a:endParaRPr lang="en-GB" sz="1400" kern="1200" dirty="0">
                        <a:solidFill>
                          <a:schemeClr val="accent6"/>
                        </a:solidFill>
                        <a:latin typeface="+mn-lt"/>
                        <a:ea typeface="+mn-ea"/>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39277269"/>
                  </a:ext>
                </a:extLst>
              </a:tr>
            </a:tbl>
          </a:graphicData>
        </a:graphic>
      </p:graphicFrame>
      <p:sp>
        <p:nvSpPr>
          <p:cNvPr id="2" name="TextBox 34">
            <a:extLst>
              <a:ext uri="{FF2B5EF4-FFF2-40B4-BE49-F238E27FC236}">
                <a16:creationId xmlns:a16="http://schemas.microsoft.com/office/drawing/2014/main" id="{26773293-7522-FF1B-770C-1A52D66D4D1D}"/>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spTree>
    <p:extLst>
      <p:ext uri="{BB962C8B-B14F-4D97-AF65-F5344CB8AC3E}">
        <p14:creationId xmlns:p14="http://schemas.microsoft.com/office/powerpoint/2010/main" val="36593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18">
            <a:extLst>
              <a:ext uri="{FF2B5EF4-FFF2-40B4-BE49-F238E27FC236}">
                <a16:creationId xmlns:a16="http://schemas.microsoft.com/office/drawing/2014/main" id="{37CD35CA-4114-EF72-5F71-EBDF46C46619}"/>
              </a:ext>
            </a:extLst>
          </p:cNvPr>
          <p:cNvSpPr/>
          <p:nvPr/>
        </p:nvSpPr>
        <p:spPr>
          <a:xfrm>
            <a:off x="17672869" y="3280173"/>
            <a:ext cx="3987386" cy="3700822"/>
          </a:xfrm>
          <a:prstGeom prst="rect">
            <a:avLst/>
          </a:prstGeom>
          <a:solidFill>
            <a:srgbClr val="F3F3F3"/>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8" name="AutoShape 18">
            <a:extLst>
              <a:ext uri="{FF2B5EF4-FFF2-40B4-BE49-F238E27FC236}">
                <a16:creationId xmlns:a16="http://schemas.microsoft.com/office/drawing/2014/main" id="{9D391851-E692-ED63-B61F-F0FF7AA3184E}"/>
              </a:ext>
            </a:extLst>
          </p:cNvPr>
          <p:cNvSpPr/>
          <p:nvPr/>
        </p:nvSpPr>
        <p:spPr>
          <a:xfrm>
            <a:off x="17708639" y="7188200"/>
            <a:ext cx="3945456" cy="4174318"/>
          </a:xfrm>
          <a:prstGeom prst="rect">
            <a:avLst/>
          </a:prstGeom>
          <a:solidFill>
            <a:srgbClr val="F3F3F3"/>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9" name="AutoShape 18">
            <a:extLst>
              <a:ext uri="{FF2B5EF4-FFF2-40B4-BE49-F238E27FC236}">
                <a16:creationId xmlns:a16="http://schemas.microsoft.com/office/drawing/2014/main" id="{D09331B1-691E-BE80-7311-CA18439ACA3B}"/>
              </a:ext>
            </a:extLst>
          </p:cNvPr>
          <p:cNvSpPr/>
          <p:nvPr/>
        </p:nvSpPr>
        <p:spPr>
          <a:xfrm>
            <a:off x="13668508" y="3287518"/>
            <a:ext cx="3843934" cy="4758913"/>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25" name="AutoShape 18">
            <a:extLst>
              <a:ext uri="{FF2B5EF4-FFF2-40B4-BE49-F238E27FC236}">
                <a16:creationId xmlns:a16="http://schemas.microsoft.com/office/drawing/2014/main" id="{90270B11-CE1D-965E-102A-D56080C20241}"/>
              </a:ext>
            </a:extLst>
          </p:cNvPr>
          <p:cNvSpPr/>
          <p:nvPr/>
        </p:nvSpPr>
        <p:spPr>
          <a:xfrm>
            <a:off x="9619706" y="6849760"/>
            <a:ext cx="3883512" cy="4512758"/>
          </a:xfrm>
          <a:prstGeom prst="rect">
            <a:avLst/>
          </a:prstGeom>
          <a:solidFill>
            <a:srgbClr val="F3F3F3"/>
          </a:solidFill>
          <a:ln>
            <a:solidFill>
              <a:schemeClr val="bg1">
                <a:lumMod val="85000"/>
              </a:schemeClr>
            </a:solidFill>
          </a:ln>
        </p:spPr>
        <p:txBody>
          <a:bodyPr anchor="t"/>
          <a:lstStyle/>
          <a:p>
            <a:endParaRPr lang="en-NZ" sz="1128">
              <a:solidFill>
                <a:schemeClr val="accent6"/>
              </a:solidFill>
              <a:highlight>
                <a:srgbClr val="FFFF00"/>
              </a:highlight>
            </a:endParaRPr>
          </a:p>
        </p:txBody>
      </p:sp>
      <p:graphicFrame>
        <p:nvGraphicFramePr>
          <p:cNvPr id="113" name="Chart 112">
            <a:extLst>
              <a:ext uri="{FF2B5EF4-FFF2-40B4-BE49-F238E27FC236}">
                <a16:creationId xmlns:a16="http://schemas.microsoft.com/office/drawing/2014/main" id="{C4900745-B9F5-2C11-9534-2500BF02412B}"/>
              </a:ext>
              <a:ext uri="{147F2762-F138-4A5C-976F-8EAC2B608ADB}">
                <a16:predDERef xmlns:a16="http://schemas.microsoft.com/office/drawing/2014/main" pred="{10A190CB-78D9-4521-FF60-7468E7AB1F58}"/>
              </a:ext>
            </a:extLst>
          </p:cNvPr>
          <p:cNvGraphicFramePr>
            <a:graphicFrameLocks/>
          </p:cNvGraphicFramePr>
          <p:nvPr>
            <p:extLst>
              <p:ext uri="{D42A27DB-BD31-4B8C-83A1-F6EECF244321}">
                <p14:modId xmlns:p14="http://schemas.microsoft.com/office/powerpoint/2010/main" val="2459724737"/>
              </p:ext>
            </p:extLst>
          </p:nvPr>
        </p:nvGraphicFramePr>
        <p:xfrm>
          <a:off x="9811570" y="4312413"/>
          <a:ext cx="3345599" cy="1453158"/>
        </p:xfrm>
        <a:graphic>
          <a:graphicData uri="http://schemas.openxmlformats.org/drawingml/2006/chart">
            <c:chart xmlns:c="http://schemas.openxmlformats.org/drawingml/2006/chart" xmlns:r="http://schemas.openxmlformats.org/officeDocument/2006/relationships" r:id="rId3"/>
          </a:graphicData>
        </a:graphic>
      </p:graphicFrame>
      <p:sp>
        <p:nvSpPr>
          <p:cNvPr id="10" name="AutoShape 18">
            <a:extLst>
              <a:ext uri="{FF2B5EF4-FFF2-40B4-BE49-F238E27FC236}">
                <a16:creationId xmlns:a16="http://schemas.microsoft.com/office/drawing/2014/main" id="{7917DFA6-443F-0A3F-3D60-3AB8266A76A5}"/>
              </a:ext>
            </a:extLst>
          </p:cNvPr>
          <p:cNvSpPr/>
          <p:nvPr/>
        </p:nvSpPr>
        <p:spPr>
          <a:xfrm>
            <a:off x="13665217" y="8226585"/>
            <a:ext cx="3847226" cy="3135933"/>
          </a:xfrm>
          <a:prstGeom prst="rect">
            <a:avLst/>
          </a:prstGeom>
          <a:solidFill>
            <a:srgbClr val="F3F3F3"/>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10" name="AutoShape 18">
            <a:extLst>
              <a:ext uri="{FF2B5EF4-FFF2-40B4-BE49-F238E27FC236}">
                <a16:creationId xmlns:a16="http://schemas.microsoft.com/office/drawing/2014/main" id="{8E75448E-F83F-7829-8AAB-90185E6DC5F9}"/>
              </a:ext>
            </a:extLst>
          </p:cNvPr>
          <p:cNvSpPr/>
          <p:nvPr/>
        </p:nvSpPr>
        <p:spPr>
          <a:xfrm>
            <a:off x="9631424" y="3283765"/>
            <a:ext cx="3843934" cy="3395974"/>
          </a:xfrm>
          <a:prstGeom prst="rect">
            <a:avLst/>
          </a:prstGeom>
          <a:solidFill>
            <a:srgbClr val="F3F3F3"/>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6" name="TextBox 15">
            <a:extLst>
              <a:ext uri="{FF2B5EF4-FFF2-40B4-BE49-F238E27FC236}">
                <a16:creationId xmlns:a16="http://schemas.microsoft.com/office/drawing/2014/main" id="{FEC135C6-F8E4-AC77-40C6-FC5600FF37FD}"/>
              </a:ext>
            </a:extLst>
          </p:cNvPr>
          <p:cNvSpPr txBox="1"/>
          <p:nvPr/>
        </p:nvSpPr>
        <p:spPr>
          <a:xfrm>
            <a:off x="682190" y="1800055"/>
            <a:ext cx="8163427" cy="1299354"/>
          </a:xfrm>
          <a:prstGeom prst="rect">
            <a:avLst/>
          </a:prstGeom>
          <a:noFill/>
        </p:spPr>
        <p:txBody>
          <a:bodyPr wrap="square" lIns="80287" tIns="40144" rIns="80287" bIns="40144" anchor="t">
            <a:spAutoFit/>
          </a:bodyPr>
          <a:lstStyle/>
          <a:p>
            <a:pPr>
              <a:spcAft>
                <a:spcPts val="1054"/>
              </a:spcAft>
            </a:pPr>
            <a:r>
              <a:rPr lang="en-US" sz="1400" b="1">
                <a:solidFill>
                  <a:schemeClr val="accent6"/>
                </a:solidFill>
              </a:rPr>
              <a:t>Context</a:t>
            </a:r>
            <a:endParaRPr lang="en-US" sz="1400" b="1">
              <a:solidFill>
                <a:schemeClr val="accent6"/>
              </a:solidFill>
              <a:cs typeface="Arial"/>
            </a:endParaRPr>
          </a:p>
          <a:p>
            <a:pPr>
              <a:spcAft>
                <a:spcPts val="1054"/>
              </a:spcAft>
            </a:pPr>
            <a:r>
              <a:rPr lang="en-US" sz="1400">
                <a:solidFill>
                  <a:schemeClr val="accent6"/>
                </a:solidFill>
                <a:cs typeface="Arial"/>
              </a:rPr>
              <a:t>Event management reporting provides confidence that AT is on top of health and safety, highlights areas for improvements and training, and helps manage safety risks. Classification of risk consequences are commonly misunderstood. For the benefit of all system users, the definitions to the right have been implemented.</a:t>
            </a:r>
          </a:p>
        </p:txBody>
      </p:sp>
      <p:graphicFrame>
        <p:nvGraphicFramePr>
          <p:cNvPr id="17" name="Chart 16">
            <a:extLst>
              <a:ext uri="{FF2B5EF4-FFF2-40B4-BE49-F238E27FC236}">
                <a16:creationId xmlns:a16="http://schemas.microsoft.com/office/drawing/2014/main" id="{A79D8915-E061-4A65-8450-3CF27EDA9F0A}"/>
              </a:ext>
            </a:extLst>
          </p:cNvPr>
          <p:cNvGraphicFramePr>
            <a:graphicFrameLocks/>
          </p:cNvGraphicFramePr>
          <p:nvPr>
            <p:extLst>
              <p:ext uri="{D42A27DB-BD31-4B8C-83A1-F6EECF244321}">
                <p14:modId xmlns:p14="http://schemas.microsoft.com/office/powerpoint/2010/main" val="3230637794"/>
              </p:ext>
            </p:extLst>
          </p:nvPr>
        </p:nvGraphicFramePr>
        <p:xfrm>
          <a:off x="9654315" y="3468512"/>
          <a:ext cx="3750361" cy="29937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72C00C02-C6D4-4755-A456-64A2CDBE2E43}"/>
              </a:ext>
            </a:extLst>
          </p:cNvPr>
          <p:cNvGraphicFramePr>
            <a:graphicFrameLocks/>
          </p:cNvGraphicFramePr>
          <p:nvPr>
            <p:extLst>
              <p:ext uri="{D42A27DB-BD31-4B8C-83A1-F6EECF244321}">
                <p14:modId xmlns:p14="http://schemas.microsoft.com/office/powerpoint/2010/main" val="4030533483"/>
              </p:ext>
            </p:extLst>
          </p:nvPr>
        </p:nvGraphicFramePr>
        <p:xfrm>
          <a:off x="9654316" y="6679741"/>
          <a:ext cx="3826010" cy="4343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054870F8-8EEF-7D43-9884-AE1D3F826334}"/>
              </a:ext>
            </a:extLst>
          </p:cNvPr>
          <p:cNvGraphicFramePr>
            <a:graphicFrameLocks/>
          </p:cNvGraphicFramePr>
          <p:nvPr>
            <p:extLst>
              <p:ext uri="{D42A27DB-BD31-4B8C-83A1-F6EECF244321}">
                <p14:modId xmlns:p14="http://schemas.microsoft.com/office/powerpoint/2010/main" val="3105245387"/>
              </p:ext>
            </p:extLst>
          </p:nvPr>
        </p:nvGraphicFramePr>
        <p:xfrm>
          <a:off x="13668508" y="8289741"/>
          <a:ext cx="3843934" cy="29671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Table 5">
            <a:extLst>
              <a:ext uri="{FF2B5EF4-FFF2-40B4-BE49-F238E27FC236}">
                <a16:creationId xmlns:a16="http://schemas.microsoft.com/office/drawing/2014/main" id="{A049A52F-2A0B-3D0D-A588-AAE176E758FF}"/>
              </a:ext>
            </a:extLst>
          </p:cNvPr>
          <p:cNvGraphicFramePr>
            <a:graphicFrameLocks noGrp="1"/>
          </p:cNvGraphicFramePr>
          <p:nvPr>
            <p:extLst>
              <p:ext uri="{D42A27DB-BD31-4B8C-83A1-F6EECF244321}">
                <p14:modId xmlns:p14="http://schemas.microsoft.com/office/powerpoint/2010/main" val="879745829"/>
              </p:ext>
            </p:extLst>
          </p:nvPr>
        </p:nvGraphicFramePr>
        <p:xfrm>
          <a:off x="732009" y="3205773"/>
          <a:ext cx="7943085" cy="2213280"/>
        </p:xfrm>
        <a:graphic>
          <a:graphicData uri="http://schemas.openxmlformats.org/drawingml/2006/table">
            <a:tbl>
              <a:tblPr firstRow="1" bandRow="1">
                <a:tableStyleId>{5C22544A-7EE6-4342-B048-85BDC9FD1C3A}</a:tableStyleId>
              </a:tblPr>
              <a:tblGrid>
                <a:gridCol w="789389">
                  <a:extLst>
                    <a:ext uri="{9D8B030D-6E8A-4147-A177-3AD203B41FA5}">
                      <a16:colId xmlns:a16="http://schemas.microsoft.com/office/drawing/2014/main" val="3600926329"/>
                    </a:ext>
                  </a:extLst>
                </a:gridCol>
                <a:gridCol w="3173674">
                  <a:extLst>
                    <a:ext uri="{9D8B030D-6E8A-4147-A177-3AD203B41FA5}">
                      <a16:colId xmlns:a16="http://schemas.microsoft.com/office/drawing/2014/main" val="200250848"/>
                    </a:ext>
                  </a:extLst>
                </a:gridCol>
                <a:gridCol w="3980022">
                  <a:extLst>
                    <a:ext uri="{9D8B030D-6E8A-4147-A177-3AD203B41FA5}">
                      <a16:colId xmlns:a16="http://schemas.microsoft.com/office/drawing/2014/main" val="3746836418"/>
                    </a:ext>
                  </a:extLst>
                </a:gridCol>
              </a:tblGrid>
              <a:tr h="165909">
                <a:tc>
                  <a:txBody>
                    <a:bodyPr/>
                    <a:lstStyle/>
                    <a:p>
                      <a:pPr marL="0" algn="ctr" rtl="0" eaLnBrk="1" fontAlgn="base" latinLnBrk="0" hangingPunct="1">
                        <a:spcBef>
                          <a:spcPts val="0"/>
                        </a:spcBef>
                        <a:spcAft>
                          <a:spcPts val="0"/>
                        </a:spcAft>
                      </a:pPr>
                      <a:endParaRPr lang="en-US" sz="12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fontAlgn="base" latinLnBrk="0" hangingPunct="1">
                        <a:spcBef>
                          <a:spcPts val="0"/>
                        </a:spcBef>
                        <a:spcAft>
                          <a:spcPts val="0"/>
                        </a:spcAft>
                      </a:pPr>
                      <a:r>
                        <a:rPr lang="en-US" sz="1200" b="1" kern="1200">
                          <a:solidFill>
                            <a:schemeClr val="accent6"/>
                          </a:solidFill>
                          <a:effectLst/>
                        </a:rPr>
                        <a:t>Injury​</a:t>
                      </a:r>
                      <a:endParaRPr lang="en-US" sz="1200" b="1">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fontAlgn="base" latinLnBrk="0" hangingPunct="1">
                        <a:spcBef>
                          <a:spcPts val="0"/>
                        </a:spcBef>
                        <a:spcAft>
                          <a:spcPts val="0"/>
                        </a:spcAft>
                      </a:pPr>
                      <a:r>
                        <a:rPr lang="en-US" sz="1200" b="1" kern="1200">
                          <a:solidFill>
                            <a:schemeClr val="accent6"/>
                          </a:solidFill>
                          <a:effectLst/>
                        </a:rPr>
                        <a:t>Ill-Health​</a:t>
                      </a:r>
                      <a:endParaRPr lang="en-US" sz="1200" b="1">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9434497"/>
                  </a:ext>
                </a:extLst>
              </a:tr>
              <a:tr h="421027">
                <a:tc>
                  <a:txBody>
                    <a:bodyPr/>
                    <a:lstStyle/>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200" b="0" kern="1200">
                          <a:solidFill>
                            <a:schemeClr val="accent6"/>
                          </a:solidFill>
                          <a:effectLst/>
                        </a:rPr>
                        <a:t>Extreme</a:t>
                      </a:r>
                    </a:p>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200" b="0" kern="1200">
                          <a:solidFill>
                            <a:schemeClr val="accent6"/>
                          </a:solidFill>
                          <a:effectLst/>
                        </a:rPr>
                        <a:t>(21-25)​</a:t>
                      </a:r>
                      <a:endParaRPr lang="en-US" sz="1200" b="0">
                        <a:solidFill>
                          <a:schemeClr val="accent6"/>
                        </a:solidFill>
                        <a:effectLst/>
                      </a:endParaRPr>
                    </a:p>
                    <a:p>
                      <a:pPr marL="0" lvl="0" algn="ctr" defTabSz="470268" rtl="0" eaLnBrk="1" fontAlgn="base" latinLnBrk="0" hangingPunct="1">
                        <a:spcBef>
                          <a:spcPts val="0"/>
                        </a:spcBef>
                        <a:spcAft>
                          <a:spcPts val="0"/>
                        </a:spcAft>
                        <a:buClrTx/>
                        <a:buSzPts val="1000"/>
                        <a:buFont typeface="Arial" panose="020B0604020202020204" pitchFamily="34" charset="0"/>
                        <a:buNone/>
                      </a:pPr>
                      <a:endParaRPr lang="en-US" sz="1200" b="0" kern="1200">
                        <a:solidFill>
                          <a:schemeClr val="accent6"/>
                        </a:solidFill>
                        <a:effectLst/>
                        <a:latin typeface="+mn-lt"/>
                        <a:ea typeface="+mn-ea"/>
                        <a:cs typeface="+mn-cs"/>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25000"/>
                      </a:schemeClr>
                    </a:solidFill>
                  </a:tcPr>
                </a:tc>
                <a:tc>
                  <a:txBody>
                    <a:bodyPr/>
                    <a:lstStyle/>
                    <a:p>
                      <a:pPr marL="0" lvl="0" algn="l" defTabSz="470268" rtl="0" eaLnBrk="1" fontAlgn="base" latinLnBrk="0" hangingPunct="1">
                        <a:spcBef>
                          <a:spcPts val="0"/>
                        </a:spcBef>
                        <a:spcAft>
                          <a:spcPts val="0"/>
                        </a:spcAft>
                        <a:buClrTx/>
                        <a:buSzPts val="1000"/>
                        <a:buFont typeface="Arial" panose="020B0604020202020204" pitchFamily="34" charset="0"/>
                        <a:buNone/>
                      </a:pPr>
                      <a:r>
                        <a:rPr lang="en-US" sz="1200" b="0" kern="1200">
                          <a:solidFill>
                            <a:schemeClr val="accent6"/>
                          </a:solidFill>
                          <a:effectLst/>
                          <a:latin typeface="+mn-lt"/>
                          <a:ea typeface="+mn-ea"/>
                          <a:cs typeface="+mn-cs"/>
                        </a:rPr>
                        <a:t>Multiple fatalities or long-term widespread health impacts. Includes notifiable incidents with potential for outcome​.</a:t>
                      </a: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200" b="0" kern="1200">
                          <a:solidFill>
                            <a:schemeClr val="accent6"/>
                          </a:solidFill>
                          <a:effectLst/>
                        </a:rPr>
                        <a:t>Multiple fatalities or long-term widespread health impacts​. Includes notifiable incidents with potential for outcome​.</a:t>
                      </a:r>
                      <a:endParaRPr lang="en-US" sz="12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954454"/>
                  </a:ext>
                </a:extLst>
              </a:tr>
              <a:tr h="548586">
                <a:tc>
                  <a:txBody>
                    <a:bodyPr/>
                    <a:lstStyle/>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200" b="0" kern="1200">
                          <a:solidFill>
                            <a:schemeClr val="accent6"/>
                          </a:solidFill>
                          <a:effectLst/>
                        </a:rPr>
                        <a:t>Major</a:t>
                      </a:r>
                    </a:p>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200" b="0" kern="1200">
                          <a:solidFill>
                            <a:schemeClr val="accent6"/>
                          </a:solidFill>
                          <a:effectLst/>
                        </a:rPr>
                        <a:t>(16-21 )</a:t>
                      </a:r>
                    </a:p>
                    <a:p>
                      <a:pPr marL="0" lvl="0" algn="ctr" rtl="0" eaLnBrk="1" fontAlgn="base" latinLnBrk="0" hangingPunct="1">
                        <a:spcBef>
                          <a:spcPts val="0"/>
                        </a:spcBef>
                        <a:spcAft>
                          <a:spcPts val="0"/>
                        </a:spcAft>
                        <a:buClrTx/>
                        <a:buSzPts val="1000"/>
                        <a:buFont typeface="Arial" panose="020B0604020202020204" pitchFamily="34" charset="0"/>
                        <a:buNone/>
                      </a:pPr>
                      <a:endParaRPr lang="en-US" sz="12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200" b="0" kern="1200">
                          <a:solidFill>
                            <a:schemeClr val="accent6"/>
                          </a:solidFill>
                          <a:effectLst/>
                        </a:rPr>
                        <a:t>LTI&gt;14 days or life-threatening consequences​ and notifiable deaths. </a:t>
                      </a:r>
                      <a:r>
                        <a:rPr lang="en-US" sz="1200" b="0" kern="1200">
                          <a:solidFill>
                            <a:schemeClr val="accent6"/>
                          </a:solidFill>
                          <a:effectLst/>
                          <a:latin typeface="+mn-lt"/>
                          <a:ea typeface="+mn-ea"/>
                          <a:cs typeface="+mn-cs"/>
                        </a:rPr>
                        <a:t>Includes notifiable incidents with potential for outcome.</a:t>
                      </a:r>
                      <a:endParaRPr lang="en-US" sz="12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200" b="0" kern="1200" dirty="0">
                          <a:solidFill>
                            <a:schemeClr val="accent6"/>
                          </a:solidFill>
                          <a:effectLst/>
                        </a:rPr>
                        <a:t>Permanent disability or irreversible health problems from injury and occupational illness​, unlikely to return to work with significant modifications​. Includes notifiable incident with potential for outcome​.</a:t>
                      </a:r>
                      <a:endParaRPr lang="en-US" sz="1200" b="0" dirty="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5394904"/>
                  </a:ext>
                </a:extLst>
              </a:tr>
              <a:tr h="421027">
                <a:tc>
                  <a:txBody>
                    <a:bodyPr/>
                    <a:lstStyle/>
                    <a:p>
                      <a:pPr marL="0" marR="0" lvl="0" indent="0" algn="ctr" defTabSz="470268" rtl="0" eaLnBrk="1" fontAlgn="base" latinLnBrk="0" hangingPunct="1">
                        <a:lnSpc>
                          <a:spcPct val="100000"/>
                        </a:lnSpc>
                        <a:spcBef>
                          <a:spcPts val="0"/>
                        </a:spcBef>
                        <a:spcAft>
                          <a:spcPts val="0"/>
                        </a:spcAft>
                        <a:buClrTx/>
                        <a:buSzTx/>
                        <a:buFontTx/>
                        <a:buNone/>
                        <a:tabLst/>
                        <a:defRPr/>
                      </a:pPr>
                      <a:r>
                        <a:rPr lang="en-US" sz="1200" b="0" kern="1200">
                          <a:solidFill>
                            <a:schemeClr val="accent6"/>
                          </a:solidFill>
                          <a:effectLst/>
                        </a:rPr>
                        <a:t>Moderate </a:t>
                      </a:r>
                    </a:p>
                    <a:p>
                      <a:pPr marL="0" marR="0" lvl="0" indent="0" algn="ctr" defTabSz="470268" rtl="0" eaLnBrk="1" fontAlgn="base" latinLnBrk="0" hangingPunct="1">
                        <a:lnSpc>
                          <a:spcPct val="100000"/>
                        </a:lnSpc>
                        <a:spcBef>
                          <a:spcPts val="0"/>
                        </a:spcBef>
                        <a:spcAft>
                          <a:spcPts val="0"/>
                        </a:spcAft>
                        <a:buClrTx/>
                        <a:buSzTx/>
                        <a:buFontTx/>
                        <a:buNone/>
                        <a:tabLst/>
                        <a:defRPr/>
                      </a:pPr>
                      <a:r>
                        <a:rPr lang="en-US" sz="1200" b="0" kern="1200">
                          <a:solidFill>
                            <a:schemeClr val="accent6"/>
                          </a:solidFill>
                          <a:effectLst/>
                        </a:rPr>
                        <a:t>(9 – 15)​</a:t>
                      </a:r>
                    </a:p>
                    <a:p>
                      <a:pPr marL="0" lvl="0" algn="ctr" rtl="0" eaLnBrk="1" fontAlgn="base" latinLnBrk="0" hangingPunct="1">
                        <a:spcBef>
                          <a:spcPts val="0"/>
                        </a:spcBef>
                        <a:spcAft>
                          <a:spcPts val="0"/>
                        </a:spcAft>
                      </a:pPr>
                      <a:endParaRPr lang="en-US" sz="12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200" b="0" kern="1200">
                          <a:solidFill>
                            <a:schemeClr val="accent6"/>
                          </a:solidFill>
                          <a:effectLst/>
                        </a:rPr>
                        <a:t>LTI&gt; One day and up to 14 days​.</a:t>
                      </a:r>
                      <a:endParaRPr lang="en-US" sz="1200" b="0">
                        <a:solidFill>
                          <a:schemeClr val="accent6"/>
                        </a:solidFill>
                        <a:effectLst/>
                      </a:endParaRPr>
                    </a:p>
                    <a:p>
                      <a:pPr marL="0" lvl="0" algn="l" rtl="0" eaLnBrk="1" fontAlgn="base" latinLnBrk="0" hangingPunct="1">
                        <a:spcBef>
                          <a:spcPts val="0"/>
                        </a:spcBef>
                        <a:spcAft>
                          <a:spcPts val="0"/>
                        </a:spcAft>
                      </a:pPr>
                      <a:r>
                        <a:rPr lang="en-US" sz="1200" b="0" kern="1200">
                          <a:solidFill>
                            <a:schemeClr val="accent6"/>
                          </a:solidFill>
                          <a:effectLst/>
                        </a:rPr>
                        <a:t>​</a:t>
                      </a:r>
                      <a:endParaRPr lang="en-US" sz="12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200" b="0" kern="1200" dirty="0">
                          <a:solidFill>
                            <a:schemeClr val="accent6"/>
                          </a:solidFill>
                          <a:effectLst/>
                        </a:rPr>
                        <a:t>A diagnosed occupational illness case​ and moderate, minimal, local, or non-invasive intervention indicated up to severe but not immediately life threatening​.</a:t>
                      </a:r>
                      <a:endParaRPr lang="en-US" sz="1200" b="0" dirty="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281501"/>
                  </a:ext>
                </a:extLst>
              </a:tr>
            </a:tbl>
          </a:graphicData>
        </a:graphic>
      </p:graphicFrame>
      <p:sp>
        <p:nvSpPr>
          <p:cNvPr id="3" name="TextBox 34">
            <a:extLst>
              <a:ext uri="{FF2B5EF4-FFF2-40B4-BE49-F238E27FC236}">
                <a16:creationId xmlns:a16="http://schemas.microsoft.com/office/drawing/2014/main" id="{F1DFE35F-282F-F7F9-A588-84144D260A30}"/>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dirty="0">
                <a:solidFill>
                  <a:srgbClr val="000000"/>
                </a:solidFill>
              </a:rPr>
              <a:t>1.4 Safety operational activity </a:t>
            </a:r>
            <a:r>
              <a:rPr lang="en-US" sz="2800" dirty="0">
                <a:solidFill>
                  <a:srgbClr val="000000"/>
                </a:solidFill>
              </a:rPr>
              <a:t>- Auckland Transport</a:t>
            </a:r>
          </a:p>
        </p:txBody>
      </p:sp>
      <p:sp>
        <p:nvSpPr>
          <p:cNvPr id="7" name="AutoShape 18">
            <a:extLst>
              <a:ext uri="{FF2B5EF4-FFF2-40B4-BE49-F238E27FC236}">
                <a16:creationId xmlns:a16="http://schemas.microsoft.com/office/drawing/2014/main" id="{17316B52-C60B-6B55-1326-00BCD1A4E504}"/>
              </a:ext>
            </a:extLst>
          </p:cNvPr>
          <p:cNvSpPr/>
          <p:nvPr/>
        </p:nvSpPr>
        <p:spPr>
          <a:xfrm>
            <a:off x="9407277" y="1432271"/>
            <a:ext cx="12432563"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8" name="AutoShape 18">
            <a:extLst>
              <a:ext uri="{FF2B5EF4-FFF2-40B4-BE49-F238E27FC236}">
                <a16:creationId xmlns:a16="http://schemas.microsoft.com/office/drawing/2014/main" id="{54994899-9C68-C1F7-D930-BE7F7DF1AEB5}"/>
              </a:ext>
            </a:extLst>
          </p:cNvPr>
          <p:cNvSpPr/>
          <p:nvPr/>
        </p:nvSpPr>
        <p:spPr>
          <a:xfrm>
            <a:off x="559785" y="1432273"/>
            <a:ext cx="8532910"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1" name="Rectangle: Rounded Corners 10">
            <a:extLst>
              <a:ext uri="{FF2B5EF4-FFF2-40B4-BE49-F238E27FC236}">
                <a16:creationId xmlns:a16="http://schemas.microsoft.com/office/drawing/2014/main" id="{27344AC6-E487-F882-EE33-79FCF1BD3884}"/>
              </a:ext>
            </a:extLst>
          </p:cNvPr>
          <p:cNvSpPr/>
          <p:nvPr/>
        </p:nvSpPr>
        <p:spPr>
          <a:xfrm>
            <a:off x="9627528" y="1277774"/>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2" name="Rectangle: Rounded Corners 11">
            <a:extLst>
              <a:ext uri="{FF2B5EF4-FFF2-40B4-BE49-F238E27FC236}">
                <a16:creationId xmlns:a16="http://schemas.microsoft.com/office/drawing/2014/main" id="{2FB76C2E-A9BD-D531-3128-8EC87281230F}"/>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Activity update</a:t>
            </a:r>
          </a:p>
        </p:txBody>
      </p:sp>
      <p:pic>
        <p:nvPicPr>
          <p:cNvPr id="13" name="Picture 4" descr="Logo, company name&#10;&#10;Description automatically generated">
            <a:extLst>
              <a:ext uri="{FF2B5EF4-FFF2-40B4-BE49-F238E27FC236}">
                <a16:creationId xmlns:a16="http://schemas.microsoft.com/office/drawing/2014/main" id="{3B8F68C9-A026-B1B3-3A68-BA831A203889}"/>
              </a:ext>
            </a:extLst>
          </p:cNvPr>
          <p:cNvPicPr>
            <a:picLocks noChangeAspect="1"/>
          </p:cNvPicPr>
          <p:nvPr/>
        </p:nvPicPr>
        <p:blipFill>
          <a:blip r:embed="rId7"/>
          <a:stretch>
            <a:fillRect/>
          </a:stretch>
        </p:blipFill>
        <p:spPr>
          <a:xfrm>
            <a:off x="21430109" y="11649522"/>
            <a:ext cx="933539" cy="796559"/>
          </a:xfrm>
          <a:prstGeom prst="rect">
            <a:avLst/>
          </a:prstGeom>
        </p:spPr>
      </p:pic>
      <p:sp>
        <p:nvSpPr>
          <p:cNvPr id="20" name="TextBox 19">
            <a:extLst>
              <a:ext uri="{FF2B5EF4-FFF2-40B4-BE49-F238E27FC236}">
                <a16:creationId xmlns:a16="http://schemas.microsoft.com/office/drawing/2014/main" id="{4F7273A9-E367-9331-4AE8-9DD9FA35EC9E}"/>
              </a:ext>
            </a:extLst>
          </p:cNvPr>
          <p:cNvSpPr txBox="1"/>
          <p:nvPr/>
        </p:nvSpPr>
        <p:spPr>
          <a:xfrm>
            <a:off x="682190" y="5735354"/>
            <a:ext cx="8087554" cy="6124754"/>
          </a:xfrm>
          <a:prstGeom prst="rect">
            <a:avLst/>
          </a:prstGeom>
          <a:noFill/>
        </p:spPr>
        <p:txBody>
          <a:bodyPr wrap="square" lIns="91440" tIns="45720" rIns="91440" bIns="45720" anchor="t">
            <a:spAutoFit/>
          </a:bodyPr>
          <a:lstStyle/>
          <a:p>
            <a:pPr defTabSz="412891">
              <a:spcAft>
                <a:spcPts val="1200"/>
              </a:spcAft>
              <a:defRPr/>
            </a:pPr>
            <a:r>
              <a:rPr lang="en-NZ" sz="1400" b="1" dirty="0">
                <a:solidFill>
                  <a:schemeClr val="accent6"/>
                </a:solidFill>
                <a:ea typeface="Calibri"/>
                <a:sym typeface="Wingdings" panose="05000000000000000000" pitchFamily="2" charset="2"/>
              </a:rPr>
              <a:t>Key progress and insights </a:t>
            </a:r>
            <a:endParaRPr lang="en-US" dirty="0">
              <a:solidFill>
                <a:schemeClr val="accent6"/>
              </a:solidFill>
            </a:endParaRPr>
          </a:p>
          <a:p>
            <a:pPr marL="250825" indent="-250825">
              <a:spcAft>
                <a:spcPts val="1200"/>
              </a:spcAft>
              <a:buFont typeface="Arial" panose="020B0604020202020204" pitchFamily="34" charset="0"/>
              <a:buChar char="•"/>
            </a:pPr>
            <a:r>
              <a:rPr lang="en-GB" sz="1400" dirty="0">
                <a:solidFill>
                  <a:schemeClr val="accent6"/>
                </a:solidFill>
                <a:cs typeface="Arial"/>
              </a:rPr>
              <a:t>In February 2024, there were two adverse work events identified as high potential (both major risk consequences) one related to violence, threats and aggression (VTA) where the AT staff </a:t>
            </a:r>
            <a:r>
              <a:rPr lang="en-US" sz="1400" dirty="0">
                <a:solidFill>
                  <a:schemeClr val="accent6"/>
                </a:solidFill>
                <a:cs typeface="Arial"/>
              </a:rPr>
              <a:t>was assaulted </a:t>
            </a:r>
            <a:r>
              <a:rPr lang="en-GB" sz="1400" dirty="0">
                <a:solidFill>
                  <a:schemeClr val="accent6"/>
                </a:solidFill>
                <a:cs typeface="Arial"/>
              </a:rPr>
              <a:t>by a customer and one related to an AT staff working on an operational site sustained an injury from slipping on an uneven surface and twisted their ankle.</a:t>
            </a:r>
          </a:p>
          <a:p>
            <a:pPr marL="250825" indent="-250825">
              <a:spcAft>
                <a:spcPts val="1200"/>
              </a:spcAft>
              <a:buFont typeface="Arial" panose="020B0604020202020204" pitchFamily="34" charset="0"/>
              <a:buChar char="•"/>
            </a:pPr>
            <a:r>
              <a:rPr lang="en-GB" sz="1400" dirty="0">
                <a:solidFill>
                  <a:schemeClr val="accent6"/>
                </a:solidFill>
                <a:cs typeface="Arial"/>
              </a:rPr>
              <a:t>Overall, </a:t>
            </a:r>
            <a:r>
              <a:rPr lang="en-GB" sz="1400" b="1" dirty="0">
                <a:solidFill>
                  <a:schemeClr val="accent6"/>
                </a:solidFill>
                <a:cs typeface="Arial"/>
              </a:rPr>
              <a:t>in February 2024 </a:t>
            </a:r>
            <a:r>
              <a:rPr lang="en-GB" sz="1400" dirty="0">
                <a:solidFill>
                  <a:schemeClr val="accent6"/>
                </a:solidFill>
                <a:cs typeface="Arial"/>
              </a:rPr>
              <a:t>compared to January 2023:</a:t>
            </a:r>
          </a:p>
          <a:p>
            <a:pPr marL="539750" indent="-250825">
              <a:buFont typeface="Arial" panose="020B0604020202020204" pitchFamily="34" charset="0"/>
              <a:buChar char="•"/>
            </a:pPr>
            <a:r>
              <a:rPr lang="en-GB" sz="1400" dirty="0">
                <a:solidFill>
                  <a:schemeClr val="accent6"/>
                </a:solidFill>
                <a:cs typeface="Arial"/>
              </a:rPr>
              <a:t>Adverse work events increased by 9% (Figure 1 and 4)</a:t>
            </a:r>
          </a:p>
          <a:p>
            <a:pPr marL="539750" indent="-250825">
              <a:buFont typeface="Arial" panose="020B0604020202020204" pitchFamily="34" charset="0"/>
              <a:buChar char="•"/>
            </a:pPr>
            <a:r>
              <a:rPr lang="en-GB" sz="1400" dirty="0">
                <a:solidFill>
                  <a:schemeClr val="accent6"/>
                </a:solidFill>
                <a:cs typeface="Arial"/>
              </a:rPr>
              <a:t>Hazards decreased by 22% and work pain and discomfort events increased by 200%</a:t>
            </a:r>
            <a:r>
              <a:rPr lang="en-GB" sz="1400">
                <a:solidFill>
                  <a:schemeClr val="accent6"/>
                </a:solidFill>
                <a:cs typeface="Arial"/>
              </a:rPr>
              <a:t>  </a:t>
            </a:r>
            <a:r>
              <a:rPr lang="en-GB" sz="1400" dirty="0">
                <a:solidFill>
                  <a:schemeClr val="accent6"/>
                </a:solidFill>
                <a:cs typeface="Arial"/>
              </a:rPr>
              <a:t> (Figure 4) </a:t>
            </a:r>
          </a:p>
          <a:p>
            <a:pPr marL="539750" indent="-250825">
              <a:buFont typeface="Arial" panose="020B0604020202020204" pitchFamily="34" charset="0"/>
              <a:buChar char="•"/>
            </a:pPr>
            <a:r>
              <a:rPr lang="en-GB" sz="1400" dirty="0">
                <a:solidFill>
                  <a:schemeClr val="accent6"/>
                </a:solidFill>
                <a:cs typeface="Arial"/>
              </a:rPr>
              <a:t>Adverse work events identified as critical risks increased 12% (Figure 2)</a:t>
            </a:r>
          </a:p>
          <a:p>
            <a:pPr marL="539750" indent="-250825">
              <a:buFont typeface="Arial" panose="020B0604020202020204" pitchFamily="34" charset="0"/>
              <a:buChar char="•"/>
            </a:pPr>
            <a:r>
              <a:rPr lang="en-GB" sz="1400" dirty="0">
                <a:solidFill>
                  <a:schemeClr val="accent6"/>
                </a:solidFill>
                <a:cs typeface="Arial"/>
              </a:rPr>
              <a:t>Customer &amp; Network Performance (C&amp;NP) was the only business unit that reported adverse work events identified as critical risk. It had an increase in reporting by 16% (Figure 5)</a:t>
            </a:r>
          </a:p>
          <a:p>
            <a:pPr marL="539750" indent="-250825">
              <a:spcAft>
                <a:spcPts val="1200"/>
              </a:spcAft>
              <a:buFont typeface="Arial" panose="020B0604020202020204" pitchFamily="34" charset="0"/>
              <a:buChar char="•"/>
            </a:pPr>
            <a:r>
              <a:rPr lang="en-GB" sz="1400" dirty="0">
                <a:solidFill>
                  <a:schemeClr val="accent6"/>
                </a:solidFill>
                <a:cs typeface="Arial"/>
              </a:rPr>
              <a:t>Total recordable injury frequency rate (TRIFR) and lost time injury frequency rate (LTIFR) increased by 3% and 5% respectively due to an increase of lost time injuries (zero to three) and a restricted work injury (zero to one). In addition, there was an increase of 8% in worked hours in February 2024 (Figure 6).</a:t>
            </a:r>
            <a:endParaRPr lang="en-GB" dirty="0">
              <a:solidFill>
                <a:schemeClr val="accent6"/>
              </a:solidFill>
            </a:endParaRPr>
          </a:p>
          <a:p>
            <a:pPr>
              <a:spcAft>
                <a:spcPts val="1200"/>
              </a:spcAft>
            </a:pPr>
            <a:r>
              <a:rPr lang="en-US" sz="1400" b="1" dirty="0">
                <a:solidFill>
                  <a:schemeClr val="accent6"/>
                </a:solidFill>
                <a:cs typeface="Calibri"/>
              </a:rPr>
              <a:t>Key risks</a:t>
            </a:r>
          </a:p>
          <a:p>
            <a:pPr marL="250825" indent="-250825">
              <a:spcAft>
                <a:spcPts val="1200"/>
              </a:spcAft>
              <a:buFont typeface="Arial" panose="020B0604020202020204" pitchFamily="34" charset="0"/>
              <a:buChar char="•"/>
            </a:pPr>
            <a:r>
              <a:rPr lang="en-NZ" sz="1400">
                <a:solidFill>
                  <a:schemeClr val="accent6"/>
                </a:solidFill>
                <a:cs typeface="Arial"/>
              </a:rPr>
              <a:t>Low levels of adverse work event reporting from all AT business units raise the possibility that AT's representation of safety occurrences may not be accurate. We'll continue to communicate to these teams to determine what the barriers are to reporting.</a:t>
            </a:r>
          </a:p>
          <a:p>
            <a:pPr>
              <a:spcAft>
                <a:spcPts val="1200"/>
              </a:spcAft>
            </a:pPr>
            <a:endParaRPr lang="en-NZ" sz="1400" dirty="0">
              <a:solidFill>
                <a:schemeClr val="accent6"/>
              </a:solidFill>
              <a:cs typeface="Arial"/>
            </a:endParaRPr>
          </a:p>
          <a:p>
            <a:pPr>
              <a:spcAft>
                <a:spcPts val="1200"/>
              </a:spcAft>
            </a:pPr>
            <a:endParaRPr lang="en-NZ" sz="1400" dirty="0">
              <a:solidFill>
                <a:schemeClr val="accent6"/>
              </a:solidFill>
              <a:highlight>
                <a:srgbClr val="FFFF00"/>
              </a:highlight>
              <a:cs typeface="Arial"/>
            </a:endParaRPr>
          </a:p>
        </p:txBody>
      </p:sp>
      <p:grpSp>
        <p:nvGrpSpPr>
          <p:cNvPr id="24" name="Group 23">
            <a:extLst>
              <a:ext uri="{FF2B5EF4-FFF2-40B4-BE49-F238E27FC236}">
                <a16:creationId xmlns:a16="http://schemas.microsoft.com/office/drawing/2014/main" id="{4CB47D22-089B-04D4-0E1C-34B7FDEC260C}"/>
              </a:ext>
            </a:extLst>
          </p:cNvPr>
          <p:cNvGrpSpPr/>
          <p:nvPr/>
        </p:nvGrpSpPr>
        <p:grpSpPr>
          <a:xfrm>
            <a:off x="9627527" y="2096719"/>
            <a:ext cx="12026254" cy="1043859"/>
            <a:chOff x="9646778" y="2096719"/>
            <a:chExt cx="11910755" cy="1043859"/>
          </a:xfrm>
        </p:grpSpPr>
        <p:sp>
          <p:nvSpPr>
            <p:cNvPr id="134" name="AutoShape 27">
              <a:extLst>
                <a:ext uri="{FF2B5EF4-FFF2-40B4-BE49-F238E27FC236}">
                  <a16:creationId xmlns:a16="http://schemas.microsoft.com/office/drawing/2014/main" id="{B50FC5CE-4678-976F-D812-05D28785EB15}"/>
                </a:ext>
              </a:extLst>
            </p:cNvPr>
            <p:cNvSpPr/>
            <p:nvPr/>
          </p:nvSpPr>
          <p:spPr>
            <a:xfrm>
              <a:off x="16909873" y="2111998"/>
              <a:ext cx="2258725" cy="1028580"/>
            </a:xfrm>
            <a:prstGeom prst="rect">
              <a:avLst/>
            </a:prstGeom>
            <a:solidFill>
              <a:srgbClr val="F3F3F3"/>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05" name="AutoShape 27">
              <a:extLst>
                <a:ext uri="{FF2B5EF4-FFF2-40B4-BE49-F238E27FC236}">
                  <a16:creationId xmlns:a16="http://schemas.microsoft.com/office/drawing/2014/main" id="{A8270197-76D1-EDCD-1857-ACCE1DEA492A}"/>
                </a:ext>
              </a:extLst>
            </p:cNvPr>
            <p:cNvSpPr/>
            <p:nvPr/>
          </p:nvSpPr>
          <p:spPr>
            <a:xfrm>
              <a:off x="12090854" y="2101970"/>
              <a:ext cx="2258725" cy="1028580"/>
            </a:xfrm>
            <a:prstGeom prst="rect">
              <a:avLst/>
            </a:prstGeom>
            <a:solidFill>
              <a:srgbClr val="F3F3F3"/>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11" name="AutoShape 27">
              <a:extLst>
                <a:ext uri="{FF2B5EF4-FFF2-40B4-BE49-F238E27FC236}">
                  <a16:creationId xmlns:a16="http://schemas.microsoft.com/office/drawing/2014/main" id="{3BB05829-D904-2135-CBDB-7280E3FF591E}"/>
                </a:ext>
              </a:extLst>
            </p:cNvPr>
            <p:cNvSpPr/>
            <p:nvPr/>
          </p:nvSpPr>
          <p:spPr>
            <a:xfrm>
              <a:off x="14500363" y="2101970"/>
              <a:ext cx="2258725" cy="1028580"/>
            </a:xfrm>
            <a:prstGeom prst="rect">
              <a:avLst/>
            </a:prstGeom>
            <a:solidFill>
              <a:srgbClr val="F3F3F3"/>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17" name="AutoShape 27">
              <a:extLst>
                <a:ext uri="{FF2B5EF4-FFF2-40B4-BE49-F238E27FC236}">
                  <a16:creationId xmlns:a16="http://schemas.microsoft.com/office/drawing/2014/main" id="{A89ED8BB-E320-2AA4-D47A-7EF7453654E1}"/>
                </a:ext>
              </a:extLst>
            </p:cNvPr>
            <p:cNvSpPr/>
            <p:nvPr/>
          </p:nvSpPr>
          <p:spPr>
            <a:xfrm>
              <a:off x="19298808" y="2103321"/>
              <a:ext cx="2258725" cy="1028580"/>
            </a:xfrm>
            <a:prstGeom prst="rect">
              <a:avLst/>
            </a:prstGeom>
            <a:solidFill>
              <a:srgbClr val="F3F3F3"/>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21" name="AutoShape 27">
              <a:extLst>
                <a:ext uri="{FF2B5EF4-FFF2-40B4-BE49-F238E27FC236}">
                  <a16:creationId xmlns:a16="http://schemas.microsoft.com/office/drawing/2014/main" id="{3D61927E-8FD5-51C2-A958-889821C532D1}"/>
                </a:ext>
              </a:extLst>
            </p:cNvPr>
            <p:cNvSpPr/>
            <p:nvPr/>
          </p:nvSpPr>
          <p:spPr>
            <a:xfrm>
              <a:off x="9646778" y="2096719"/>
              <a:ext cx="2293291" cy="1028580"/>
            </a:xfrm>
            <a:prstGeom prst="rect">
              <a:avLst/>
            </a:prstGeom>
            <a:solidFill>
              <a:srgbClr val="F3F3F3"/>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55" name="TextBox 84">
              <a:extLst>
                <a:ext uri="{FF2B5EF4-FFF2-40B4-BE49-F238E27FC236}">
                  <a16:creationId xmlns:a16="http://schemas.microsoft.com/office/drawing/2014/main" id="{3FF9F3A4-4895-6568-5D5E-28C099A4DD57}"/>
                </a:ext>
              </a:extLst>
            </p:cNvPr>
            <p:cNvSpPr txBox="1"/>
            <p:nvPr/>
          </p:nvSpPr>
          <p:spPr>
            <a:xfrm>
              <a:off x="17555778" y="2247425"/>
              <a:ext cx="1621877" cy="790281"/>
            </a:xfrm>
            <a:prstGeom prst="rect">
              <a:avLst/>
            </a:prstGeom>
            <a:noFill/>
            <a:ln>
              <a:noFill/>
            </a:ln>
          </p:spPr>
          <p:txBody>
            <a:bodyPr wrap="square" lIns="0" tIns="0" rIns="0" bIns="0" rtlCol="0" anchor="t">
              <a:spAutoFit/>
            </a:bodyPr>
            <a:lstStyle/>
            <a:p>
              <a:r>
                <a:rPr lang="en-US" sz="1404" b="1">
                  <a:solidFill>
                    <a:schemeClr val="accent6"/>
                  </a:solidFill>
                  <a:latin typeface="Aileron Regular Bold"/>
                </a:rPr>
                <a:t>Adverse work events with a moderate risk consequence</a:t>
              </a:r>
              <a:endParaRPr lang="en-US" sz="1128" b="1">
                <a:solidFill>
                  <a:schemeClr val="accent6"/>
                </a:solidFill>
                <a:latin typeface="Arial"/>
                <a:cs typeface="Arial"/>
              </a:endParaRPr>
            </a:p>
            <a:p>
              <a:r>
                <a:rPr lang="en-US" sz="923">
                  <a:solidFill>
                    <a:schemeClr val="accent6"/>
                  </a:solidFill>
                  <a:latin typeface="Aileron Regular Bold"/>
                </a:rPr>
                <a:t>Feb 2024</a:t>
              </a:r>
              <a:endParaRPr lang="en-US" sz="2546">
                <a:solidFill>
                  <a:schemeClr val="accent6"/>
                </a:solidFill>
                <a:cs typeface="Arial"/>
              </a:endParaRPr>
            </a:p>
          </p:txBody>
        </p:sp>
        <p:sp>
          <p:nvSpPr>
            <p:cNvPr id="106" name="TextBox 91">
              <a:extLst>
                <a:ext uri="{FF2B5EF4-FFF2-40B4-BE49-F238E27FC236}">
                  <a16:creationId xmlns:a16="http://schemas.microsoft.com/office/drawing/2014/main" id="{8CFB3FC2-EAC8-BFAF-C096-1C86A8A9D35E}"/>
                </a:ext>
              </a:extLst>
            </p:cNvPr>
            <p:cNvSpPr txBox="1"/>
            <p:nvPr/>
          </p:nvSpPr>
          <p:spPr>
            <a:xfrm>
              <a:off x="12129671" y="2182564"/>
              <a:ext cx="836637" cy="738664"/>
            </a:xfrm>
            <a:prstGeom prst="rect">
              <a:avLst/>
            </a:prstGeom>
            <a:noFill/>
            <a:ln>
              <a:noFill/>
            </a:ln>
          </p:spPr>
          <p:txBody>
            <a:bodyPr wrap="square" lIns="0" tIns="0" rIns="0" bIns="0" rtlCol="0" anchor="ctr">
              <a:spAutoFit/>
            </a:bodyPr>
            <a:lstStyle/>
            <a:p>
              <a:pPr algn="r"/>
              <a:r>
                <a:rPr lang="en-US" sz="4800">
                  <a:solidFill>
                    <a:schemeClr val="accent6"/>
                  </a:solidFill>
                </a:rPr>
                <a:t>14</a:t>
              </a:r>
            </a:p>
          </p:txBody>
        </p:sp>
        <p:sp>
          <p:nvSpPr>
            <p:cNvPr id="107" name="TextBox 84">
              <a:extLst>
                <a:ext uri="{FF2B5EF4-FFF2-40B4-BE49-F238E27FC236}">
                  <a16:creationId xmlns:a16="http://schemas.microsoft.com/office/drawing/2014/main" id="{CC4A5F6D-76FD-3FB3-DFC8-B7CC2E996642}"/>
                </a:ext>
              </a:extLst>
            </p:cNvPr>
            <p:cNvSpPr txBox="1"/>
            <p:nvPr/>
          </p:nvSpPr>
          <p:spPr>
            <a:xfrm>
              <a:off x="13132658" y="2409669"/>
              <a:ext cx="1026064" cy="358111"/>
            </a:xfrm>
            <a:prstGeom prst="rect">
              <a:avLst/>
            </a:prstGeom>
            <a:noFill/>
            <a:ln>
              <a:noFill/>
            </a:ln>
          </p:spPr>
          <p:txBody>
            <a:bodyPr wrap="square" lIns="0" tIns="0" rIns="0" bIns="0" rtlCol="0" anchor="t">
              <a:spAutoFit/>
            </a:bodyPr>
            <a:lstStyle/>
            <a:p>
              <a:r>
                <a:rPr lang="en-US" sz="1404" b="1">
                  <a:solidFill>
                    <a:schemeClr val="accent6"/>
                  </a:solidFill>
                  <a:latin typeface="Aileron Regular Bold"/>
                </a:rPr>
                <a:t>Hazards</a:t>
              </a:r>
              <a:r>
                <a:rPr lang="en-US" sz="1404">
                  <a:solidFill>
                    <a:schemeClr val="accent6"/>
                  </a:solidFill>
                  <a:highlight>
                    <a:srgbClr val="FFFF00"/>
                  </a:highlight>
                  <a:latin typeface="Aileron Regular Bold"/>
                </a:rPr>
                <a:t> </a:t>
              </a:r>
            </a:p>
            <a:p>
              <a:r>
                <a:rPr lang="en-US" sz="923">
                  <a:solidFill>
                    <a:schemeClr val="accent6"/>
                  </a:solidFill>
                  <a:latin typeface="Aileron Regular Bold"/>
                </a:rPr>
                <a:t>Feb 2024</a:t>
              </a:r>
            </a:p>
          </p:txBody>
        </p:sp>
        <p:sp>
          <p:nvSpPr>
            <p:cNvPr id="112" name="TextBox 91">
              <a:extLst>
                <a:ext uri="{FF2B5EF4-FFF2-40B4-BE49-F238E27FC236}">
                  <a16:creationId xmlns:a16="http://schemas.microsoft.com/office/drawing/2014/main" id="{5DA191D6-D7B4-0F90-0260-C9A8C0C3AD6B}"/>
                </a:ext>
              </a:extLst>
            </p:cNvPr>
            <p:cNvSpPr txBox="1"/>
            <p:nvPr/>
          </p:nvSpPr>
          <p:spPr>
            <a:xfrm>
              <a:off x="14664423" y="2279565"/>
              <a:ext cx="424956" cy="738664"/>
            </a:xfrm>
            <a:prstGeom prst="rect">
              <a:avLst/>
            </a:prstGeom>
            <a:noFill/>
            <a:ln>
              <a:noFill/>
            </a:ln>
          </p:spPr>
          <p:txBody>
            <a:bodyPr wrap="square" lIns="0" tIns="0" rIns="0" bIns="0" rtlCol="0" anchor="ctr">
              <a:spAutoFit/>
            </a:bodyPr>
            <a:lstStyle/>
            <a:p>
              <a:pPr algn="r"/>
              <a:r>
                <a:rPr lang="en-US" sz="4800">
                  <a:solidFill>
                    <a:schemeClr val="accent6"/>
                  </a:solidFill>
                </a:rPr>
                <a:t>2</a:t>
              </a:r>
            </a:p>
          </p:txBody>
        </p:sp>
        <p:sp>
          <p:nvSpPr>
            <p:cNvPr id="114" name="TextBox 84">
              <a:extLst>
                <a:ext uri="{FF2B5EF4-FFF2-40B4-BE49-F238E27FC236}">
                  <a16:creationId xmlns:a16="http://schemas.microsoft.com/office/drawing/2014/main" id="{C8F81CD9-42EB-66CC-2C93-14814A1C12CC}"/>
                </a:ext>
              </a:extLst>
            </p:cNvPr>
            <p:cNvSpPr txBox="1"/>
            <p:nvPr/>
          </p:nvSpPr>
          <p:spPr>
            <a:xfrm>
              <a:off x="15351940" y="2241164"/>
              <a:ext cx="1312641" cy="787908"/>
            </a:xfrm>
            <a:prstGeom prst="rect">
              <a:avLst/>
            </a:prstGeom>
            <a:noFill/>
            <a:ln>
              <a:noFill/>
            </a:ln>
          </p:spPr>
          <p:txBody>
            <a:bodyPr wrap="square" lIns="0" tIns="0" rIns="0" bIns="0" rtlCol="0" anchor="t">
              <a:spAutoFit/>
            </a:bodyPr>
            <a:lstStyle/>
            <a:p>
              <a:r>
                <a:rPr lang="en-US" sz="1400" b="1">
                  <a:solidFill>
                    <a:schemeClr val="accent6"/>
                  </a:solidFill>
                  <a:latin typeface="Aileron Regular Bold"/>
                </a:rPr>
                <a:t>High potential adverse work events</a:t>
              </a:r>
              <a:endParaRPr lang="en-US" sz="1404" b="1">
                <a:solidFill>
                  <a:schemeClr val="accent6"/>
                </a:solidFill>
                <a:latin typeface="Aileron Regular Bold"/>
              </a:endParaRPr>
            </a:p>
            <a:p>
              <a:r>
                <a:rPr lang="en-US" sz="920">
                  <a:solidFill>
                    <a:schemeClr val="accent6"/>
                  </a:solidFill>
                  <a:latin typeface="Aileron Regular Bold"/>
                </a:rPr>
                <a:t>Feb 2024</a:t>
              </a:r>
            </a:p>
          </p:txBody>
        </p:sp>
        <p:sp>
          <p:nvSpPr>
            <p:cNvPr id="118" name="TextBox 91">
              <a:extLst>
                <a:ext uri="{FF2B5EF4-FFF2-40B4-BE49-F238E27FC236}">
                  <a16:creationId xmlns:a16="http://schemas.microsoft.com/office/drawing/2014/main" id="{EC3E41A7-830C-93D4-520B-C86D43B650F0}"/>
                </a:ext>
              </a:extLst>
            </p:cNvPr>
            <p:cNvSpPr txBox="1"/>
            <p:nvPr/>
          </p:nvSpPr>
          <p:spPr>
            <a:xfrm>
              <a:off x="19306025" y="2279565"/>
              <a:ext cx="430071" cy="738664"/>
            </a:xfrm>
            <a:prstGeom prst="rect">
              <a:avLst/>
            </a:prstGeom>
            <a:noFill/>
            <a:ln>
              <a:noFill/>
            </a:ln>
          </p:spPr>
          <p:txBody>
            <a:bodyPr wrap="square" lIns="0" tIns="0" rIns="0" bIns="0" rtlCol="0" anchor="ctr">
              <a:spAutoFit/>
            </a:bodyPr>
            <a:lstStyle/>
            <a:p>
              <a:pPr algn="ctr"/>
              <a:r>
                <a:rPr lang="en-US" sz="4800">
                  <a:solidFill>
                    <a:schemeClr val="accent6"/>
                  </a:solidFill>
                </a:rPr>
                <a:t>0</a:t>
              </a:r>
            </a:p>
          </p:txBody>
        </p:sp>
        <p:sp>
          <p:nvSpPr>
            <p:cNvPr id="119" name="TextBox 84">
              <a:extLst>
                <a:ext uri="{FF2B5EF4-FFF2-40B4-BE49-F238E27FC236}">
                  <a16:creationId xmlns:a16="http://schemas.microsoft.com/office/drawing/2014/main" id="{40A44630-46DD-1772-0FB6-22E31E75E24D}"/>
                </a:ext>
              </a:extLst>
            </p:cNvPr>
            <p:cNvSpPr txBox="1"/>
            <p:nvPr/>
          </p:nvSpPr>
          <p:spPr>
            <a:xfrm>
              <a:off x="19762401" y="2234090"/>
              <a:ext cx="1760598" cy="790281"/>
            </a:xfrm>
            <a:prstGeom prst="rect">
              <a:avLst/>
            </a:prstGeom>
            <a:noFill/>
            <a:ln>
              <a:noFill/>
            </a:ln>
          </p:spPr>
          <p:txBody>
            <a:bodyPr wrap="square" lIns="0" tIns="0" rIns="0" bIns="0" rtlCol="0" anchor="t">
              <a:spAutoFit/>
            </a:bodyPr>
            <a:lstStyle/>
            <a:p>
              <a:r>
                <a:rPr lang="en-US" sz="1404" b="1">
                  <a:solidFill>
                    <a:schemeClr val="accent6"/>
                  </a:solidFill>
                  <a:latin typeface="Aileron Regular Bold"/>
                </a:rPr>
                <a:t>Notifiable adverse work events reportable to WorkSafe</a:t>
              </a:r>
            </a:p>
            <a:p>
              <a:r>
                <a:rPr lang="en-US" sz="923">
                  <a:solidFill>
                    <a:schemeClr val="accent6"/>
                  </a:solidFill>
                  <a:latin typeface="Aileron Regular Bold"/>
                </a:rPr>
                <a:t>Feb 2024</a:t>
              </a:r>
            </a:p>
          </p:txBody>
        </p:sp>
        <p:sp>
          <p:nvSpPr>
            <p:cNvPr id="122" name="TextBox 91">
              <a:extLst>
                <a:ext uri="{FF2B5EF4-FFF2-40B4-BE49-F238E27FC236}">
                  <a16:creationId xmlns:a16="http://schemas.microsoft.com/office/drawing/2014/main" id="{78265773-77DB-4FA8-F09A-16A6BAED6719}"/>
                </a:ext>
              </a:extLst>
            </p:cNvPr>
            <p:cNvSpPr txBox="1"/>
            <p:nvPr/>
          </p:nvSpPr>
          <p:spPr>
            <a:xfrm>
              <a:off x="9646778" y="2219801"/>
              <a:ext cx="834507" cy="738664"/>
            </a:xfrm>
            <a:prstGeom prst="rect">
              <a:avLst/>
            </a:prstGeom>
            <a:noFill/>
            <a:ln>
              <a:noFill/>
            </a:ln>
          </p:spPr>
          <p:txBody>
            <a:bodyPr wrap="square" lIns="0" tIns="0" rIns="0" bIns="0" rtlCol="0" anchor="ctr">
              <a:spAutoFit/>
            </a:bodyPr>
            <a:lstStyle/>
            <a:p>
              <a:pPr algn="r"/>
              <a:r>
                <a:rPr lang="en-US" sz="4800">
                  <a:solidFill>
                    <a:schemeClr val="accent6"/>
                  </a:solidFill>
                </a:rPr>
                <a:t>35</a:t>
              </a:r>
            </a:p>
          </p:txBody>
        </p:sp>
        <p:sp>
          <p:nvSpPr>
            <p:cNvPr id="123" name="TextBox 84">
              <a:extLst>
                <a:ext uri="{FF2B5EF4-FFF2-40B4-BE49-F238E27FC236}">
                  <a16:creationId xmlns:a16="http://schemas.microsoft.com/office/drawing/2014/main" id="{917BF5DA-F268-4C7E-2863-BF2E4341CCE8}"/>
                </a:ext>
              </a:extLst>
            </p:cNvPr>
            <p:cNvSpPr txBox="1"/>
            <p:nvPr/>
          </p:nvSpPr>
          <p:spPr>
            <a:xfrm>
              <a:off x="10628802" y="2220319"/>
              <a:ext cx="1315552" cy="790281"/>
            </a:xfrm>
            <a:prstGeom prst="rect">
              <a:avLst/>
            </a:prstGeom>
            <a:noFill/>
            <a:ln>
              <a:noFill/>
            </a:ln>
          </p:spPr>
          <p:txBody>
            <a:bodyPr wrap="square" lIns="0" tIns="0" rIns="0" bIns="0" rtlCol="0" anchor="t">
              <a:spAutoFit/>
            </a:bodyPr>
            <a:lstStyle/>
            <a:p>
              <a:r>
                <a:rPr lang="en-US" sz="1404" b="1">
                  <a:solidFill>
                    <a:schemeClr val="accent6"/>
                  </a:solidFill>
                  <a:latin typeface="Aileron Regular Bold"/>
                </a:rPr>
                <a:t>Adverse work events including near misses </a:t>
              </a:r>
            </a:p>
            <a:p>
              <a:r>
                <a:rPr lang="en-US" sz="923">
                  <a:solidFill>
                    <a:schemeClr val="accent6"/>
                  </a:solidFill>
                  <a:latin typeface="Aileron Regular Bold"/>
                </a:rPr>
                <a:t>Feb 2024</a:t>
              </a:r>
            </a:p>
          </p:txBody>
        </p:sp>
        <p:sp>
          <p:nvSpPr>
            <p:cNvPr id="33" name="TextBox 91">
              <a:extLst>
                <a:ext uri="{FF2B5EF4-FFF2-40B4-BE49-F238E27FC236}">
                  <a16:creationId xmlns:a16="http://schemas.microsoft.com/office/drawing/2014/main" id="{7A6A20FB-5AA9-3C9B-52DC-E9E9AB0B8CF8}"/>
                </a:ext>
              </a:extLst>
            </p:cNvPr>
            <p:cNvSpPr txBox="1"/>
            <p:nvPr/>
          </p:nvSpPr>
          <p:spPr>
            <a:xfrm>
              <a:off x="16899045" y="2256956"/>
              <a:ext cx="684077" cy="738664"/>
            </a:xfrm>
            <a:prstGeom prst="rect">
              <a:avLst/>
            </a:prstGeom>
            <a:noFill/>
            <a:ln>
              <a:noFill/>
            </a:ln>
          </p:spPr>
          <p:txBody>
            <a:bodyPr wrap="square" lIns="0" tIns="0" rIns="0" bIns="0" rtlCol="0" anchor="ctr">
              <a:spAutoFit/>
            </a:bodyPr>
            <a:lstStyle/>
            <a:p>
              <a:pPr algn="ctr"/>
              <a:r>
                <a:rPr lang="en-US" sz="4800">
                  <a:solidFill>
                    <a:schemeClr val="accent6"/>
                  </a:solidFill>
                </a:rPr>
                <a:t>5</a:t>
              </a:r>
            </a:p>
          </p:txBody>
        </p:sp>
      </p:grpSp>
      <p:sp>
        <p:nvSpPr>
          <p:cNvPr id="23" name="TextBox 22">
            <a:extLst>
              <a:ext uri="{FF2B5EF4-FFF2-40B4-BE49-F238E27FC236}">
                <a16:creationId xmlns:a16="http://schemas.microsoft.com/office/drawing/2014/main" id="{FEE5F8CB-C8E5-4AA7-CC23-C710DCDCFA0B}"/>
              </a:ext>
            </a:extLst>
          </p:cNvPr>
          <p:cNvSpPr txBox="1"/>
          <p:nvPr/>
        </p:nvSpPr>
        <p:spPr>
          <a:xfrm>
            <a:off x="9546850" y="1676711"/>
            <a:ext cx="8209694" cy="307777"/>
          </a:xfrm>
          <a:prstGeom prst="rect">
            <a:avLst/>
          </a:prstGeom>
          <a:noFill/>
        </p:spPr>
        <p:txBody>
          <a:bodyPr wrap="square">
            <a:spAutoFit/>
          </a:bodyPr>
          <a:lstStyle/>
          <a:p>
            <a:r>
              <a:rPr lang="en-NZ" sz="1400"/>
              <a:t>Reporting period: March23-February24 from Synergi 2.0 system data</a:t>
            </a:r>
          </a:p>
        </p:txBody>
      </p:sp>
      <p:sp>
        <p:nvSpPr>
          <p:cNvPr id="14" name="TextBox 13">
            <a:extLst>
              <a:ext uri="{FF2B5EF4-FFF2-40B4-BE49-F238E27FC236}">
                <a16:creationId xmlns:a16="http://schemas.microsoft.com/office/drawing/2014/main" id="{622CF3DE-C85C-A075-3DF5-DB6E2329DB3C}"/>
              </a:ext>
            </a:extLst>
          </p:cNvPr>
          <p:cNvSpPr txBox="1"/>
          <p:nvPr/>
        </p:nvSpPr>
        <p:spPr>
          <a:xfrm>
            <a:off x="13794908" y="10807329"/>
            <a:ext cx="3578692" cy="461665"/>
          </a:xfrm>
          <a:prstGeom prst="rect">
            <a:avLst/>
          </a:prstGeom>
          <a:noFill/>
        </p:spPr>
        <p:txBody>
          <a:bodyPr wrap="square">
            <a:spAutoFit/>
          </a:bodyPr>
          <a:lstStyle/>
          <a:p>
            <a:pPr>
              <a:spcAft>
                <a:spcPts val="1200"/>
              </a:spcAft>
            </a:pPr>
            <a:r>
              <a:rPr lang="en-US" sz="1200" dirty="0">
                <a:solidFill>
                  <a:schemeClr val="accent6"/>
                </a:solidFill>
                <a:cs typeface="Arial"/>
                <a:sym typeface="Wingdings" panose="05000000000000000000" pitchFamily="2" charset="2"/>
              </a:rPr>
              <a:t>Due to the new structure, the business units name has been changed from November 2023</a:t>
            </a:r>
            <a:r>
              <a:rPr lang="en-GB" sz="1200" dirty="0">
                <a:cs typeface="Arial"/>
              </a:rPr>
              <a:t>.</a:t>
            </a:r>
            <a:endParaRPr lang="en-US" sz="1200" dirty="0">
              <a:solidFill>
                <a:schemeClr val="accent6"/>
              </a:solidFill>
              <a:cs typeface="Arial"/>
              <a:sym typeface="Wingdings" panose="05000000000000000000" pitchFamily="2" charset="2"/>
            </a:endParaRPr>
          </a:p>
        </p:txBody>
      </p:sp>
      <p:sp>
        <p:nvSpPr>
          <p:cNvPr id="5" name="TextBox 34">
            <a:extLst>
              <a:ext uri="{FF2B5EF4-FFF2-40B4-BE49-F238E27FC236}">
                <a16:creationId xmlns:a16="http://schemas.microsoft.com/office/drawing/2014/main" id="{A483977B-621F-95CA-C1BB-F7646B4FC594}"/>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graphicFrame>
        <p:nvGraphicFramePr>
          <p:cNvPr id="2" name="Chart 1">
            <a:extLst>
              <a:ext uri="{FF2B5EF4-FFF2-40B4-BE49-F238E27FC236}">
                <a16:creationId xmlns:a16="http://schemas.microsoft.com/office/drawing/2014/main" id="{39FE8B92-6EAA-4758-AE0F-8C80080A5B69}"/>
              </a:ext>
            </a:extLst>
          </p:cNvPr>
          <p:cNvGraphicFramePr>
            <a:graphicFrameLocks/>
          </p:cNvGraphicFramePr>
          <p:nvPr>
            <p:extLst>
              <p:ext uri="{D42A27DB-BD31-4B8C-83A1-F6EECF244321}">
                <p14:modId xmlns:p14="http://schemas.microsoft.com/office/powerpoint/2010/main" val="312710692"/>
              </p:ext>
            </p:extLst>
          </p:nvPr>
        </p:nvGraphicFramePr>
        <p:xfrm>
          <a:off x="9654315" y="3348499"/>
          <a:ext cx="3792125" cy="32919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6" name="Chart 25">
            <a:extLst>
              <a:ext uri="{FF2B5EF4-FFF2-40B4-BE49-F238E27FC236}">
                <a16:creationId xmlns:a16="http://schemas.microsoft.com/office/drawing/2014/main" id="{717B7B31-60A0-4049-934A-267B2E58B7F9}"/>
              </a:ext>
            </a:extLst>
          </p:cNvPr>
          <p:cNvGraphicFramePr>
            <a:graphicFrameLocks/>
          </p:cNvGraphicFramePr>
          <p:nvPr>
            <p:extLst>
              <p:ext uri="{D42A27DB-BD31-4B8C-83A1-F6EECF244321}">
                <p14:modId xmlns:p14="http://schemas.microsoft.com/office/powerpoint/2010/main" val="771206659"/>
              </p:ext>
            </p:extLst>
          </p:nvPr>
        </p:nvGraphicFramePr>
        <p:xfrm>
          <a:off x="13724675" y="3313474"/>
          <a:ext cx="3756286" cy="473295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Chart 27">
            <a:extLst>
              <a:ext uri="{FF2B5EF4-FFF2-40B4-BE49-F238E27FC236}">
                <a16:creationId xmlns:a16="http://schemas.microsoft.com/office/drawing/2014/main" id="{9072B774-D0FD-46AF-AC04-A714378AB7B5}"/>
              </a:ext>
            </a:extLst>
          </p:cNvPr>
          <p:cNvGraphicFramePr>
            <a:graphicFrameLocks/>
          </p:cNvGraphicFramePr>
          <p:nvPr>
            <p:extLst>
              <p:ext uri="{D42A27DB-BD31-4B8C-83A1-F6EECF244321}">
                <p14:modId xmlns:p14="http://schemas.microsoft.com/office/powerpoint/2010/main" val="278290838"/>
              </p:ext>
            </p:extLst>
          </p:nvPr>
        </p:nvGraphicFramePr>
        <p:xfrm>
          <a:off x="17773522" y="3357161"/>
          <a:ext cx="3845391" cy="362383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9" name="Chart 28">
            <a:extLst>
              <a:ext uri="{FF2B5EF4-FFF2-40B4-BE49-F238E27FC236}">
                <a16:creationId xmlns:a16="http://schemas.microsoft.com/office/drawing/2014/main" id="{124265FF-4014-4CE6-9981-D976242E21D3}"/>
              </a:ext>
            </a:extLst>
          </p:cNvPr>
          <p:cNvGraphicFramePr>
            <a:graphicFrameLocks/>
          </p:cNvGraphicFramePr>
          <p:nvPr>
            <p:extLst>
              <p:ext uri="{D42A27DB-BD31-4B8C-83A1-F6EECF244321}">
                <p14:modId xmlns:p14="http://schemas.microsoft.com/office/powerpoint/2010/main" val="2270159104"/>
              </p:ext>
            </p:extLst>
          </p:nvPr>
        </p:nvGraphicFramePr>
        <p:xfrm>
          <a:off x="9696079" y="6952904"/>
          <a:ext cx="3713496" cy="436931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0" name="Chart 29">
            <a:extLst>
              <a:ext uri="{FF2B5EF4-FFF2-40B4-BE49-F238E27FC236}">
                <a16:creationId xmlns:a16="http://schemas.microsoft.com/office/drawing/2014/main" id="{2189ADB4-BF7E-51B6-0F9B-80231E14D36A}"/>
              </a:ext>
            </a:extLst>
          </p:cNvPr>
          <p:cNvGraphicFramePr>
            <a:graphicFrameLocks/>
          </p:cNvGraphicFramePr>
          <p:nvPr>
            <p:extLst>
              <p:ext uri="{D42A27DB-BD31-4B8C-83A1-F6EECF244321}">
                <p14:modId xmlns:p14="http://schemas.microsoft.com/office/powerpoint/2010/main" val="385077063"/>
              </p:ext>
            </p:extLst>
          </p:nvPr>
        </p:nvGraphicFramePr>
        <p:xfrm>
          <a:off x="13651697" y="8277624"/>
          <a:ext cx="3829264" cy="243618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1" name="Chart 30">
            <a:extLst>
              <a:ext uri="{FF2B5EF4-FFF2-40B4-BE49-F238E27FC236}">
                <a16:creationId xmlns:a16="http://schemas.microsoft.com/office/drawing/2014/main" id="{D847B779-C08B-4572-9283-16A4051EDB77}"/>
              </a:ext>
            </a:extLst>
          </p:cNvPr>
          <p:cNvGraphicFramePr>
            <a:graphicFrameLocks/>
          </p:cNvGraphicFramePr>
          <p:nvPr>
            <p:extLst>
              <p:ext uri="{D42A27DB-BD31-4B8C-83A1-F6EECF244321}">
                <p14:modId xmlns:p14="http://schemas.microsoft.com/office/powerpoint/2010/main" val="4804698"/>
              </p:ext>
            </p:extLst>
          </p:nvPr>
        </p:nvGraphicFramePr>
        <p:xfrm>
          <a:off x="17715398" y="7267999"/>
          <a:ext cx="3938383" cy="4054215"/>
        </p:xfrm>
        <a:graphic>
          <a:graphicData uri="http://schemas.openxmlformats.org/drawingml/2006/chart">
            <c:chart xmlns:c="http://schemas.openxmlformats.org/drawingml/2006/chart" xmlns:r="http://schemas.openxmlformats.org/officeDocument/2006/relationships" r:id="rId13"/>
          </a:graphicData>
        </a:graphic>
      </p:graphicFrame>
      <p:sp>
        <p:nvSpPr>
          <p:cNvPr id="21" name="AutoShape 18">
            <a:extLst>
              <a:ext uri="{FF2B5EF4-FFF2-40B4-BE49-F238E27FC236}">
                <a16:creationId xmlns:a16="http://schemas.microsoft.com/office/drawing/2014/main" id="{34BC7B05-87E7-D758-A45D-042C030AB6A3}"/>
              </a:ext>
            </a:extLst>
          </p:cNvPr>
          <p:cNvSpPr/>
          <p:nvPr/>
        </p:nvSpPr>
        <p:spPr>
          <a:xfrm>
            <a:off x="13663540" y="3403018"/>
            <a:ext cx="3829744" cy="4643413"/>
          </a:xfrm>
          <a:prstGeom prst="rect">
            <a:avLst/>
          </a:prstGeom>
          <a:solidFill>
            <a:schemeClr val="bg1">
              <a:lumMod val="95000"/>
            </a:schemeClr>
          </a:solidFill>
          <a:ln>
            <a:noFill/>
          </a:ln>
        </p:spPr>
        <p:txBody>
          <a:bodyPr anchor="t"/>
          <a:lstStyle/>
          <a:p>
            <a:endParaRPr lang="en-NZ" sz="1128">
              <a:solidFill>
                <a:schemeClr val="accent6"/>
              </a:solidFill>
              <a:highlight>
                <a:srgbClr val="FFFF00"/>
              </a:highlight>
            </a:endParaRPr>
          </a:p>
        </p:txBody>
      </p:sp>
      <p:graphicFrame>
        <p:nvGraphicFramePr>
          <p:cNvPr id="37" name="Chart 36">
            <a:extLst>
              <a:ext uri="{FF2B5EF4-FFF2-40B4-BE49-F238E27FC236}">
                <a16:creationId xmlns:a16="http://schemas.microsoft.com/office/drawing/2014/main" id="{C71C83C9-D05D-9EE0-AFEA-B78CC58580E5}"/>
              </a:ext>
            </a:extLst>
          </p:cNvPr>
          <p:cNvGraphicFramePr>
            <a:graphicFrameLocks/>
          </p:cNvGraphicFramePr>
          <p:nvPr>
            <p:extLst>
              <p:ext uri="{D42A27DB-BD31-4B8C-83A1-F6EECF244321}">
                <p14:modId xmlns:p14="http://schemas.microsoft.com/office/powerpoint/2010/main" val="1848220503"/>
              </p:ext>
            </p:extLst>
          </p:nvPr>
        </p:nvGraphicFramePr>
        <p:xfrm>
          <a:off x="13742598" y="3345755"/>
          <a:ext cx="3776605" cy="4732957"/>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07174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a:extLst>
              <a:ext uri="{FF2B5EF4-FFF2-40B4-BE49-F238E27FC236}">
                <a16:creationId xmlns:a16="http://schemas.microsoft.com/office/drawing/2014/main" id="{F81EE74D-706A-FD80-C610-07219EBBF3E3}"/>
              </a:ext>
            </a:extLst>
          </p:cNvPr>
          <p:cNvSpPr/>
          <p:nvPr/>
        </p:nvSpPr>
        <p:spPr>
          <a:xfrm>
            <a:off x="5840030" y="1375312"/>
            <a:ext cx="15999813" cy="10640169"/>
          </a:xfrm>
          <a:prstGeom prst="rect">
            <a:avLst/>
          </a:prstGeom>
          <a:solidFill>
            <a:schemeClr val="bg1"/>
          </a:solidFill>
          <a:ln w="9525">
            <a:solidFill>
              <a:schemeClr val="bg1">
                <a:lumMod val="50000"/>
              </a:schemeClr>
            </a:solidFill>
          </a:ln>
        </p:spPr>
        <p:txBody>
          <a:bodyPr anchor="t"/>
          <a:lstStyle/>
          <a:p>
            <a:r>
              <a:rPr lang="en-US" sz="1128">
                <a:solidFill>
                  <a:schemeClr val="accent6"/>
                </a:solidFill>
              </a:rPr>
              <a:t> </a:t>
            </a:r>
            <a:endParaRPr lang="en-NZ" sz="1128">
              <a:solidFill>
                <a:schemeClr val="accent6"/>
              </a:solidFill>
            </a:endParaRPr>
          </a:p>
        </p:txBody>
      </p:sp>
      <p:sp>
        <p:nvSpPr>
          <p:cNvPr id="2" name="AutoShape 18">
            <a:extLst>
              <a:ext uri="{FF2B5EF4-FFF2-40B4-BE49-F238E27FC236}">
                <a16:creationId xmlns:a16="http://schemas.microsoft.com/office/drawing/2014/main" id="{8F4CF3F4-E593-E045-293A-6C811E4DE6E5}"/>
              </a:ext>
            </a:extLst>
          </p:cNvPr>
          <p:cNvSpPr/>
          <p:nvPr/>
        </p:nvSpPr>
        <p:spPr>
          <a:xfrm>
            <a:off x="6050600" y="2065829"/>
            <a:ext cx="2057740" cy="2315149"/>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9" name="AutoShape 18">
            <a:extLst>
              <a:ext uri="{FF2B5EF4-FFF2-40B4-BE49-F238E27FC236}">
                <a16:creationId xmlns:a16="http://schemas.microsoft.com/office/drawing/2014/main" id="{BBD2EA7F-D591-0FD2-9C6A-7207690AB5D8}"/>
              </a:ext>
            </a:extLst>
          </p:cNvPr>
          <p:cNvSpPr/>
          <p:nvPr/>
        </p:nvSpPr>
        <p:spPr>
          <a:xfrm>
            <a:off x="15163504" y="2065828"/>
            <a:ext cx="6454836" cy="4411973"/>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9" name="AutoShape 18">
            <a:extLst>
              <a:ext uri="{FF2B5EF4-FFF2-40B4-BE49-F238E27FC236}">
                <a16:creationId xmlns:a16="http://schemas.microsoft.com/office/drawing/2014/main" id="{F0125804-587A-8763-777F-C767323DA4C9}"/>
              </a:ext>
            </a:extLst>
          </p:cNvPr>
          <p:cNvSpPr/>
          <p:nvPr/>
        </p:nvSpPr>
        <p:spPr>
          <a:xfrm>
            <a:off x="9710030" y="4533491"/>
            <a:ext cx="5293058" cy="7024872"/>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3" name="AutoShape 18">
            <a:extLst>
              <a:ext uri="{FF2B5EF4-FFF2-40B4-BE49-F238E27FC236}">
                <a16:creationId xmlns:a16="http://schemas.microsoft.com/office/drawing/2014/main" id="{B1DC4BE1-0992-4D7C-595B-338ED572F097}"/>
              </a:ext>
            </a:extLst>
          </p:cNvPr>
          <p:cNvSpPr/>
          <p:nvPr/>
        </p:nvSpPr>
        <p:spPr>
          <a:xfrm>
            <a:off x="6095965" y="4533491"/>
            <a:ext cx="3412800" cy="7024872"/>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6" name="AutoShape 18">
            <a:extLst>
              <a:ext uri="{FF2B5EF4-FFF2-40B4-BE49-F238E27FC236}">
                <a16:creationId xmlns:a16="http://schemas.microsoft.com/office/drawing/2014/main" id="{40F215FB-6664-27C7-C005-231E56918F4C}"/>
              </a:ext>
            </a:extLst>
          </p:cNvPr>
          <p:cNvSpPr/>
          <p:nvPr/>
        </p:nvSpPr>
        <p:spPr>
          <a:xfrm>
            <a:off x="15163504" y="6662588"/>
            <a:ext cx="6454836" cy="4895773"/>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45" name="AutoShape 18">
            <a:extLst>
              <a:ext uri="{FF2B5EF4-FFF2-40B4-BE49-F238E27FC236}">
                <a16:creationId xmlns:a16="http://schemas.microsoft.com/office/drawing/2014/main" id="{3BC5E3F1-9DC9-96A4-B012-196CD758E2B2}"/>
              </a:ext>
            </a:extLst>
          </p:cNvPr>
          <p:cNvSpPr/>
          <p:nvPr/>
        </p:nvSpPr>
        <p:spPr>
          <a:xfrm>
            <a:off x="8268756" y="2069544"/>
            <a:ext cx="6744682" cy="233795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9" name="AutoShape 18">
            <a:extLst>
              <a:ext uri="{FF2B5EF4-FFF2-40B4-BE49-F238E27FC236}">
                <a16:creationId xmlns:a16="http://schemas.microsoft.com/office/drawing/2014/main" id="{50E9C530-EC96-9C14-09D1-8BDECA7515CD}"/>
              </a:ext>
            </a:extLst>
          </p:cNvPr>
          <p:cNvSpPr/>
          <p:nvPr/>
        </p:nvSpPr>
        <p:spPr>
          <a:xfrm>
            <a:off x="559782" y="1375313"/>
            <a:ext cx="5058745" cy="10640168"/>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graphicFrame>
        <p:nvGraphicFramePr>
          <p:cNvPr id="11" name="Table 10">
            <a:extLst>
              <a:ext uri="{FF2B5EF4-FFF2-40B4-BE49-F238E27FC236}">
                <a16:creationId xmlns:a16="http://schemas.microsoft.com/office/drawing/2014/main" id="{603D9CB4-14FB-FED9-FC98-C10B93C1BE50}"/>
              </a:ext>
            </a:extLst>
          </p:cNvPr>
          <p:cNvGraphicFramePr>
            <a:graphicFrameLocks noGrp="1"/>
          </p:cNvGraphicFramePr>
          <p:nvPr>
            <p:extLst>
              <p:ext uri="{D42A27DB-BD31-4B8C-83A1-F6EECF244321}">
                <p14:modId xmlns:p14="http://schemas.microsoft.com/office/powerpoint/2010/main" val="140435401"/>
              </p:ext>
            </p:extLst>
          </p:nvPr>
        </p:nvGraphicFramePr>
        <p:xfrm>
          <a:off x="15355841" y="2826543"/>
          <a:ext cx="6075895" cy="2990688"/>
        </p:xfrm>
        <a:graphic>
          <a:graphicData uri="http://schemas.openxmlformats.org/drawingml/2006/table">
            <a:tbl>
              <a:tblPr firstRow="1" bandRow="1">
                <a:tableStyleId>{5C22544A-7EE6-4342-B048-85BDC9FD1C3A}</a:tableStyleId>
              </a:tblPr>
              <a:tblGrid>
                <a:gridCol w="759487">
                  <a:extLst>
                    <a:ext uri="{9D8B030D-6E8A-4147-A177-3AD203B41FA5}">
                      <a16:colId xmlns:a16="http://schemas.microsoft.com/office/drawing/2014/main" val="3224236342"/>
                    </a:ext>
                  </a:extLst>
                </a:gridCol>
                <a:gridCol w="960842">
                  <a:extLst>
                    <a:ext uri="{9D8B030D-6E8A-4147-A177-3AD203B41FA5}">
                      <a16:colId xmlns:a16="http://schemas.microsoft.com/office/drawing/2014/main" val="2962551425"/>
                    </a:ext>
                  </a:extLst>
                </a:gridCol>
                <a:gridCol w="558131">
                  <a:extLst>
                    <a:ext uri="{9D8B030D-6E8A-4147-A177-3AD203B41FA5}">
                      <a16:colId xmlns:a16="http://schemas.microsoft.com/office/drawing/2014/main" val="2926398294"/>
                    </a:ext>
                  </a:extLst>
                </a:gridCol>
                <a:gridCol w="759487">
                  <a:extLst>
                    <a:ext uri="{9D8B030D-6E8A-4147-A177-3AD203B41FA5}">
                      <a16:colId xmlns:a16="http://schemas.microsoft.com/office/drawing/2014/main" val="3637157570"/>
                    </a:ext>
                  </a:extLst>
                </a:gridCol>
                <a:gridCol w="759487">
                  <a:extLst>
                    <a:ext uri="{9D8B030D-6E8A-4147-A177-3AD203B41FA5}">
                      <a16:colId xmlns:a16="http://schemas.microsoft.com/office/drawing/2014/main" val="3663267983"/>
                    </a:ext>
                  </a:extLst>
                </a:gridCol>
                <a:gridCol w="759487">
                  <a:extLst>
                    <a:ext uri="{9D8B030D-6E8A-4147-A177-3AD203B41FA5}">
                      <a16:colId xmlns:a16="http://schemas.microsoft.com/office/drawing/2014/main" val="65260911"/>
                    </a:ext>
                  </a:extLst>
                </a:gridCol>
                <a:gridCol w="759487">
                  <a:extLst>
                    <a:ext uri="{9D8B030D-6E8A-4147-A177-3AD203B41FA5}">
                      <a16:colId xmlns:a16="http://schemas.microsoft.com/office/drawing/2014/main" val="2374197781"/>
                    </a:ext>
                  </a:extLst>
                </a:gridCol>
                <a:gridCol w="759487">
                  <a:extLst>
                    <a:ext uri="{9D8B030D-6E8A-4147-A177-3AD203B41FA5}">
                      <a16:colId xmlns:a16="http://schemas.microsoft.com/office/drawing/2014/main" val="2614672938"/>
                    </a:ext>
                  </a:extLst>
                </a:gridCol>
              </a:tblGrid>
              <a:tr h="247234">
                <a:tc rowSpan="3" gridSpan="3">
                  <a:txBody>
                    <a:bodyPr/>
                    <a:lstStyle/>
                    <a:p>
                      <a:pPr algn="l"/>
                      <a:r>
                        <a:rPr lang="en-NZ" sz="1100" b="0">
                          <a:solidFill>
                            <a:schemeClr val="accent6"/>
                          </a:solidFill>
                          <a:latin typeface="Arial" panose="020B0604020202020204" pitchFamily="34" charset="0"/>
                          <a:cs typeface="Arial" panose="020B0604020202020204" pitchFamily="34" charset="0"/>
                        </a:rPr>
                        <a:t>Adverse work events </a:t>
                      </a:r>
                    </a:p>
                    <a:p>
                      <a:pPr algn="l"/>
                      <a:r>
                        <a:rPr lang="en-NZ" sz="1100" b="0">
                          <a:solidFill>
                            <a:schemeClr val="accent6"/>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200" b="1">
                          <a:solidFill>
                            <a:schemeClr val="accent6"/>
                          </a:solidFill>
                          <a:latin typeface="Arial" panose="020B0604020202020204" pitchFamily="34" charset="0"/>
                          <a:cs typeface="Arial" panose="020B0604020202020204" pitchFamily="34" charset="0"/>
                        </a:rPr>
                        <a:t>Likelihood</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730181">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Rare</a:t>
                      </a:r>
                      <a:endParaRPr lang="en-NZ" sz="1100">
                        <a:solidFill>
                          <a:schemeClr val="accent6"/>
                        </a:solidFill>
                        <a:latin typeface="Arial" panose="020B0604020202020204" pitchFamily="34" charset="0"/>
                        <a:cs typeface="Arial" panose="020B0604020202020204" pitchFamily="34" charset="0"/>
                      </a:endParaRPr>
                    </a:p>
                    <a:p>
                      <a:pPr algn="ctr"/>
                      <a:r>
                        <a:rPr lang="en-NZ" sz="900">
                          <a:solidFill>
                            <a:schemeClr val="accent6"/>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Unlikely</a:t>
                      </a:r>
                    </a:p>
                    <a:p>
                      <a:pPr algn="ctr"/>
                      <a:r>
                        <a:rPr lang="en-NZ" sz="1100" b="1">
                          <a:solidFill>
                            <a:schemeClr val="accent6"/>
                          </a:solidFill>
                          <a:latin typeface="Arial" panose="020B0604020202020204" pitchFamily="34" charset="0"/>
                          <a:cs typeface="Arial" panose="020B0604020202020204" pitchFamily="34" charset="0"/>
                        </a:rPr>
                        <a:t> </a:t>
                      </a:r>
                      <a:r>
                        <a:rPr lang="en-NZ" sz="900">
                          <a:solidFill>
                            <a:schemeClr val="accent6"/>
                          </a:solidFill>
                          <a:latin typeface="Arial" panose="020B0604020202020204" pitchFamily="34" charset="0"/>
                          <a:cs typeface="Arial" panose="020B0604020202020204" pitchFamily="34" charset="0"/>
                        </a:rPr>
                        <a:t>May occur once in 5-20 years</a:t>
                      </a:r>
                      <a:endParaRPr lang="en-NZ" sz="110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dirty="0">
                        <a:solidFill>
                          <a:schemeClr val="accent6"/>
                        </a:solidFill>
                        <a:latin typeface="Arial" panose="020B0604020202020204" pitchFamily="34" charset="0"/>
                        <a:cs typeface="Arial" panose="020B0604020202020204" pitchFamily="34" charset="0"/>
                      </a:endParaRPr>
                    </a:p>
                    <a:p>
                      <a:pPr algn="ctr"/>
                      <a:r>
                        <a:rPr lang="en-NZ" sz="1100" b="1" dirty="0">
                          <a:solidFill>
                            <a:schemeClr val="accent6"/>
                          </a:solidFill>
                          <a:latin typeface="Arial" panose="020B0604020202020204" pitchFamily="34" charset="0"/>
                          <a:cs typeface="Arial" panose="020B0604020202020204" pitchFamily="34" charset="0"/>
                        </a:rPr>
                        <a:t>Possible</a:t>
                      </a:r>
                      <a:endParaRPr lang="en-NZ" sz="1100" dirty="0">
                        <a:solidFill>
                          <a:schemeClr val="accent6"/>
                        </a:solidFill>
                        <a:latin typeface="Arial" panose="020B0604020202020204" pitchFamily="34" charset="0"/>
                        <a:cs typeface="Arial" panose="020B0604020202020204" pitchFamily="34" charset="0"/>
                      </a:endParaRPr>
                    </a:p>
                    <a:p>
                      <a:pPr algn="ctr"/>
                      <a:r>
                        <a:rPr lang="en-NZ" sz="1100" dirty="0">
                          <a:solidFill>
                            <a:schemeClr val="accent6"/>
                          </a:solidFill>
                          <a:latin typeface="Arial" panose="020B0604020202020204" pitchFamily="34" charset="0"/>
                          <a:cs typeface="Arial" panose="020B0604020202020204" pitchFamily="34" charset="0"/>
                        </a:rPr>
                        <a:t> </a:t>
                      </a:r>
                      <a:r>
                        <a:rPr lang="en-NZ" sz="900" dirty="0">
                          <a:solidFill>
                            <a:schemeClr val="accent6"/>
                          </a:solidFill>
                          <a:latin typeface="Arial" panose="020B0604020202020204" pitchFamily="34" charset="0"/>
                          <a:cs typeface="Arial" panose="020B0604020202020204" pitchFamily="34" charset="0"/>
                        </a:rPr>
                        <a:t>May occur in 2-5 years</a:t>
                      </a:r>
                      <a:endParaRPr lang="en-NZ" sz="1100" dirty="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Likely</a:t>
                      </a:r>
                    </a:p>
                    <a:p>
                      <a:pPr algn="ctr"/>
                      <a:r>
                        <a:rPr lang="en-NZ" sz="900">
                          <a:solidFill>
                            <a:schemeClr val="accent6"/>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Almost certain </a:t>
                      </a:r>
                    </a:p>
                    <a:p>
                      <a:pPr algn="ctr"/>
                      <a:r>
                        <a:rPr lang="en-NZ" sz="900">
                          <a:solidFill>
                            <a:schemeClr val="accent6"/>
                          </a:solidFill>
                          <a:latin typeface="Arial" panose="020B0604020202020204" pitchFamily="34" charset="0"/>
                          <a:cs typeface="Arial" panose="020B0604020202020204" pitchFamily="34" charset="0"/>
                        </a:rPr>
                        <a:t>May occur this year</a:t>
                      </a:r>
                      <a:endParaRPr lang="en-NZ" sz="110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32917">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232917">
                <a:tc rowSpan="5">
                  <a:txBody>
                    <a:bodyPr/>
                    <a:lstStyle/>
                    <a:p>
                      <a:pPr algn="ctr"/>
                      <a:r>
                        <a:rPr lang="en-NZ" sz="1200" b="1">
                          <a:solidFill>
                            <a:schemeClr val="tx1"/>
                          </a:solidFill>
                          <a:latin typeface="Arial" panose="020B0604020202020204" pitchFamily="34" charset="0"/>
                          <a:cs typeface="Arial" panose="020B0604020202020204" pitchFamily="34" charset="0"/>
                        </a:rPr>
                        <a:t>Consequences</a:t>
                      </a: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1100" b="1" dirty="0">
                          <a:solidFill>
                            <a:schemeClr val="accent6"/>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NZ" sz="1800" b="0"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800" b="0"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232917">
                <a:tc vMerge="1">
                  <a:txBody>
                    <a:bodyPr/>
                    <a:lstStyle/>
                    <a:p>
                      <a:endParaRPr lang="en-NZ"/>
                    </a:p>
                  </a:txBody>
                  <a:tcPr/>
                </a:tc>
                <a:tc>
                  <a:txBody>
                    <a:bodyPr/>
                    <a:lstStyle/>
                    <a:p>
                      <a:pPr algn="ctr"/>
                      <a:r>
                        <a:rPr lang="en-NZ" sz="1100" b="1" dirty="0">
                          <a:solidFill>
                            <a:schemeClr val="accent6"/>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dirty="0">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800" b="0"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263677">
                <a:tc vMerge="1">
                  <a:txBody>
                    <a:bodyPr/>
                    <a:lstStyle/>
                    <a:p>
                      <a:endParaRPr lang="en-NZ"/>
                    </a:p>
                  </a:txBody>
                  <a:tcPr/>
                </a:tc>
                <a:tc>
                  <a:txBody>
                    <a:bodyPr/>
                    <a:lstStyle/>
                    <a:p>
                      <a:pPr algn="ctr"/>
                      <a:r>
                        <a:rPr lang="en-NZ" sz="1100" b="1" dirty="0">
                          <a:solidFill>
                            <a:schemeClr val="accent6"/>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NZ" sz="1800" b="1" i="0" u="none" strike="noStrike" dirty="0">
                          <a:solidFill>
                            <a:srgbClr val="000000"/>
                          </a:solidFill>
                          <a:effectLst/>
                          <a:latin typeface="Arial" panose="020B0604020202020204" pitchFamily="34" charset="0"/>
                        </a:rPr>
                        <a:t> </a:t>
                      </a:r>
                      <a:r>
                        <a:rPr lang="en-NZ" sz="1100" b="1" i="0" u="none" strike="noStrike" kern="1200" dirty="0">
                          <a:solidFill>
                            <a:srgbClr val="000000"/>
                          </a:solidFill>
                          <a:effectLst/>
                          <a:latin typeface="Arial" panose="020B0604020202020204" pitchFamily="34" charset="0"/>
                          <a:ea typeface="+mn-ea"/>
                          <a:cs typeface="+mn-cs"/>
                        </a:rPr>
                        <a:t>1-CR2</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r>
                        <a:rPr lang="en-NZ" sz="11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r>
                        <a:rPr lang="en-NZ" sz="1100" b="1" i="0" u="none" strike="noStrike">
                          <a:solidFill>
                            <a:schemeClr val="bg2"/>
                          </a:solidFill>
                          <a:effectLst/>
                          <a:latin typeface="Arial" panose="020B0604020202020204" pitchFamily="34" charset="0"/>
                        </a:rPr>
                        <a:t>2-CR1</a:t>
                      </a:r>
                    </a:p>
                    <a:p>
                      <a:pPr algn="ctr" rtl="0" fontAlgn="b"/>
                      <a:r>
                        <a:rPr lang="en-NZ" sz="1100" b="1" i="0" u="none" strike="noStrike">
                          <a:solidFill>
                            <a:schemeClr val="bg2"/>
                          </a:solidFill>
                          <a:effectLst/>
                          <a:latin typeface="Arial" panose="020B0604020202020204" pitchFamily="34" charset="0"/>
                        </a:rPr>
                        <a:t>1-CR3</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dirty="0">
                          <a:solidFill>
                            <a:srgbClr val="996633"/>
                          </a:solidFill>
                          <a:effectLst/>
                          <a:latin typeface="Arial" panose="020B0604020202020204" pitchFamily="34" charset="0"/>
                        </a:rPr>
                        <a:t>1-CR1</a:t>
                      </a:r>
                    </a:p>
                    <a:p>
                      <a:pPr algn="ctr" fontAlgn="ctr"/>
                      <a:r>
                        <a:rPr lang="en-NZ" sz="1100" b="1" i="0" u="none" strike="noStrike" dirty="0">
                          <a:solidFill>
                            <a:srgbClr val="996633"/>
                          </a:solidFill>
                          <a:effectLst/>
                          <a:latin typeface="Arial" panose="020B0604020202020204" pitchFamily="34" charset="0"/>
                        </a:rPr>
                        <a:t>1-CR5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320946">
                <a:tc vMerge="1">
                  <a:txBody>
                    <a:bodyPr/>
                    <a:lstStyle/>
                    <a:p>
                      <a:endParaRPr lang="en-NZ"/>
                    </a:p>
                  </a:txBody>
                  <a:tcPr/>
                </a:tc>
                <a:tc>
                  <a:txBody>
                    <a:bodyPr/>
                    <a:lstStyle/>
                    <a:p>
                      <a:pPr algn="ctr"/>
                      <a:r>
                        <a:rPr lang="en-NZ" sz="1100" b="1" dirty="0">
                          <a:solidFill>
                            <a:schemeClr val="accent6"/>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NZ" sz="1100" b="1"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dirty="0">
                          <a:solidFill>
                            <a:srgbClr val="000000"/>
                          </a:solidFill>
                          <a:effectLst/>
                          <a:latin typeface="Arial" panose="020B0604020202020204" pitchFamily="34" charset="0"/>
                        </a:rPr>
                        <a:t>1-CR1</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chemeClr val="bg2"/>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478436">
                <a:tc vMerge="1">
                  <a:txBody>
                    <a:bodyPr/>
                    <a:lstStyle/>
                    <a:p>
                      <a:endParaRPr lang="en-NZ"/>
                    </a:p>
                  </a:txBody>
                  <a:tcPr/>
                </a:tc>
                <a:tc>
                  <a:txBody>
                    <a:bodyPr/>
                    <a:lstStyle/>
                    <a:p>
                      <a:pPr algn="ctr"/>
                      <a:r>
                        <a:rPr lang="en-NZ" sz="1100" b="1" dirty="0">
                          <a:solidFill>
                            <a:schemeClr val="accent6"/>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en-NZ" sz="1100" b="1" i="0" u="none" strike="noStrike">
                          <a:solidFill>
                            <a:srgbClr val="000000"/>
                          </a:solidFill>
                          <a:effectLst/>
                          <a:latin typeface="Arial" panose="020B0604020202020204" pitchFamily="34" charset="0"/>
                        </a:rPr>
                        <a:t>1-CR1</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5-CR1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1-CR3</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dirty="0">
                          <a:solidFill>
                            <a:srgbClr val="000000"/>
                          </a:solidFill>
                          <a:effectLst/>
                          <a:latin typeface="Arial" panose="020B0604020202020204" pitchFamily="34" charset="0"/>
                        </a:rPr>
                        <a:t>11-CR1</a:t>
                      </a:r>
                      <a:br>
                        <a:rPr lang="en-NZ" sz="1100" b="1" i="0" u="none" strike="noStrike" dirty="0">
                          <a:solidFill>
                            <a:srgbClr val="000000"/>
                          </a:solidFill>
                          <a:effectLst/>
                          <a:latin typeface="Arial" panose="020B0604020202020204" pitchFamily="34" charset="0"/>
                        </a:rPr>
                      </a:br>
                      <a:r>
                        <a:rPr lang="en-NZ" sz="1100" b="1" i="0" u="none" strike="noStrike" dirty="0">
                          <a:solidFill>
                            <a:srgbClr val="000000"/>
                          </a:solidFill>
                          <a:effectLst/>
                          <a:latin typeface="Arial" panose="020B0604020202020204" pitchFamily="34" charset="0"/>
                        </a:rPr>
                        <a:t>1-CR2</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dirty="0">
                          <a:solidFill>
                            <a:srgbClr val="000000"/>
                          </a:solidFill>
                          <a:effectLst/>
                          <a:latin typeface="Arial" panose="020B0604020202020204" pitchFamily="34" charset="0"/>
                        </a:rPr>
                        <a:t>2-CR1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dirty="0">
                          <a:solidFill>
                            <a:schemeClr val="bg2"/>
                          </a:solidFill>
                          <a:effectLst/>
                          <a:latin typeface="Arial" panose="020B0604020202020204" pitchFamily="34" charset="0"/>
                        </a:rPr>
                        <a:t>1-CR1</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sp>
        <p:nvSpPr>
          <p:cNvPr id="42" name="TextBox 41">
            <a:extLst>
              <a:ext uri="{FF2B5EF4-FFF2-40B4-BE49-F238E27FC236}">
                <a16:creationId xmlns:a16="http://schemas.microsoft.com/office/drawing/2014/main" id="{93F09DC1-7A82-6B53-8EED-C49A4112C2BE}"/>
              </a:ext>
            </a:extLst>
          </p:cNvPr>
          <p:cNvSpPr txBox="1"/>
          <p:nvPr/>
        </p:nvSpPr>
        <p:spPr>
          <a:xfrm>
            <a:off x="655310" y="2069507"/>
            <a:ext cx="4963216" cy="10004301"/>
          </a:xfrm>
          <a:prstGeom prst="rect">
            <a:avLst/>
          </a:prstGeom>
          <a:noFill/>
        </p:spPr>
        <p:txBody>
          <a:bodyPr wrap="square" lIns="80287" tIns="40144" rIns="80287" bIns="40144" anchor="t">
            <a:spAutoFit/>
          </a:bodyPr>
          <a:lstStyle/>
          <a:p>
            <a:pPr>
              <a:spcBef>
                <a:spcPts val="527"/>
              </a:spcBef>
              <a:spcAft>
                <a:spcPts val="1054"/>
              </a:spcAft>
            </a:pPr>
            <a:r>
              <a:rPr lang="en-US" sz="3850" b="1" dirty="0">
                <a:solidFill>
                  <a:srgbClr val="000000"/>
                </a:solidFill>
                <a:latin typeface="IBM Plex Sans Bold"/>
              </a:rPr>
              <a:t>AT Critical Risks</a:t>
            </a:r>
          </a:p>
          <a:p>
            <a:pPr>
              <a:spcBef>
                <a:spcPts val="527"/>
              </a:spcBef>
              <a:spcAft>
                <a:spcPts val="527"/>
              </a:spcAft>
            </a:pPr>
            <a:r>
              <a:rPr lang="en-US" sz="1400" b="1" dirty="0"/>
              <a:t>Context</a:t>
            </a:r>
            <a:r>
              <a:rPr lang="en-US" sz="1400" b="1" dirty="0">
                <a:cs typeface="Calibri"/>
              </a:rPr>
              <a:t> </a:t>
            </a:r>
          </a:p>
          <a:p>
            <a:pPr>
              <a:spcBef>
                <a:spcPts val="527"/>
              </a:spcBef>
              <a:spcAft>
                <a:spcPts val="527"/>
              </a:spcAft>
            </a:pPr>
            <a:r>
              <a:rPr lang="en-GB" sz="1400" dirty="0">
                <a:ea typeface="+mn-lt"/>
                <a:cs typeface="+mn-lt"/>
              </a:rPr>
              <a:t>Health and safety work starts with identifying and understanding what AT’s work-related health and safety risks are. WorkSafe’s guidance is for businesses to focus on critical risks first before managing less serious risks.</a:t>
            </a:r>
          </a:p>
          <a:p>
            <a:pPr>
              <a:spcBef>
                <a:spcPts val="527"/>
              </a:spcBef>
              <a:spcAft>
                <a:spcPts val="527"/>
              </a:spcAft>
            </a:pPr>
            <a:endParaRPr lang="en-GB" sz="200" dirty="0">
              <a:ea typeface="+mn-lt"/>
              <a:cs typeface="+mn-lt"/>
            </a:endParaRPr>
          </a:p>
          <a:p>
            <a:pPr>
              <a:spcAft>
                <a:spcPts val="527"/>
              </a:spcAft>
            </a:pPr>
            <a:r>
              <a:rPr lang="en-US" sz="1400" b="1" dirty="0"/>
              <a:t>Key insights</a:t>
            </a:r>
            <a:endParaRPr lang="en-US" sz="1400" b="1" dirty="0">
              <a:cs typeface="Calibri"/>
            </a:endParaRPr>
          </a:p>
          <a:p>
            <a:pPr marL="250825" indent="-250825">
              <a:spcAft>
                <a:spcPts val="1200"/>
              </a:spcAft>
              <a:buFont typeface="Arial" panose="020B0604020202020204" pitchFamily="34" charset="0"/>
              <a:buChar char="•"/>
            </a:pPr>
            <a:r>
              <a:rPr lang="en-US" sz="1350" dirty="0">
                <a:solidFill>
                  <a:srgbClr val="000000"/>
                </a:solidFill>
                <a:cs typeface="Arial"/>
              </a:rPr>
              <a:t>In February 2024, there was an increase of 16% in the number of critical risks identified compared to January 2023 (25 to 29) (Figure 3).</a:t>
            </a:r>
          </a:p>
          <a:p>
            <a:pPr marL="250825" indent="-250825">
              <a:spcAft>
                <a:spcPts val="1200"/>
              </a:spcAft>
              <a:buFont typeface="Arial" panose="020B0604020202020204" pitchFamily="34" charset="0"/>
              <a:buChar char="•"/>
            </a:pPr>
            <a:r>
              <a:rPr lang="en-US" sz="1350" dirty="0">
                <a:solidFill>
                  <a:srgbClr val="000000"/>
                </a:solidFill>
                <a:cs typeface="Arial"/>
              </a:rPr>
              <a:t>Violence, threats and aggression (VTA) continues trending with the most critical risk (CR) events identified represented by 81% from March 2023 to February 2024. The lowest number of adverse work events were reported in CR5 working on an operational site (1.3%) and CR4 exposure to infectious diseases (0.3%) (Figure 1). </a:t>
            </a:r>
          </a:p>
          <a:p>
            <a:pPr marL="250825" indent="-250825">
              <a:spcAft>
                <a:spcPts val="1200"/>
              </a:spcAft>
              <a:buFont typeface="Arial" panose="020B0604020202020204" pitchFamily="34" charset="0"/>
              <a:buChar char="•"/>
            </a:pPr>
            <a:r>
              <a:rPr lang="en-US" sz="1350" dirty="0">
                <a:solidFill>
                  <a:srgbClr val="000000"/>
                </a:solidFill>
                <a:cs typeface="Arial"/>
              </a:rPr>
              <a:t>In February 2024, </a:t>
            </a:r>
            <a:r>
              <a:rPr lang="en-US" sz="1350" dirty="0">
                <a:solidFill>
                  <a:schemeClr val="accent6"/>
                </a:solidFill>
                <a:cs typeface="Arial"/>
              </a:rPr>
              <a:t>83% (24 of 29) of the total of the reported adverse work events presenting a critical risk to AT people were related to VTA, an increase of seven percentage points compared to December 2023 (76%) (Figure 3).</a:t>
            </a:r>
          </a:p>
          <a:p>
            <a:pPr marL="250825" indent="-250825">
              <a:spcAft>
                <a:spcPts val="1200"/>
              </a:spcAft>
              <a:buFont typeface="Arial" panose="020B0604020202020204" pitchFamily="34" charset="0"/>
              <a:buChar char="•"/>
            </a:pPr>
            <a:r>
              <a:rPr lang="en-US" sz="1350" dirty="0">
                <a:solidFill>
                  <a:srgbClr val="000000"/>
                </a:solidFill>
                <a:cs typeface="Arial"/>
              </a:rPr>
              <a:t>In February 2024, there were two adverse work events identified as high potential and identified as critical risks (both major risk consequences) one related to violence, threats and aggression (VTA) and one related to working on operational site</a:t>
            </a:r>
            <a:r>
              <a:rPr lang="en-GB" sz="1350" dirty="0">
                <a:solidFill>
                  <a:schemeClr val="accent6"/>
                </a:solidFill>
                <a:cs typeface="Arial"/>
              </a:rPr>
              <a:t>. However, t</a:t>
            </a:r>
            <a:r>
              <a:rPr lang="en-US" sz="1350" dirty="0">
                <a:solidFill>
                  <a:srgbClr val="000000"/>
                </a:solidFill>
                <a:cs typeface="Arial"/>
              </a:rPr>
              <a:t>he risk consequence heat map indicated most adverse work events identified as critical risks fell into the lower risk consequence (23) and four in the moderate risk consequence where three related to VTA with two outcomes Grade 8 - Assault (Actively hit) / Serious Assault (Sustained) and one near miss and one related to exposure to psychological harm with an outcome injury/illness.</a:t>
            </a:r>
          </a:p>
          <a:p>
            <a:pPr marL="250825" indent="-250825">
              <a:spcAft>
                <a:spcPts val="1200"/>
              </a:spcAft>
              <a:buFont typeface="Arial" panose="020B0604020202020204" pitchFamily="34" charset="0"/>
              <a:buChar char="•"/>
            </a:pPr>
            <a:r>
              <a:rPr lang="en-GB" sz="1350" dirty="0">
                <a:solidFill>
                  <a:srgbClr val="000000"/>
                </a:solidFill>
                <a:cs typeface="Arial"/>
              </a:rPr>
              <a:t>In February 2024,  there was a highly increase of adverse work events with an outcome </a:t>
            </a:r>
            <a:r>
              <a:rPr lang="en-US" sz="1350" dirty="0">
                <a:solidFill>
                  <a:srgbClr val="000000"/>
                </a:solidFill>
                <a:cs typeface="Arial"/>
              </a:rPr>
              <a:t>Grade 2 - Verbal Abuse (Targeted but not sustained) (one to five) and injury/illness (three to five) (Figure 4).</a:t>
            </a:r>
            <a:endParaRPr lang="en-GB" sz="1350" dirty="0">
              <a:solidFill>
                <a:srgbClr val="000000"/>
              </a:solidFill>
              <a:cs typeface="Arial"/>
            </a:endParaRPr>
          </a:p>
          <a:p>
            <a:pPr marL="250825" indent="-250825">
              <a:spcAft>
                <a:spcPts val="1200"/>
              </a:spcAft>
              <a:buFont typeface="Arial" panose="020B0604020202020204" pitchFamily="34" charset="0"/>
              <a:buChar char="•"/>
            </a:pPr>
            <a:r>
              <a:rPr lang="en-US" sz="1350" dirty="0">
                <a:solidFill>
                  <a:srgbClr val="000000"/>
                </a:solidFill>
                <a:cs typeface="Arial"/>
              </a:rPr>
              <a:t>Grade 4 and </a:t>
            </a:r>
            <a:r>
              <a:rPr lang="en-GB" sz="1350" dirty="0">
                <a:solidFill>
                  <a:srgbClr val="000000"/>
                </a:solidFill>
                <a:cs typeface="Arial"/>
              </a:rPr>
              <a:t>Grade 1 continue trending the highest outcomes types with the most of adverse work events reported from </a:t>
            </a:r>
            <a:r>
              <a:rPr lang="en-US" sz="1350" dirty="0">
                <a:solidFill>
                  <a:srgbClr val="000000"/>
                </a:solidFill>
                <a:cs typeface="Arial"/>
              </a:rPr>
              <a:t>March 2023 to February 2024 </a:t>
            </a:r>
            <a:r>
              <a:rPr lang="en-GB" sz="1350" dirty="0">
                <a:solidFill>
                  <a:srgbClr val="000000"/>
                </a:solidFill>
                <a:cs typeface="Arial"/>
              </a:rPr>
              <a:t>(Figure 5).</a:t>
            </a:r>
            <a:endParaRPr lang="en-US" sz="1350" dirty="0">
              <a:solidFill>
                <a:srgbClr val="000000"/>
              </a:solidFill>
              <a:cs typeface="Arial"/>
            </a:endParaRPr>
          </a:p>
        </p:txBody>
      </p:sp>
      <p:sp>
        <p:nvSpPr>
          <p:cNvPr id="6" name="TextBox 34">
            <a:extLst>
              <a:ext uri="{FF2B5EF4-FFF2-40B4-BE49-F238E27FC236}">
                <a16:creationId xmlns:a16="http://schemas.microsoft.com/office/drawing/2014/main" id="{64517154-FFAC-0D0A-1196-8BDD80EA6386}"/>
              </a:ext>
            </a:extLst>
          </p:cNvPr>
          <p:cNvSpPr txBox="1"/>
          <p:nvPr/>
        </p:nvSpPr>
        <p:spPr>
          <a:xfrm>
            <a:off x="544555" y="600698"/>
            <a:ext cx="13073474" cy="410369"/>
          </a:xfrm>
          <a:prstGeom prst="rect">
            <a:avLst/>
          </a:prstGeom>
        </p:spPr>
        <p:txBody>
          <a:bodyPr wrap="square" lIns="0" tIns="0" rIns="0" bIns="0" rtlCol="0" anchor="t">
            <a:spAutoFit/>
          </a:bodyPr>
          <a:lstStyle/>
          <a:p>
            <a:pPr>
              <a:lnSpc>
                <a:spcPts val="3195"/>
              </a:lnSpc>
            </a:pPr>
            <a:r>
              <a:rPr lang="en-US" sz="2800" dirty="0">
                <a:solidFill>
                  <a:srgbClr val="000000"/>
                </a:solidFill>
                <a:latin typeface="IBM Plex Sans Bold"/>
              </a:rPr>
              <a:t>1.4</a:t>
            </a:r>
            <a:r>
              <a:rPr lang="en-US" sz="2800" b="1" dirty="0">
                <a:solidFill>
                  <a:srgbClr val="000000"/>
                </a:solidFill>
              </a:rPr>
              <a:t> Safety operational activity </a:t>
            </a:r>
            <a:r>
              <a:rPr lang="en-US" sz="2800" dirty="0">
                <a:solidFill>
                  <a:srgbClr val="000000"/>
                </a:solidFill>
              </a:rPr>
              <a:t>- Auckland Transport critical risks spotlight</a:t>
            </a:r>
          </a:p>
        </p:txBody>
      </p:sp>
      <p:pic>
        <p:nvPicPr>
          <p:cNvPr id="21" name="Picture 4" descr="Logo, company name&#10;&#10;Description automatically generated">
            <a:extLst>
              <a:ext uri="{FF2B5EF4-FFF2-40B4-BE49-F238E27FC236}">
                <a16:creationId xmlns:a16="http://schemas.microsoft.com/office/drawing/2014/main" id="{E5549947-FC99-2184-AAF2-FE3C07AC0A11}"/>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28" name="TextBox 27">
            <a:extLst>
              <a:ext uri="{FF2B5EF4-FFF2-40B4-BE49-F238E27FC236}">
                <a16:creationId xmlns:a16="http://schemas.microsoft.com/office/drawing/2014/main" id="{CDE89B76-61F5-742B-4D52-462004E5A6F9}"/>
              </a:ext>
            </a:extLst>
          </p:cNvPr>
          <p:cNvSpPr txBox="1"/>
          <p:nvPr/>
        </p:nvSpPr>
        <p:spPr>
          <a:xfrm>
            <a:off x="15992790" y="2160796"/>
            <a:ext cx="4796263"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2. February 2024 heat map - Risk consequence for adverse work events identified as critical risks</a:t>
            </a:r>
            <a:endParaRPr lang="en-US" sz="1400" b="1"/>
          </a:p>
        </p:txBody>
      </p:sp>
      <p:graphicFrame>
        <p:nvGraphicFramePr>
          <p:cNvPr id="30" name="Chart 29">
            <a:extLst>
              <a:ext uri="{FF2B5EF4-FFF2-40B4-BE49-F238E27FC236}">
                <a16:creationId xmlns:a16="http://schemas.microsoft.com/office/drawing/2014/main" id="{0E42DC4F-6CB6-109F-7574-D72C2EF63AE7}"/>
              </a:ext>
            </a:extLst>
          </p:cNvPr>
          <p:cNvGraphicFramePr/>
          <p:nvPr>
            <p:extLst>
              <p:ext uri="{D42A27DB-BD31-4B8C-83A1-F6EECF244321}">
                <p14:modId xmlns:p14="http://schemas.microsoft.com/office/powerpoint/2010/main" val="1857595642"/>
              </p:ext>
            </p:extLst>
          </p:nvPr>
        </p:nvGraphicFramePr>
        <p:xfrm>
          <a:off x="8340422" y="2155557"/>
          <a:ext cx="6584954" cy="2185443"/>
        </p:xfrm>
        <a:graphic>
          <a:graphicData uri="http://schemas.openxmlformats.org/drawingml/2006/chart">
            <c:chart xmlns:c="http://schemas.openxmlformats.org/drawingml/2006/chart" xmlns:r="http://schemas.openxmlformats.org/officeDocument/2006/relationships" r:id="rId4"/>
          </a:graphicData>
        </a:graphic>
      </p:graphicFrame>
      <p:sp>
        <p:nvSpPr>
          <p:cNvPr id="146" name="TextBox 91">
            <a:extLst>
              <a:ext uri="{FF2B5EF4-FFF2-40B4-BE49-F238E27FC236}">
                <a16:creationId xmlns:a16="http://schemas.microsoft.com/office/drawing/2014/main" id="{92E7E60C-CD59-2992-0FA2-A20F6415398D}"/>
              </a:ext>
            </a:extLst>
          </p:cNvPr>
          <p:cNvSpPr txBox="1"/>
          <p:nvPr/>
        </p:nvSpPr>
        <p:spPr>
          <a:xfrm>
            <a:off x="6614570" y="2335892"/>
            <a:ext cx="793256" cy="738664"/>
          </a:xfrm>
          <a:prstGeom prst="rect">
            <a:avLst/>
          </a:prstGeom>
          <a:noFill/>
          <a:ln>
            <a:noFill/>
          </a:ln>
        </p:spPr>
        <p:txBody>
          <a:bodyPr wrap="square" lIns="0" tIns="0" rIns="0" bIns="0" rtlCol="0" anchor="ctr">
            <a:spAutoFit/>
          </a:bodyPr>
          <a:lstStyle/>
          <a:p>
            <a:pPr algn="ctr"/>
            <a:r>
              <a:rPr lang="en-US" sz="4800">
                <a:solidFill>
                  <a:schemeClr val="accent6"/>
                </a:solidFill>
              </a:rPr>
              <a:t>29</a:t>
            </a:r>
          </a:p>
        </p:txBody>
      </p:sp>
      <p:sp>
        <p:nvSpPr>
          <p:cNvPr id="147" name="TextBox 84">
            <a:extLst>
              <a:ext uri="{FF2B5EF4-FFF2-40B4-BE49-F238E27FC236}">
                <a16:creationId xmlns:a16="http://schemas.microsoft.com/office/drawing/2014/main" id="{2076935D-4E16-2E9B-6226-F971C0A02BC8}"/>
              </a:ext>
            </a:extLst>
          </p:cNvPr>
          <p:cNvSpPr txBox="1"/>
          <p:nvPr/>
        </p:nvSpPr>
        <p:spPr>
          <a:xfrm>
            <a:off x="6340447" y="3184219"/>
            <a:ext cx="1358653"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Adverse work events identified as critical risks</a:t>
            </a:r>
          </a:p>
          <a:p>
            <a:pPr algn="ctr"/>
            <a:r>
              <a:rPr lang="en-US" sz="1000">
                <a:solidFill>
                  <a:schemeClr val="accent6"/>
                </a:solidFill>
                <a:latin typeface="Aileron Regular Bold"/>
              </a:rPr>
              <a:t>Feb 2024</a:t>
            </a:r>
          </a:p>
        </p:txBody>
      </p:sp>
      <p:sp>
        <p:nvSpPr>
          <p:cNvPr id="149" name="Rectangle: Rounded Corners 148">
            <a:extLst>
              <a:ext uri="{FF2B5EF4-FFF2-40B4-BE49-F238E27FC236}">
                <a16:creationId xmlns:a16="http://schemas.microsoft.com/office/drawing/2014/main" id="{A33204FE-AB8C-D94A-DD45-B762A0698D8E}"/>
              </a:ext>
            </a:extLst>
          </p:cNvPr>
          <p:cNvSpPr/>
          <p:nvPr/>
        </p:nvSpPr>
        <p:spPr>
          <a:xfrm>
            <a:off x="6032531" y="124612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50" name="Rectangle: Rounded Corners 149">
            <a:extLst>
              <a:ext uri="{FF2B5EF4-FFF2-40B4-BE49-F238E27FC236}">
                <a16:creationId xmlns:a16="http://schemas.microsoft.com/office/drawing/2014/main" id="{BA7E3CD8-DE54-FEB9-BDA7-3C184BBB8634}"/>
              </a:ext>
            </a:extLst>
          </p:cNvPr>
          <p:cNvSpPr/>
          <p:nvPr/>
        </p:nvSpPr>
        <p:spPr>
          <a:xfrm>
            <a:off x="737749" y="124612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graphicFrame>
        <p:nvGraphicFramePr>
          <p:cNvPr id="5" name="Table 13">
            <a:extLst>
              <a:ext uri="{FF2B5EF4-FFF2-40B4-BE49-F238E27FC236}">
                <a16:creationId xmlns:a16="http://schemas.microsoft.com/office/drawing/2014/main" id="{71B897A6-5ACE-3458-5A6F-DEC53A465E6E}"/>
              </a:ext>
            </a:extLst>
          </p:cNvPr>
          <p:cNvGraphicFramePr>
            <a:graphicFrameLocks noGrp="1"/>
          </p:cNvGraphicFramePr>
          <p:nvPr>
            <p:extLst>
              <p:ext uri="{D42A27DB-BD31-4B8C-83A1-F6EECF244321}">
                <p14:modId xmlns:p14="http://schemas.microsoft.com/office/powerpoint/2010/main" val="309745882"/>
              </p:ext>
            </p:extLst>
          </p:nvPr>
        </p:nvGraphicFramePr>
        <p:xfrm>
          <a:off x="15337716" y="6034262"/>
          <a:ext cx="6203620" cy="243840"/>
        </p:xfrm>
        <a:graphic>
          <a:graphicData uri="http://schemas.openxmlformats.org/drawingml/2006/table">
            <a:tbl>
              <a:tblPr firstRow="1" bandRow="1">
                <a:tableStyleId>{5C22544A-7EE6-4342-B048-85BDC9FD1C3A}</a:tableStyleId>
              </a:tblPr>
              <a:tblGrid>
                <a:gridCol w="1240724">
                  <a:extLst>
                    <a:ext uri="{9D8B030D-6E8A-4147-A177-3AD203B41FA5}">
                      <a16:colId xmlns:a16="http://schemas.microsoft.com/office/drawing/2014/main" val="1241092137"/>
                    </a:ext>
                  </a:extLst>
                </a:gridCol>
                <a:gridCol w="1240724">
                  <a:extLst>
                    <a:ext uri="{9D8B030D-6E8A-4147-A177-3AD203B41FA5}">
                      <a16:colId xmlns:a16="http://schemas.microsoft.com/office/drawing/2014/main" val="979101673"/>
                    </a:ext>
                  </a:extLst>
                </a:gridCol>
                <a:gridCol w="1240724">
                  <a:extLst>
                    <a:ext uri="{9D8B030D-6E8A-4147-A177-3AD203B41FA5}">
                      <a16:colId xmlns:a16="http://schemas.microsoft.com/office/drawing/2014/main" val="1472569555"/>
                    </a:ext>
                  </a:extLst>
                </a:gridCol>
                <a:gridCol w="1240724">
                  <a:extLst>
                    <a:ext uri="{9D8B030D-6E8A-4147-A177-3AD203B41FA5}">
                      <a16:colId xmlns:a16="http://schemas.microsoft.com/office/drawing/2014/main" val="2088713314"/>
                    </a:ext>
                  </a:extLst>
                </a:gridCol>
                <a:gridCol w="1240724">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4706"/>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dirty="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10" name="TextBox 9">
            <a:extLst>
              <a:ext uri="{FF2B5EF4-FFF2-40B4-BE49-F238E27FC236}">
                <a16:creationId xmlns:a16="http://schemas.microsoft.com/office/drawing/2014/main" id="{E9D46ABE-5319-61A3-CC9B-3195AE57BCF2}"/>
              </a:ext>
            </a:extLst>
          </p:cNvPr>
          <p:cNvSpPr txBox="1"/>
          <p:nvPr/>
        </p:nvSpPr>
        <p:spPr>
          <a:xfrm>
            <a:off x="5955531" y="1634418"/>
            <a:ext cx="8209694" cy="307777"/>
          </a:xfrm>
          <a:prstGeom prst="rect">
            <a:avLst/>
          </a:prstGeom>
          <a:noFill/>
        </p:spPr>
        <p:txBody>
          <a:bodyPr wrap="square">
            <a:spAutoFit/>
          </a:bodyPr>
          <a:lstStyle/>
          <a:p>
            <a:r>
              <a:rPr lang="en-NZ" sz="1400"/>
              <a:t>Reporting period: March23-February24 from Synergi 2.0 system data</a:t>
            </a:r>
          </a:p>
        </p:txBody>
      </p:sp>
      <p:sp>
        <p:nvSpPr>
          <p:cNvPr id="7" name="TextBox 34">
            <a:extLst>
              <a:ext uri="{FF2B5EF4-FFF2-40B4-BE49-F238E27FC236}">
                <a16:creationId xmlns:a16="http://schemas.microsoft.com/office/drawing/2014/main" id="{CA592E3F-F730-B724-E4C0-B3C853D77043}"/>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a:solidFill>
                  <a:schemeClr val="accent6"/>
                </a:solidFill>
                <a:latin typeface="+mj-lt"/>
              </a:rPr>
              <a:t>January and February 2024 reporting period - March update</a:t>
            </a:r>
          </a:p>
        </p:txBody>
      </p:sp>
      <p:graphicFrame>
        <p:nvGraphicFramePr>
          <p:cNvPr id="13" name="Chart 12">
            <a:extLst>
              <a:ext uri="{FF2B5EF4-FFF2-40B4-BE49-F238E27FC236}">
                <a16:creationId xmlns:a16="http://schemas.microsoft.com/office/drawing/2014/main" id="{DA2E5563-C1FD-43BF-9639-5A22F017CFED}"/>
              </a:ext>
            </a:extLst>
          </p:cNvPr>
          <p:cNvGraphicFramePr>
            <a:graphicFrameLocks/>
          </p:cNvGraphicFramePr>
          <p:nvPr>
            <p:extLst>
              <p:ext uri="{D42A27DB-BD31-4B8C-83A1-F6EECF244321}">
                <p14:modId xmlns:p14="http://schemas.microsoft.com/office/powerpoint/2010/main" val="1157538559"/>
              </p:ext>
            </p:extLst>
          </p:nvPr>
        </p:nvGraphicFramePr>
        <p:xfrm>
          <a:off x="6120977" y="4602344"/>
          <a:ext cx="3412800" cy="69560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3466D536-3FDA-1DDB-A311-3604B5444C30}"/>
              </a:ext>
            </a:extLst>
          </p:cNvPr>
          <p:cNvGraphicFramePr>
            <a:graphicFrameLocks/>
          </p:cNvGraphicFramePr>
          <p:nvPr>
            <p:extLst>
              <p:ext uri="{D42A27DB-BD31-4B8C-83A1-F6EECF244321}">
                <p14:modId xmlns:p14="http://schemas.microsoft.com/office/powerpoint/2010/main" val="2623817692"/>
              </p:ext>
            </p:extLst>
          </p:nvPr>
        </p:nvGraphicFramePr>
        <p:xfrm>
          <a:off x="14468535" y="6796455"/>
          <a:ext cx="7617937" cy="46533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7E118B6F-72C2-C9A1-C787-3A5AC2F6C329}"/>
              </a:ext>
            </a:extLst>
          </p:cNvPr>
          <p:cNvGraphicFramePr>
            <a:graphicFrameLocks/>
          </p:cNvGraphicFramePr>
          <p:nvPr>
            <p:extLst>
              <p:ext uri="{D42A27DB-BD31-4B8C-83A1-F6EECF244321}">
                <p14:modId xmlns:p14="http://schemas.microsoft.com/office/powerpoint/2010/main" val="2583733656"/>
              </p:ext>
            </p:extLst>
          </p:nvPr>
        </p:nvGraphicFramePr>
        <p:xfrm>
          <a:off x="9720381" y="4602344"/>
          <a:ext cx="5293057" cy="695601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4325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8">
            <a:extLst>
              <a:ext uri="{FF2B5EF4-FFF2-40B4-BE49-F238E27FC236}">
                <a16:creationId xmlns:a16="http://schemas.microsoft.com/office/drawing/2014/main" id="{FFB769D6-5292-637A-220E-6CB3FCA7D2AA}"/>
              </a:ext>
            </a:extLst>
          </p:cNvPr>
          <p:cNvSpPr/>
          <p:nvPr/>
        </p:nvSpPr>
        <p:spPr>
          <a:xfrm>
            <a:off x="12348667" y="5134206"/>
            <a:ext cx="4468588" cy="3306472"/>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25" name="AutoShape 18">
            <a:extLst>
              <a:ext uri="{FF2B5EF4-FFF2-40B4-BE49-F238E27FC236}">
                <a16:creationId xmlns:a16="http://schemas.microsoft.com/office/drawing/2014/main" id="{ABAB3696-76CF-D539-F78C-A02D3ECC9C7A}"/>
              </a:ext>
            </a:extLst>
          </p:cNvPr>
          <p:cNvSpPr/>
          <p:nvPr/>
        </p:nvSpPr>
        <p:spPr>
          <a:xfrm>
            <a:off x="12348669" y="2155945"/>
            <a:ext cx="4468588" cy="2804114"/>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30" name="AutoShape 18">
            <a:extLst>
              <a:ext uri="{FF2B5EF4-FFF2-40B4-BE49-F238E27FC236}">
                <a16:creationId xmlns:a16="http://schemas.microsoft.com/office/drawing/2014/main" id="{58FD779A-0C23-20F7-3934-F5364E316781}"/>
              </a:ext>
            </a:extLst>
          </p:cNvPr>
          <p:cNvSpPr/>
          <p:nvPr/>
        </p:nvSpPr>
        <p:spPr>
          <a:xfrm>
            <a:off x="17281692" y="5129279"/>
            <a:ext cx="4468588" cy="3311399"/>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29" name="AutoShape 18">
            <a:extLst>
              <a:ext uri="{FF2B5EF4-FFF2-40B4-BE49-F238E27FC236}">
                <a16:creationId xmlns:a16="http://schemas.microsoft.com/office/drawing/2014/main" id="{28AE88AD-DE17-61C1-C355-3F68ECE54759}"/>
              </a:ext>
            </a:extLst>
          </p:cNvPr>
          <p:cNvSpPr/>
          <p:nvPr/>
        </p:nvSpPr>
        <p:spPr>
          <a:xfrm>
            <a:off x="17281693" y="2121535"/>
            <a:ext cx="4468588" cy="2838523"/>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1" name="AutoShape 18">
            <a:extLst>
              <a:ext uri="{FF2B5EF4-FFF2-40B4-BE49-F238E27FC236}">
                <a16:creationId xmlns:a16="http://schemas.microsoft.com/office/drawing/2014/main" id="{EAFF3EE1-40D2-8122-9AF3-3417CEC92CFB}"/>
              </a:ext>
            </a:extLst>
          </p:cNvPr>
          <p:cNvSpPr/>
          <p:nvPr/>
        </p:nvSpPr>
        <p:spPr>
          <a:xfrm>
            <a:off x="559783" y="1432273"/>
            <a:ext cx="11446787"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graphicFrame>
        <p:nvGraphicFramePr>
          <p:cNvPr id="12" name="Table 11">
            <a:extLst>
              <a:ext uri="{FF2B5EF4-FFF2-40B4-BE49-F238E27FC236}">
                <a16:creationId xmlns:a16="http://schemas.microsoft.com/office/drawing/2014/main" id="{2F21C73E-24D7-4F1C-3D45-E22A543A3EDB}"/>
              </a:ext>
            </a:extLst>
          </p:cNvPr>
          <p:cNvGraphicFramePr>
            <a:graphicFrameLocks noGrp="1"/>
          </p:cNvGraphicFramePr>
          <p:nvPr>
            <p:extLst>
              <p:ext uri="{D42A27DB-BD31-4B8C-83A1-F6EECF244321}">
                <p14:modId xmlns:p14="http://schemas.microsoft.com/office/powerpoint/2010/main" val="3001955342"/>
              </p:ext>
            </p:extLst>
          </p:nvPr>
        </p:nvGraphicFramePr>
        <p:xfrm>
          <a:off x="12348667" y="9200344"/>
          <a:ext cx="9324199" cy="1531937"/>
        </p:xfrm>
        <a:graphic>
          <a:graphicData uri="http://schemas.openxmlformats.org/drawingml/2006/table">
            <a:tbl>
              <a:tblPr firstRow="1" bandRow="1">
                <a:tableStyleId>{5C22544A-7EE6-4342-B048-85BDC9FD1C3A}</a:tableStyleId>
              </a:tblPr>
              <a:tblGrid>
                <a:gridCol w="1880680">
                  <a:extLst>
                    <a:ext uri="{9D8B030D-6E8A-4147-A177-3AD203B41FA5}">
                      <a16:colId xmlns:a16="http://schemas.microsoft.com/office/drawing/2014/main" val="200250848"/>
                    </a:ext>
                  </a:extLst>
                </a:gridCol>
                <a:gridCol w="7443519">
                  <a:extLst>
                    <a:ext uri="{9D8B030D-6E8A-4147-A177-3AD203B41FA5}">
                      <a16:colId xmlns:a16="http://schemas.microsoft.com/office/drawing/2014/main" val="3746836418"/>
                    </a:ext>
                  </a:extLst>
                </a:gridCol>
              </a:tblGrid>
              <a:tr h="236261">
                <a:tc>
                  <a:txBody>
                    <a:bodyPr/>
                    <a:lstStyle/>
                    <a:p>
                      <a:pPr algn="l"/>
                      <a:r>
                        <a:rPr lang="en-NZ" sz="1200">
                          <a:solidFill>
                            <a:schemeClr val="accent6"/>
                          </a:solidFill>
                          <a:latin typeface="+mn-lt"/>
                        </a:rPr>
                        <a:t>Regulator</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200" dirty="0">
                          <a:solidFill>
                            <a:schemeClr val="accent6"/>
                          </a:solidFill>
                          <a:latin typeface="+mn-lt"/>
                        </a:rPr>
                        <a:t>Notifiable definition</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9434497"/>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200" b="0" kern="1200" dirty="0">
                          <a:solidFill>
                            <a:schemeClr val="accent6"/>
                          </a:solidFill>
                          <a:latin typeface="+mn-lt"/>
                          <a:ea typeface="+mn-ea"/>
                          <a:cs typeface="Calibri"/>
                        </a:rPr>
                        <a:t>WorkSafe for PT and PW</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200" b="0" kern="1200" dirty="0">
                          <a:solidFill>
                            <a:schemeClr val="accent6"/>
                          </a:solidFill>
                          <a:latin typeface="+mn-lt"/>
                          <a:ea typeface="+mn-ea"/>
                          <a:cs typeface="Calibri"/>
                        </a:rPr>
                        <a:t>When as a result of works being undertaken, a death, notifiable illness or injury or notifiable incident occurs.</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954454"/>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200" b="0" kern="1200" dirty="0">
                          <a:solidFill>
                            <a:schemeClr val="accent6"/>
                          </a:solidFill>
                          <a:latin typeface="+mn-lt"/>
                          <a:ea typeface="+mn-ea"/>
                          <a:cs typeface="Calibri"/>
                        </a:rPr>
                        <a:t>Maritime NZ for PT</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200" b="0" kern="1200" dirty="0">
                          <a:solidFill>
                            <a:schemeClr val="accent6"/>
                          </a:solidFill>
                          <a:latin typeface="+mn-lt"/>
                          <a:ea typeface="+mn-ea"/>
                          <a:cs typeface="Calibri"/>
                        </a:rPr>
                        <a:t>Accidents, incidents and mishaps reportable to Maritime New Zealand in accordance with Section 31 of the Maritime Transport Act 1994 and Section 56 of the Health and Safety at Work Act 2015.</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5394904"/>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200" b="0" kern="1200">
                          <a:solidFill>
                            <a:schemeClr val="accent6"/>
                          </a:solidFill>
                          <a:latin typeface="+mn-lt"/>
                          <a:ea typeface="+mn-ea"/>
                          <a:cs typeface="Calibri"/>
                          <a:sym typeface="Wingdings" panose="05000000000000000000" pitchFamily="2" charset="2"/>
                        </a:rPr>
                        <a:t>NZTA for </a:t>
                      </a:r>
                      <a:r>
                        <a:rPr lang="en-US" sz="1200" b="0" kern="1200" dirty="0">
                          <a:solidFill>
                            <a:schemeClr val="accent6"/>
                          </a:solidFill>
                          <a:latin typeface="+mn-lt"/>
                          <a:ea typeface="+mn-ea"/>
                          <a:cs typeface="Calibri"/>
                          <a:sym typeface="Wingdings" panose="05000000000000000000" pitchFamily="2" charset="2"/>
                        </a:rPr>
                        <a:t>PT</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200" b="0" kern="1200" dirty="0">
                          <a:solidFill>
                            <a:schemeClr val="accent6"/>
                          </a:solidFill>
                          <a:latin typeface="+mn-lt"/>
                          <a:ea typeface="+mn-ea"/>
                          <a:cs typeface="Calibri"/>
                        </a:rPr>
                        <a:t>Accidents and incidents associated with the operation of a rail vehicle, the use of the railway infrastructure or the use of railways premises in accordance to Railways Act 2005 and  Health and Safety at Work Act 2015.</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281501"/>
                  </a:ext>
                </a:extLst>
              </a:tr>
            </a:tbl>
          </a:graphicData>
        </a:graphic>
      </p:graphicFrame>
      <p:sp>
        <p:nvSpPr>
          <p:cNvPr id="8" name="TextBox 34">
            <a:extLst>
              <a:ext uri="{FF2B5EF4-FFF2-40B4-BE49-F238E27FC236}">
                <a16:creationId xmlns:a16="http://schemas.microsoft.com/office/drawing/2014/main" id="{8AEC6220-2807-7891-14B0-27FDC9A2D8A3}"/>
              </a:ext>
            </a:extLst>
          </p:cNvPr>
          <p:cNvSpPr txBox="1"/>
          <p:nvPr/>
        </p:nvSpPr>
        <p:spPr>
          <a:xfrm>
            <a:off x="544554" y="600698"/>
            <a:ext cx="17415641" cy="410369"/>
          </a:xfrm>
          <a:prstGeom prst="rect">
            <a:avLst/>
          </a:prstGeom>
        </p:spPr>
        <p:txBody>
          <a:bodyPr wrap="square" lIns="0" tIns="0" rIns="0" bIns="0" rtlCol="0" anchor="t">
            <a:spAutoFit/>
          </a:bodyPr>
          <a:lstStyle/>
          <a:p>
            <a:pPr>
              <a:lnSpc>
                <a:spcPts val="3195"/>
              </a:lnSpc>
            </a:pPr>
            <a:r>
              <a:rPr lang="en-US" sz="2800" b="1" dirty="0">
                <a:solidFill>
                  <a:srgbClr val="000000"/>
                </a:solidFill>
              </a:rPr>
              <a:t>1.5 Supplier management </a:t>
            </a:r>
            <a:r>
              <a:rPr lang="en-US" sz="2800" dirty="0">
                <a:solidFill>
                  <a:srgbClr val="000000"/>
                </a:solidFill>
              </a:rPr>
              <a:t>- </a:t>
            </a:r>
            <a:r>
              <a:rPr lang="en-US" sz="2800" dirty="0"/>
              <a:t>Public transport (PT) operators and </a:t>
            </a:r>
            <a:r>
              <a:rPr lang="en-US" sz="2800" dirty="0">
                <a:solidFill>
                  <a:schemeClr val="accent6"/>
                </a:solidFill>
              </a:rPr>
              <a:t>physical works (PW) contractors</a:t>
            </a:r>
            <a:endParaRPr lang="en-US" sz="2800" dirty="0"/>
          </a:p>
        </p:txBody>
      </p:sp>
      <p:sp>
        <p:nvSpPr>
          <p:cNvPr id="20" name="TextBox 19">
            <a:extLst>
              <a:ext uri="{FF2B5EF4-FFF2-40B4-BE49-F238E27FC236}">
                <a16:creationId xmlns:a16="http://schemas.microsoft.com/office/drawing/2014/main" id="{FD761306-C017-C594-B87F-81C4AF50BE2A}"/>
              </a:ext>
            </a:extLst>
          </p:cNvPr>
          <p:cNvSpPr txBox="1"/>
          <p:nvPr/>
        </p:nvSpPr>
        <p:spPr>
          <a:xfrm>
            <a:off x="745105" y="1900330"/>
            <a:ext cx="10967466" cy="1148031"/>
          </a:xfrm>
          <a:prstGeom prst="rect">
            <a:avLst/>
          </a:prstGeom>
          <a:noFill/>
        </p:spPr>
        <p:txBody>
          <a:bodyPr wrap="square" lIns="80287" tIns="40144" rIns="80287" bIns="40144" anchor="t">
            <a:spAutoFit/>
          </a:bodyPr>
          <a:lstStyle/>
          <a:p>
            <a:pPr>
              <a:spcBef>
                <a:spcPts val="527"/>
              </a:spcBef>
              <a:spcAft>
                <a:spcPts val="1054"/>
              </a:spcAft>
            </a:pPr>
            <a:r>
              <a:rPr lang="en-US" sz="1400" b="1" dirty="0">
                <a:solidFill>
                  <a:schemeClr val="accent6"/>
                </a:solidFill>
                <a:cs typeface="Calibri"/>
              </a:rPr>
              <a:t>Context</a:t>
            </a:r>
          </a:p>
          <a:p>
            <a:pPr>
              <a:spcBef>
                <a:spcPts val="527"/>
              </a:spcBef>
              <a:spcAft>
                <a:spcPts val="1054"/>
              </a:spcAft>
            </a:pPr>
            <a:r>
              <a:rPr lang="en-NZ" sz="1400" dirty="0">
                <a:solidFill>
                  <a:schemeClr val="accent6"/>
                </a:solidFill>
                <a:cs typeface="Calibri"/>
              </a:rPr>
              <a:t>Public transport (PT) operators and physical works (PW) contractors report through Synergi </a:t>
            </a:r>
            <a:r>
              <a:rPr lang="en-NZ" sz="1400" b="1" dirty="0">
                <a:solidFill>
                  <a:schemeClr val="accent6"/>
                </a:solidFill>
                <a:cs typeface="Calibri"/>
              </a:rPr>
              <a:t>notifiable events to the  regulator, high potential events, and high potential near misses </a:t>
            </a:r>
            <a:r>
              <a:rPr lang="en-NZ" sz="1400" dirty="0">
                <a:solidFill>
                  <a:schemeClr val="accent6"/>
                </a:solidFill>
                <a:cs typeface="Calibri"/>
              </a:rPr>
              <a:t>to ensure our suppliers have</a:t>
            </a:r>
            <a:r>
              <a:rPr lang="en-GB" sz="1400" dirty="0">
                <a:solidFill>
                  <a:schemeClr val="accent6"/>
                </a:solidFill>
                <a:cs typeface="Calibri"/>
              </a:rPr>
              <a:t> the highest level of protection against harm to their health, safety, and welfare from work risks so far as is reasonably practicable. </a:t>
            </a:r>
            <a:endParaRPr lang="en-NZ" sz="1400" dirty="0">
              <a:solidFill>
                <a:schemeClr val="accent6"/>
              </a:solidFill>
              <a:highlight>
                <a:srgbClr val="FFFF00"/>
              </a:highlight>
              <a:cs typeface="Calibri"/>
            </a:endParaRPr>
          </a:p>
        </p:txBody>
      </p:sp>
      <p:graphicFrame>
        <p:nvGraphicFramePr>
          <p:cNvPr id="3" name="Table 2">
            <a:extLst>
              <a:ext uri="{FF2B5EF4-FFF2-40B4-BE49-F238E27FC236}">
                <a16:creationId xmlns:a16="http://schemas.microsoft.com/office/drawing/2014/main" id="{6BBC0997-F6D7-87EA-5415-6D812179FA0A}"/>
              </a:ext>
            </a:extLst>
          </p:cNvPr>
          <p:cNvGraphicFramePr>
            <a:graphicFrameLocks noGrp="1"/>
          </p:cNvGraphicFramePr>
          <p:nvPr>
            <p:extLst>
              <p:ext uri="{D42A27DB-BD31-4B8C-83A1-F6EECF244321}">
                <p14:modId xmlns:p14="http://schemas.microsoft.com/office/powerpoint/2010/main" val="11747927"/>
              </p:ext>
            </p:extLst>
          </p:nvPr>
        </p:nvGraphicFramePr>
        <p:xfrm>
          <a:off x="12331900" y="10873135"/>
          <a:ext cx="9340965" cy="1058400"/>
        </p:xfrm>
        <a:graphic>
          <a:graphicData uri="http://schemas.openxmlformats.org/drawingml/2006/table">
            <a:tbl>
              <a:tblPr firstRow="1" bandRow="1">
                <a:tableStyleId>{5C22544A-7EE6-4342-B048-85BDC9FD1C3A}</a:tableStyleId>
              </a:tblPr>
              <a:tblGrid>
                <a:gridCol w="2313461">
                  <a:extLst>
                    <a:ext uri="{9D8B030D-6E8A-4147-A177-3AD203B41FA5}">
                      <a16:colId xmlns:a16="http://schemas.microsoft.com/office/drawing/2014/main" val="200250848"/>
                    </a:ext>
                  </a:extLst>
                </a:gridCol>
                <a:gridCol w="6858104">
                  <a:extLst>
                    <a:ext uri="{9D8B030D-6E8A-4147-A177-3AD203B41FA5}">
                      <a16:colId xmlns:a16="http://schemas.microsoft.com/office/drawing/2014/main" val="3746836418"/>
                    </a:ext>
                  </a:extLst>
                </a:gridCol>
                <a:gridCol w="169400">
                  <a:extLst>
                    <a:ext uri="{9D8B030D-6E8A-4147-A177-3AD203B41FA5}">
                      <a16:colId xmlns:a16="http://schemas.microsoft.com/office/drawing/2014/main" val="2893928704"/>
                    </a:ext>
                  </a:extLst>
                </a:gridCol>
              </a:tblGrid>
              <a:tr h="170530">
                <a:tc>
                  <a:txBody>
                    <a:bodyPr/>
                    <a:lstStyle/>
                    <a:p>
                      <a:pPr algn="l"/>
                      <a:r>
                        <a:rPr lang="en-GB" sz="1200" dirty="0">
                          <a:solidFill>
                            <a:schemeClr val="accent6"/>
                          </a:solidFill>
                          <a:latin typeface="+mn-lt"/>
                        </a:rPr>
                        <a:t>H</a:t>
                      </a:r>
                      <a:r>
                        <a:rPr lang="en-NZ" sz="1200" dirty="0">
                          <a:solidFill>
                            <a:schemeClr val="accent6"/>
                          </a:solidFill>
                          <a:latin typeface="+mn-lt"/>
                        </a:rPr>
                        <a:t>igh potential adverse work event definition</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NZ" sz="1200" dirty="0">
                        <a:solidFill>
                          <a:schemeClr val="accent6"/>
                        </a:solidFill>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endParaRPr lang="en-NZ" sz="1200">
                        <a:solidFill>
                          <a:schemeClr val="accent6"/>
                        </a:solidFill>
                        <a:latin typeface="+mn-lt"/>
                      </a:endParaRPr>
                    </a:p>
                  </a:txBody>
                  <a:tcPr marL="72000" marR="72000" marT="36000" marB="36000">
                    <a:lnL w="0">
                      <a:noFill/>
                    </a:lnL>
                    <a:lnR w="0">
                      <a:noFill/>
                    </a:lnR>
                    <a:lnT w="9524">
                      <a:solidFill>
                        <a:schemeClr val="bg1">
                          <a:lumMod val="75000"/>
                        </a:schemeClr>
                      </a:solidFill>
                    </a:lnT>
                    <a:lnB w="9524">
                      <a:solidFill>
                        <a:schemeClr val="bg1">
                          <a:lumMod val="75000"/>
                        </a:schemeClr>
                      </a:solidFill>
                    </a:lnB>
                    <a:lnTlToBr w="0">
                      <a:noFill/>
                    </a:lnTlToBr>
                    <a:lnBlToTr w="0">
                      <a:noFill/>
                    </a:lnBlToTr>
                    <a:solidFill>
                      <a:schemeClr val="bg1">
                        <a:lumMod val="95000"/>
                      </a:schemeClr>
                    </a:solidFill>
                  </a:tcPr>
                </a:tc>
                <a:extLst>
                  <a:ext uri="{0D108BD9-81ED-4DB2-BD59-A6C34878D82A}">
                    <a16:rowId xmlns:a16="http://schemas.microsoft.com/office/drawing/2014/main" val="3099434497"/>
                  </a:ext>
                </a:extLst>
              </a:tr>
              <a:tr h="409118">
                <a:tc gridSpan="2">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200" b="0" kern="1200" dirty="0">
                          <a:solidFill>
                            <a:schemeClr val="accent6"/>
                          </a:solidFill>
                          <a:latin typeface="+mn-lt"/>
                          <a:ea typeface="+mn-ea"/>
                          <a:cs typeface="Calibri"/>
                        </a:rPr>
                        <a:t>A situation or group of situations that has the potential to cause significant harm to person or property. These are normally viewed and approached as actual events, due to the severity rating. According to the AT Risk Matrix, high potentials are all adverse work events classified as Major (16 -20 ) or Extreme (21 -25).</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Z" sz="1100" b="0" kern="1200">
                        <a:solidFill>
                          <a:schemeClr val="tx1"/>
                        </a:solidFill>
                        <a:latin typeface="+mn-lt"/>
                        <a:ea typeface="+mn-ea"/>
                        <a:cs typeface="Calibri"/>
                      </a:endParaRPr>
                    </a:p>
                  </a:txBody>
                  <a:tcPr marL="80287" marR="80287" marT="40144" marB="40144">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470268">
                        <a:lnSpc>
                          <a:spcPct val="100000"/>
                        </a:lnSpc>
                        <a:spcBef>
                          <a:spcPts val="0"/>
                        </a:spcBef>
                        <a:spcAft>
                          <a:spcPts val="0"/>
                        </a:spcAft>
                        <a:buNone/>
                        <a:tabLst/>
                        <a:defRPr/>
                      </a:pPr>
                      <a:endParaRPr lang="en-US" sz="1200" b="0" kern="1200" dirty="0">
                        <a:solidFill>
                          <a:schemeClr val="accent6"/>
                        </a:solidFill>
                        <a:latin typeface="+mn-lt"/>
                        <a:ea typeface="+mn-ea"/>
                        <a:cs typeface="Calibri"/>
                      </a:endParaRPr>
                    </a:p>
                  </a:txBody>
                  <a:tcPr marL="72000" marR="72000" marT="36000" marB="36000">
                    <a:lnL w="0">
                      <a:noFill/>
                    </a:lnL>
                    <a:lnR w="0">
                      <a:noFill/>
                    </a:lnR>
                    <a:lnT w="9524">
                      <a:solidFill>
                        <a:schemeClr val="bg1">
                          <a:lumMod val="75000"/>
                        </a:schemeClr>
                      </a:solidFill>
                    </a:lnT>
                    <a:lnB w="9524">
                      <a:solidFill>
                        <a:schemeClr val="bg1">
                          <a:lumMod val="75000"/>
                        </a:schemeClr>
                      </a:solidFill>
                    </a:lnB>
                    <a:lnTlToBr w="0">
                      <a:noFill/>
                    </a:lnTlToBr>
                    <a:lnBlToTr w="0">
                      <a:noFill/>
                    </a:lnBlToTr>
                    <a:solidFill>
                      <a:schemeClr val="bg1"/>
                    </a:solidFill>
                  </a:tcPr>
                </a:tc>
                <a:extLst>
                  <a:ext uri="{0D108BD9-81ED-4DB2-BD59-A6C34878D82A}">
                    <a16:rowId xmlns:a16="http://schemas.microsoft.com/office/drawing/2014/main" val="793954454"/>
                  </a:ext>
                </a:extLst>
              </a:tr>
            </a:tbl>
          </a:graphicData>
        </a:graphic>
      </p:graphicFrame>
      <p:sp>
        <p:nvSpPr>
          <p:cNvPr id="31" name="TextBox 30">
            <a:extLst>
              <a:ext uri="{FF2B5EF4-FFF2-40B4-BE49-F238E27FC236}">
                <a16:creationId xmlns:a16="http://schemas.microsoft.com/office/drawing/2014/main" id="{FD39713D-481E-1DF9-0898-589883187C8C}"/>
              </a:ext>
            </a:extLst>
          </p:cNvPr>
          <p:cNvSpPr txBox="1"/>
          <p:nvPr/>
        </p:nvSpPr>
        <p:spPr>
          <a:xfrm>
            <a:off x="745104" y="3303690"/>
            <a:ext cx="10967467" cy="8267929"/>
          </a:xfrm>
          <a:prstGeom prst="rect">
            <a:avLst/>
          </a:prstGeom>
          <a:noFill/>
        </p:spPr>
        <p:txBody>
          <a:bodyPr wrap="square" lIns="80287" tIns="40144" rIns="80287" bIns="40144" anchor="t">
            <a:spAutoFit/>
          </a:bodyPr>
          <a:lstStyle/>
          <a:p>
            <a:pPr>
              <a:spcAft>
                <a:spcPts val="1200"/>
              </a:spcAft>
            </a:pPr>
            <a:r>
              <a:rPr lang="en-US" sz="1400" b="1" dirty="0">
                <a:solidFill>
                  <a:schemeClr val="accent6"/>
                </a:solidFill>
                <a:cs typeface="Arial"/>
                <a:sym typeface="Wingdings" panose="05000000000000000000" pitchFamily="2" charset="2"/>
              </a:rPr>
              <a:t>Key insights</a:t>
            </a:r>
            <a:endParaRPr lang="en-US" sz="1400" b="1" dirty="0">
              <a:solidFill>
                <a:schemeClr val="accent6"/>
              </a:solidFill>
              <a:cs typeface="Arial"/>
            </a:endParaRPr>
          </a:p>
          <a:p>
            <a:pPr>
              <a:spcAft>
                <a:spcPts val="1200"/>
              </a:spcAft>
            </a:pPr>
            <a:r>
              <a:rPr lang="en-US" sz="1400" b="1" dirty="0">
                <a:solidFill>
                  <a:schemeClr val="accent6"/>
                </a:solidFill>
                <a:cs typeface="Arial"/>
                <a:sym typeface="Wingdings" panose="05000000000000000000" pitchFamily="2" charset="2"/>
              </a:rPr>
              <a:t>Public transport operators</a:t>
            </a:r>
            <a:endParaRPr lang="en-US" sz="1400" b="1" dirty="0">
              <a:solidFill>
                <a:schemeClr val="accent6"/>
              </a:solidFill>
              <a:cs typeface="Arial"/>
            </a:endParaRPr>
          </a:p>
          <a:p>
            <a:pPr marL="250825" indent="-250825">
              <a:spcAft>
                <a:spcPts val="600"/>
              </a:spcAft>
              <a:buFont typeface="Arial" panose="020B0604020202020204" pitchFamily="34" charset="0"/>
              <a:buChar char="•"/>
            </a:pPr>
            <a:r>
              <a:rPr lang="en-US" sz="1400" dirty="0">
                <a:solidFill>
                  <a:schemeClr val="accent6"/>
                </a:solidFill>
                <a:cs typeface="Arial"/>
                <a:sym typeface="Wingdings" panose="05000000000000000000" pitchFamily="2" charset="2"/>
              </a:rPr>
              <a:t>In February 2024, there was no notifiable adverse work events reported.</a:t>
            </a:r>
            <a:endParaRPr lang="en-US" sz="1400" dirty="0">
              <a:solidFill>
                <a:schemeClr val="accent6"/>
              </a:solidFill>
              <a:cs typeface="Arial"/>
            </a:endParaRPr>
          </a:p>
          <a:p>
            <a:pPr marL="250825" indent="-250825">
              <a:spcAft>
                <a:spcPts val="600"/>
              </a:spcAft>
              <a:buFont typeface="Arial" panose="020B0604020202020204" pitchFamily="34" charset="0"/>
              <a:buChar char="•"/>
            </a:pPr>
            <a:r>
              <a:rPr lang="en-US" sz="1400" dirty="0">
                <a:cs typeface="Arial"/>
                <a:sym typeface="Wingdings" panose="05000000000000000000" pitchFamily="2" charset="2"/>
              </a:rPr>
              <a:t>In February 2024 , there were  seventeen high potential adverse work events reported: eight related to (property damage) damage to bus operators' vehicles being, four were broken windows as a result of stones being thrown and two were seats damaged by sharp objects. There was also a bus stuck by a level crossing barrier arm when vehicle was stationary too close to the barrier. There continues to be significant VTA to bus operators and seven were notified; two Grade 8 notifications where the operators were physically punched, one Grade 7 where the operator was physically handled and four Grade 1 verbal abuse cases where the drivers refused to allow non-paying passengers. A ferry vessel was involved in a hard landing at a Pier resulting in damage to the vessel and Pier, there were no injuries, and a full investigation is ongoing. </a:t>
            </a:r>
            <a:endParaRPr lang="en-US" sz="1400" dirty="0">
              <a:cs typeface="Arial"/>
            </a:endParaRPr>
          </a:p>
          <a:p>
            <a:pPr marL="250825" indent="-250825">
              <a:spcAft>
                <a:spcPts val="600"/>
              </a:spcAft>
              <a:buFont typeface="Arial" panose="020B0604020202020204" pitchFamily="34" charset="0"/>
              <a:buChar char="•"/>
            </a:pPr>
            <a:r>
              <a:rPr lang="en-US" sz="1400" dirty="0">
                <a:cs typeface="Arial"/>
              </a:rPr>
              <a:t>Two significant near miss incidents were recorded: (1) Driver swerved in front of a moving bus causing the driver to take emergency action and (2)</a:t>
            </a:r>
            <a:r>
              <a:rPr lang="en-US" sz="1400" dirty="0">
                <a:solidFill>
                  <a:srgbClr val="262626"/>
                </a:solidFill>
                <a:cs typeface="Arial"/>
              </a:rPr>
              <a:t> A recreational vessel circling a Fullers vessel at high speed near Hobsonville, Maritime Police informed. </a:t>
            </a:r>
          </a:p>
          <a:p>
            <a:pPr marL="250825" indent="-250825">
              <a:spcAft>
                <a:spcPts val="1200"/>
              </a:spcAft>
              <a:buFont typeface="Arial" panose="020B0604020202020204" pitchFamily="34" charset="0"/>
              <a:buChar char="•"/>
            </a:pPr>
            <a:r>
              <a:rPr lang="en-US" sz="1400" dirty="0">
                <a:solidFill>
                  <a:schemeClr val="accent6"/>
                </a:solidFill>
                <a:cs typeface="Arial"/>
              </a:rPr>
              <a:t>In February 2024, AOR reported 19 notifiable adverse work events: </a:t>
            </a:r>
            <a:r>
              <a:rPr lang="en-US" sz="1400" dirty="0">
                <a:cs typeface="Arial"/>
              </a:rPr>
              <a:t>Five Near miss events all relating to public being in rail corridor where emergency brakes and horn were applied. Four passed at danger (SPAD) events reported, in all cases the train was stopped but passed the signal. Two security breaches where trespassers were apprehended at Britomart and City Rail Link (CRL) tunnels. One member of the public was assaulted on a train at Newmarket station, Police were called. Two reports of Anti-social behavior (One on Southern line train with one at Mt Albert station). Three procedural breaches where on passengers were locked on trains that were not operational and had to be released where trains were parked at the end of service, with the other being where a service from the Strand had set off without a Transport Manager (TM) on board and needed to return to the Strand to collect a TM. The remaining event viewed on camera was at Glen Eden station where a blind passenger with a guide dog fell of the platform onto the track due to his guide dog edging him too close to the edge. The blind passenger was helped off the track by a member of the public, then both left the station.  </a:t>
            </a:r>
          </a:p>
          <a:p>
            <a:pPr>
              <a:spcAft>
                <a:spcPts val="1200"/>
              </a:spcAft>
            </a:pPr>
            <a:r>
              <a:rPr lang="en-US" sz="1400" b="1" dirty="0">
                <a:solidFill>
                  <a:schemeClr val="accent6"/>
                </a:solidFill>
                <a:cs typeface="Arial"/>
                <a:sym typeface="Wingdings" panose="05000000000000000000" pitchFamily="2" charset="2"/>
              </a:rPr>
              <a:t>Physical works contractors</a:t>
            </a:r>
            <a:endParaRPr lang="en-US" sz="1400" b="1" dirty="0">
              <a:solidFill>
                <a:schemeClr val="accent6"/>
              </a:solidFill>
              <a:cs typeface="Arial"/>
            </a:endParaRPr>
          </a:p>
          <a:p>
            <a:pPr marL="250825" indent="-250825">
              <a:spcAft>
                <a:spcPts val="600"/>
              </a:spcAft>
              <a:buFont typeface="Arial" panose="020B0604020202020204" pitchFamily="34" charset="0"/>
              <a:buChar char="•"/>
            </a:pPr>
            <a:r>
              <a:rPr lang="en-US" sz="1400" dirty="0">
                <a:solidFill>
                  <a:schemeClr val="accent6"/>
                </a:solidFill>
                <a:cs typeface="Arial"/>
                <a:sym typeface="Wingdings" panose="05000000000000000000" pitchFamily="2" charset="2"/>
              </a:rPr>
              <a:t>In February 2024, there was no notifiable adverse work events reported, however, in</a:t>
            </a:r>
            <a:r>
              <a:rPr lang="en-US" sz="1400" dirty="0">
                <a:solidFill>
                  <a:schemeClr val="accent6"/>
                </a:solidFill>
                <a:cs typeface="Arial"/>
              </a:rPr>
              <a:t> January 2024, there was one notifiable event, </a:t>
            </a:r>
            <a:r>
              <a:rPr lang="en-US" sz="1400" dirty="0">
                <a:solidFill>
                  <a:schemeClr val="accent6"/>
                </a:solidFill>
                <a:latin typeface="Arial"/>
                <a:cs typeface="Calibri"/>
              </a:rPr>
              <a:t> a Ventia work crew was undertaking drainage works on the road shoulder with a 5.5T excavator. The injured person (IP), (who was also the spotter), had moved into the exclusion zone directly behind the excavator, to rake aggregate in the swale drain, The IP's safety boot prevented serious harm. The excavator reversed a short distance &amp; run over the IP's left foot.</a:t>
            </a:r>
          </a:p>
          <a:p>
            <a:pPr marL="250825" indent="-250825">
              <a:spcAft>
                <a:spcPts val="600"/>
              </a:spcAft>
              <a:buFont typeface="Arial" panose="020B0604020202020204" pitchFamily="34" charset="0"/>
              <a:buChar char="•"/>
            </a:pPr>
            <a:r>
              <a:rPr lang="en-US" sz="1400" dirty="0">
                <a:solidFill>
                  <a:schemeClr val="accent6"/>
                </a:solidFill>
                <a:cs typeface="Arial"/>
              </a:rPr>
              <a:t>In February 2024, there were two high potential adverse work events, </a:t>
            </a:r>
            <a:r>
              <a:rPr lang="en-US" sz="1400" dirty="0">
                <a:solidFill>
                  <a:schemeClr val="accent6"/>
                </a:solidFill>
                <a:latin typeface="Arial"/>
                <a:cs typeface="Calibri"/>
              </a:rPr>
              <a:t>both were service strikes:</a:t>
            </a:r>
          </a:p>
          <a:p>
            <a:pPr marL="630555" indent="-342900">
              <a:spcAft>
                <a:spcPts val="600"/>
              </a:spcAft>
              <a:buFont typeface="+mj-lt"/>
              <a:buAutoNum type="arabicPeriod"/>
            </a:pPr>
            <a:r>
              <a:rPr lang="en-US" sz="1400" dirty="0">
                <a:solidFill>
                  <a:schemeClr val="accent6"/>
                </a:solidFill>
                <a:latin typeface="Arial"/>
                <a:cs typeface="Calibri"/>
              </a:rPr>
              <a:t>While installing drainage asset on Station Road, Excavator found unknown service underground and resulted in damaging the service. Later it was identified as chorus service which was not recorded on any service plans.</a:t>
            </a:r>
          </a:p>
          <a:p>
            <a:pPr marL="630555" indent="-342900">
              <a:spcAft>
                <a:spcPts val="600"/>
              </a:spcAft>
              <a:buFont typeface="+mj-lt"/>
              <a:buAutoNum type="arabicPeriod"/>
            </a:pPr>
            <a:r>
              <a:rPr lang="en-US" sz="1400" dirty="0">
                <a:solidFill>
                  <a:schemeClr val="accent6"/>
                </a:solidFill>
                <a:latin typeface="Arial"/>
                <a:cs typeface="Calibri"/>
              </a:rPr>
              <a:t>Overhead power cable struck causing power outage to one house. Operator was not aware the cable had been struck until the resident informed them that they had no power. Power reinstated five hours later. No injury or harm to persons in the vicinity.</a:t>
            </a:r>
          </a:p>
          <a:p>
            <a:pPr marL="250825" indent="-250825">
              <a:spcAft>
                <a:spcPts val="600"/>
              </a:spcAft>
              <a:buFont typeface="Arial" panose="020B0604020202020204" pitchFamily="34" charset="0"/>
              <a:buChar char="•"/>
            </a:pPr>
            <a:r>
              <a:rPr lang="en-GB" sz="1400" dirty="0">
                <a:cs typeface="Arial"/>
              </a:rPr>
              <a:t>Next steps will focus on streamlining PW contractors’ processes, improving quality of data and presenting impactful insights.</a:t>
            </a:r>
            <a:endParaRPr lang="en-GB" sz="1400" dirty="0">
              <a:solidFill>
                <a:srgbClr val="262626"/>
              </a:solidFill>
              <a:cs typeface="Arial"/>
            </a:endParaRPr>
          </a:p>
        </p:txBody>
      </p:sp>
      <p:sp>
        <p:nvSpPr>
          <p:cNvPr id="35" name="AutoShape 18">
            <a:extLst>
              <a:ext uri="{FF2B5EF4-FFF2-40B4-BE49-F238E27FC236}">
                <a16:creationId xmlns:a16="http://schemas.microsoft.com/office/drawing/2014/main" id="{B036AA01-71EA-296F-DCD8-3B0BDCA43B7C}"/>
              </a:ext>
            </a:extLst>
          </p:cNvPr>
          <p:cNvSpPr/>
          <p:nvPr/>
        </p:nvSpPr>
        <p:spPr>
          <a:xfrm>
            <a:off x="12236377" y="1432271"/>
            <a:ext cx="4693172" cy="7118735"/>
          </a:xfrm>
          <a:prstGeom prst="rect">
            <a:avLst/>
          </a:prstGeom>
          <a:no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42" name="Rectangle: Rounded Corners 41">
            <a:extLst>
              <a:ext uri="{FF2B5EF4-FFF2-40B4-BE49-F238E27FC236}">
                <a16:creationId xmlns:a16="http://schemas.microsoft.com/office/drawing/2014/main" id="{690BCE10-2601-9BF3-9326-C38A0B438324}"/>
              </a:ext>
            </a:extLst>
          </p:cNvPr>
          <p:cNvSpPr/>
          <p:nvPr/>
        </p:nvSpPr>
        <p:spPr>
          <a:xfrm>
            <a:off x="12348669" y="1264010"/>
            <a:ext cx="1949959"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dirty="0">
                <a:solidFill>
                  <a:schemeClr val="bg1"/>
                </a:solidFill>
                <a:latin typeface="IBM Plex Sans Bold"/>
              </a:rPr>
              <a:t>PT dashboard</a:t>
            </a:r>
          </a:p>
        </p:txBody>
      </p:sp>
      <p:sp>
        <p:nvSpPr>
          <p:cNvPr id="51" name="AutoShape 18">
            <a:extLst>
              <a:ext uri="{FF2B5EF4-FFF2-40B4-BE49-F238E27FC236}">
                <a16:creationId xmlns:a16="http://schemas.microsoft.com/office/drawing/2014/main" id="{E9944A2E-3689-C2D3-DE29-18024889C4ED}"/>
              </a:ext>
            </a:extLst>
          </p:cNvPr>
          <p:cNvSpPr/>
          <p:nvPr/>
        </p:nvSpPr>
        <p:spPr>
          <a:xfrm>
            <a:off x="17159356" y="1432271"/>
            <a:ext cx="4701508" cy="7118735"/>
          </a:xfrm>
          <a:prstGeom prst="rect">
            <a:avLst/>
          </a:prstGeom>
          <a:no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53" name="Rectangle: Rounded Corners 52">
            <a:extLst>
              <a:ext uri="{FF2B5EF4-FFF2-40B4-BE49-F238E27FC236}">
                <a16:creationId xmlns:a16="http://schemas.microsoft.com/office/drawing/2014/main" id="{205F96AD-1E71-337A-E973-718271CB6067}"/>
              </a:ext>
            </a:extLst>
          </p:cNvPr>
          <p:cNvSpPr/>
          <p:nvPr/>
        </p:nvSpPr>
        <p:spPr>
          <a:xfrm>
            <a:off x="17274903" y="1245393"/>
            <a:ext cx="1949959"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dirty="0">
                <a:solidFill>
                  <a:schemeClr val="bg1"/>
                </a:solidFill>
                <a:latin typeface="IBM Plex Sans Bold"/>
              </a:rPr>
              <a:t>PW dashboard</a:t>
            </a:r>
          </a:p>
        </p:txBody>
      </p:sp>
      <p:sp>
        <p:nvSpPr>
          <p:cNvPr id="55" name="Rectangle: Rounded Corners 54">
            <a:extLst>
              <a:ext uri="{FF2B5EF4-FFF2-40B4-BE49-F238E27FC236}">
                <a16:creationId xmlns:a16="http://schemas.microsoft.com/office/drawing/2014/main" id="{8A76320C-5D66-F73C-21CE-1BE4231CF963}"/>
              </a:ext>
            </a:extLst>
          </p:cNvPr>
          <p:cNvSpPr/>
          <p:nvPr/>
        </p:nvSpPr>
        <p:spPr>
          <a:xfrm>
            <a:off x="737748" y="1248511"/>
            <a:ext cx="7298510" cy="364406"/>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Update on key notifiable or high potential adverse work events</a:t>
            </a:r>
          </a:p>
        </p:txBody>
      </p:sp>
      <p:sp>
        <p:nvSpPr>
          <p:cNvPr id="9" name="TextBox 8">
            <a:extLst>
              <a:ext uri="{FF2B5EF4-FFF2-40B4-BE49-F238E27FC236}">
                <a16:creationId xmlns:a16="http://schemas.microsoft.com/office/drawing/2014/main" id="{0DF1F76C-8068-2240-529E-6DBD47313638}"/>
              </a:ext>
            </a:extLst>
          </p:cNvPr>
          <p:cNvSpPr txBox="1"/>
          <p:nvPr/>
        </p:nvSpPr>
        <p:spPr>
          <a:xfrm>
            <a:off x="12348669" y="1726853"/>
            <a:ext cx="4468588" cy="261610"/>
          </a:xfrm>
          <a:prstGeom prst="rect">
            <a:avLst/>
          </a:prstGeom>
          <a:noFill/>
        </p:spPr>
        <p:txBody>
          <a:bodyPr wrap="square">
            <a:spAutoFit/>
          </a:bodyPr>
          <a:lstStyle/>
          <a:p>
            <a:r>
              <a:rPr lang="en-GB" sz="1100" dirty="0"/>
              <a:t>Reporting period: March23-February24 from Synergi 2.0 system data</a:t>
            </a:r>
          </a:p>
        </p:txBody>
      </p:sp>
      <p:sp>
        <p:nvSpPr>
          <p:cNvPr id="13" name="TextBox 12">
            <a:extLst>
              <a:ext uri="{FF2B5EF4-FFF2-40B4-BE49-F238E27FC236}">
                <a16:creationId xmlns:a16="http://schemas.microsoft.com/office/drawing/2014/main" id="{D40B3551-333B-C9B4-1CA7-D3DE2935FB5A}"/>
              </a:ext>
            </a:extLst>
          </p:cNvPr>
          <p:cNvSpPr txBox="1"/>
          <p:nvPr/>
        </p:nvSpPr>
        <p:spPr>
          <a:xfrm>
            <a:off x="17274903" y="1658564"/>
            <a:ext cx="4585961" cy="430887"/>
          </a:xfrm>
          <a:prstGeom prst="rect">
            <a:avLst/>
          </a:prstGeom>
          <a:noFill/>
        </p:spPr>
        <p:txBody>
          <a:bodyPr wrap="square">
            <a:spAutoFit/>
          </a:bodyPr>
          <a:lstStyle/>
          <a:p>
            <a:r>
              <a:rPr lang="en-GB" sz="1100" dirty="0"/>
              <a:t>Reporting period: March23-February24 from Synergi 2.0 system data and Microsoft Form data</a:t>
            </a:r>
          </a:p>
        </p:txBody>
      </p:sp>
      <p:graphicFrame>
        <p:nvGraphicFramePr>
          <p:cNvPr id="6" name="Chart 5">
            <a:extLst>
              <a:ext uri="{FF2B5EF4-FFF2-40B4-BE49-F238E27FC236}">
                <a16:creationId xmlns:a16="http://schemas.microsoft.com/office/drawing/2014/main" id="{89E7862D-4B6F-4337-BBFB-519DA9374FCD}"/>
              </a:ext>
            </a:extLst>
          </p:cNvPr>
          <p:cNvGraphicFramePr>
            <a:graphicFrameLocks/>
          </p:cNvGraphicFramePr>
          <p:nvPr>
            <p:extLst>
              <p:ext uri="{D42A27DB-BD31-4B8C-83A1-F6EECF244321}">
                <p14:modId xmlns:p14="http://schemas.microsoft.com/office/powerpoint/2010/main" val="329536941"/>
              </p:ext>
            </p:extLst>
          </p:nvPr>
        </p:nvGraphicFramePr>
        <p:xfrm>
          <a:off x="12348669" y="2205388"/>
          <a:ext cx="4468588" cy="2754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495CB220-5C15-4D9B-8EE2-704763CC3E05}"/>
              </a:ext>
            </a:extLst>
          </p:cNvPr>
          <p:cNvGraphicFramePr>
            <a:graphicFrameLocks/>
          </p:cNvGraphicFramePr>
          <p:nvPr>
            <p:extLst>
              <p:ext uri="{D42A27DB-BD31-4B8C-83A1-F6EECF244321}">
                <p14:modId xmlns:p14="http://schemas.microsoft.com/office/powerpoint/2010/main" val="1699929171"/>
              </p:ext>
            </p:extLst>
          </p:nvPr>
        </p:nvGraphicFramePr>
        <p:xfrm>
          <a:off x="12348668" y="5193025"/>
          <a:ext cx="4468587" cy="31674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635EB97B-588F-4041-9408-4D8F77738328}"/>
              </a:ext>
            </a:extLst>
          </p:cNvPr>
          <p:cNvGraphicFramePr>
            <a:graphicFrameLocks/>
          </p:cNvGraphicFramePr>
          <p:nvPr>
            <p:extLst>
              <p:ext uri="{D42A27DB-BD31-4B8C-83A1-F6EECF244321}">
                <p14:modId xmlns:p14="http://schemas.microsoft.com/office/powerpoint/2010/main" val="492574552"/>
              </p:ext>
            </p:extLst>
          </p:nvPr>
        </p:nvGraphicFramePr>
        <p:xfrm>
          <a:off x="17281693" y="2185280"/>
          <a:ext cx="4475377" cy="27850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5A8C112E-2E96-40EC-B56B-966FF8989577}"/>
              </a:ext>
            </a:extLst>
          </p:cNvPr>
          <p:cNvGraphicFramePr>
            <a:graphicFrameLocks/>
          </p:cNvGraphicFramePr>
          <p:nvPr>
            <p:extLst>
              <p:ext uri="{D42A27DB-BD31-4B8C-83A1-F6EECF244321}">
                <p14:modId xmlns:p14="http://schemas.microsoft.com/office/powerpoint/2010/main" val="3772755734"/>
              </p:ext>
            </p:extLst>
          </p:nvPr>
        </p:nvGraphicFramePr>
        <p:xfrm>
          <a:off x="17274903" y="5193025"/>
          <a:ext cx="4482167" cy="2747390"/>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58BBFC5E-6F3A-4465-84D6-54A3F653AF12}"/>
              </a:ext>
            </a:extLst>
          </p:cNvPr>
          <p:cNvSpPr txBox="1"/>
          <p:nvPr/>
        </p:nvSpPr>
        <p:spPr>
          <a:xfrm>
            <a:off x="17272421" y="7975103"/>
            <a:ext cx="4475377" cy="430887"/>
          </a:xfrm>
          <a:prstGeom prst="rect">
            <a:avLst/>
          </a:prstGeom>
          <a:noFill/>
        </p:spPr>
        <p:txBody>
          <a:bodyPr wrap="square">
            <a:spAutoFit/>
          </a:bodyPr>
          <a:lstStyle/>
          <a:p>
            <a:pPr marL="171450" indent="-171450">
              <a:spcAft>
                <a:spcPts val="1200"/>
              </a:spcAft>
              <a:buFont typeface="Arial" panose="020B0604020202020204" pitchFamily="34" charset="0"/>
              <a:buChar char="•"/>
            </a:pPr>
            <a:r>
              <a:rPr lang="en-US" sz="1100" dirty="0">
                <a:solidFill>
                  <a:schemeClr val="accent6"/>
                </a:solidFill>
                <a:cs typeface="Arial"/>
                <a:sym typeface="Wingdings" panose="05000000000000000000" pitchFamily="2" charset="2"/>
              </a:rPr>
              <a:t>It is possible for duplication of reported adverse work events between reporting methods.  </a:t>
            </a:r>
          </a:p>
        </p:txBody>
      </p:sp>
      <p:sp>
        <p:nvSpPr>
          <p:cNvPr id="2" name="AutoShape 18">
            <a:extLst>
              <a:ext uri="{FF2B5EF4-FFF2-40B4-BE49-F238E27FC236}">
                <a16:creationId xmlns:a16="http://schemas.microsoft.com/office/drawing/2014/main" id="{D33EFB20-8166-0682-800A-2313DAA7CB24}"/>
              </a:ext>
            </a:extLst>
          </p:cNvPr>
          <p:cNvSpPr/>
          <p:nvPr/>
        </p:nvSpPr>
        <p:spPr>
          <a:xfrm>
            <a:off x="12236377" y="8882692"/>
            <a:ext cx="9603465" cy="3189750"/>
          </a:xfrm>
          <a:prstGeom prst="rect">
            <a:avLst/>
          </a:prstGeom>
          <a:no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5" name="Rectangle: Rounded Corners 4">
            <a:extLst>
              <a:ext uri="{FF2B5EF4-FFF2-40B4-BE49-F238E27FC236}">
                <a16:creationId xmlns:a16="http://schemas.microsoft.com/office/drawing/2014/main" id="{7D6EFCEE-28E5-5DD6-032E-E1731D745D60}"/>
              </a:ext>
            </a:extLst>
          </p:cNvPr>
          <p:cNvSpPr/>
          <p:nvPr/>
        </p:nvSpPr>
        <p:spPr>
          <a:xfrm>
            <a:off x="12331900" y="8691913"/>
            <a:ext cx="1949959"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dirty="0">
                <a:solidFill>
                  <a:schemeClr val="bg1"/>
                </a:solidFill>
                <a:latin typeface="IBM Plex Sans Bold"/>
              </a:rPr>
              <a:t>Definitions</a:t>
            </a:r>
          </a:p>
        </p:txBody>
      </p:sp>
      <p:pic>
        <p:nvPicPr>
          <p:cNvPr id="54" name="Picture 4" descr="Logo, company name&#10;&#10;Description automatically generated">
            <a:extLst>
              <a:ext uri="{FF2B5EF4-FFF2-40B4-BE49-F238E27FC236}">
                <a16:creationId xmlns:a16="http://schemas.microsoft.com/office/drawing/2014/main" id="{DA9CE0E6-BFD2-211F-F40D-D048A3D43FD8}"/>
              </a:ext>
            </a:extLst>
          </p:cNvPr>
          <p:cNvPicPr>
            <a:picLocks noChangeAspect="1"/>
          </p:cNvPicPr>
          <p:nvPr/>
        </p:nvPicPr>
        <p:blipFill>
          <a:blip r:embed="rId7"/>
          <a:stretch>
            <a:fillRect/>
          </a:stretch>
        </p:blipFill>
        <p:spPr>
          <a:xfrm>
            <a:off x="21562493" y="11649522"/>
            <a:ext cx="801155" cy="796559"/>
          </a:xfrm>
          <a:prstGeom prst="rect">
            <a:avLst/>
          </a:prstGeom>
        </p:spPr>
      </p:pic>
      <p:sp>
        <p:nvSpPr>
          <p:cNvPr id="17" name="TextBox 34">
            <a:extLst>
              <a:ext uri="{FF2B5EF4-FFF2-40B4-BE49-F238E27FC236}">
                <a16:creationId xmlns:a16="http://schemas.microsoft.com/office/drawing/2014/main" id="{73EB691B-25AE-BDF7-4FD0-5678F9F1DEC6}"/>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dirty="0">
                <a:solidFill>
                  <a:schemeClr val="accent6"/>
                </a:solidFill>
                <a:latin typeface="+mj-lt"/>
              </a:rPr>
              <a:t>January and February 2024 reporting period - March update</a:t>
            </a:r>
          </a:p>
        </p:txBody>
      </p:sp>
    </p:spTree>
    <p:extLst>
      <p:ext uri="{BB962C8B-B14F-4D97-AF65-F5344CB8AC3E}">
        <p14:creationId xmlns:p14="http://schemas.microsoft.com/office/powerpoint/2010/main" val="242079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a:extLst>
              <a:ext uri="{FF2B5EF4-FFF2-40B4-BE49-F238E27FC236}">
                <a16:creationId xmlns:a16="http://schemas.microsoft.com/office/drawing/2014/main" id="{97795ACA-325D-E60D-B98B-0DB9D61315A8}"/>
              </a:ext>
            </a:extLst>
          </p:cNvPr>
          <p:cNvSpPr/>
          <p:nvPr/>
        </p:nvSpPr>
        <p:spPr>
          <a:xfrm>
            <a:off x="6789937" y="1432274"/>
            <a:ext cx="14966525" cy="10640168"/>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highlight>
                <a:srgbClr val="FFFF00"/>
              </a:highlight>
            </a:endParaRPr>
          </a:p>
        </p:txBody>
      </p:sp>
      <p:sp>
        <p:nvSpPr>
          <p:cNvPr id="5" name="AutoShape 18">
            <a:extLst>
              <a:ext uri="{FF2B5EF4-FFF2-40B4-BE49-F238E27FC236}">
                <a16:creationId xmlns:a16="http://schemas.microsoft.com/office/drawing/2014/main" id="{7D02FFFA-1AC4-FC83-D5DC-92956EA44CEC}"/>
              </a:ext>
            </a:extLst>
          </p:cNvPr>
          <p:cNvSpPr/>
          <p:nvPr/>
        </p:nvSpPr>
        <p:spPr>
          <a:xfrm>
            <a:off x="7060190" y="5321211"/>
            <a:ext cx="8093920" cy="6528920"/>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1" name="AutoShape 18">
            <a:extLst>
              <a:ext uri="{FF2B5EF4-FFF2-40B4-BE49-F238E27FC236}">
                <a16:creationId xmlns:a16="http://schemas.microsoft.com/office/drawing/2014/main" id="{EE736064-2EBF-D1DC-1557-E607262399F4}"/>
              </a:ext>
            </a:extLst>
          </p:cNvPr>
          <p:cNvSpPr/>
          <p:nvPr/>
        </p:nvSpPr>
        <p:spPr>
          <a:xfrm>
            <a:off x="15291708" y="2069544"/>
            <a:ext cx="6337410" cy="5221998"/>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3" name="AutoShape 18">
            <a:extLst>
              <a:ext uri="{FF2B5EF4-FFF2-40B4-BE49-F238E27FC236}">
                <a16:creationId xmlns:a16="http://schemas.microsoft.com/office/drawing/2014/main" id="{E2CC194E-5F35-7FBA-F739-5583DE638000}"/>
              </a:ext>
            </a:extLst>
          </p:cNvPr>
          <p:cNvSpPr/>
          <p:nvPr/>
        </p:nvSpPr>
        <p:spPr>
          <a:xfrm>
            <a:off x="9066997" y="2069544"/>
            <a:ext cx="6053364" cy="2988231"/>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4" name="AutoShape 18">
            <a:extLst>
              <a:ext uri="{FF2B5EF4-FFF2-40B4-BE49-F238E27FC236}">
                <a16:creationId xmlns:a16="http://schemas.microsoft.com/office/drawing/2014/main" id="{BDDB631D-5A66-47F2-30B7-F35D84647EA7}"/>
              </a:ext>
            </a:extLst>
          </p:cNvPr>
          <p:cNvSpPr/>
          <p:nvPr/>
        </p:nvSpPr>
        <p:spPr>
          <a:xfrm>
            <a:off x="559785" y="1432273"/>
            <a:ext cx="6010860"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42" name="TextBox 41">
            <a:extLst>
              <a:ext uri="{FF2B5EF4-FFF2-40B4-BE49-F238E27FC236}">
                <a16:creationId xmlns:a16="http://schemas.microsoft.com/office/drawing/2014/main" id="{93F09DC1-7A82-6B53-8EED-C49A4112C2BE}"/>
              </a:ext>
            </a:extLst>
          </p:cNvPr>
          <p:cNvSpPr txBox="1"/>
          <p:nvPr/>
        </p:nvSpPr>
        <p:spPr>
          <a:xfrm>
            <a:off x="697249" y="1928248"/>
            <a:ext cx="5735820" cy="10505884"/>
          </a:xfrm>
          <a:prstGeom prst="rect">
            <a:avLst/>
          </a:prstGeom>
          <a:noFill/>
        </p:spPr>
        <p:txBody>
          <a:bodyPr wrap="square" lIns="72000" tIns="36000" rIns="72000" bIns="0" anchor="t">
            <a:spAutoFit/>
          </a:bodyPr>
          <a:lstStyle/>
          <a:p>
            <a:pPr>
              <a:spcBef>
                <a:spcPts val="527"/>
              </a:spcBef>
              <a:spcAft>
                <a:spcPts val="1054"/>
              </a:spcAft>
            </a:pPr>
            <a:r>
              <a:rPr lang="en-US" sz="3850" b="1" dirty="0">
                <a:solidFill>
                  <a:schemeClr val="accent6"/>
                </a:solidFill>
                <a:latin typeface="IBM Plex Sans Bold"/>
              </a:rPr>
              <a:t>PT Critical Risks</a:t>
            </a:r>
          </a:p>
          <a:p>
            <a:pPr>
              <a:spcBef>
                <a:spcPts val="527"/>
              </a:spcBef>
              <a:spcAft>
                <a:spcPts val="1200"/>
              </a:spcAft>
            </a:pPr>
            <a:r>
              <a:rPr lang="en-US" sz="1400" b="1" dirty="0">
                <a:solidFill>
                  <a:schemeClr val="accent6"/>
                </a:solidFill>
              </a:rPr>
              <a:t>Context</a:t>
            </a:r>
            <a:r>
              <a:rPr lang="en-US" sz="1400" b="1" dirty="0">
                <a:solidFill>
                  <a:schemeClr val="accent6"/>
                </a:solidFill>
                <a:cs typeface="Calibri"/>
              </a:rPr>
              <a:t> </a:t>
            </a:r>
            <a:endParaRPr lang="en-GB" sz="1400" dirty="0">
              <a:solidFill>
                <a:schemeClr val="accent6"/>
              </a:solidFill>
              <a:highlight>
                <a:srgbClr val="FFFF00"/>
              </a:highlight>
              <a:ea typeface="+mn-lt"/>
              <a:cs typeface="+mn-lt"/>
            </a:endParaRPr>
          </a:p>
          <a:p>
            <a:pPr>
              <a:spcBef>
                <a:spcPts val="527"/>
              </a:spcBef>
              <a:spcAft>
                <a:spcPts val="1200"/>
              </a:spcAft>
            </a:pPr>
            <a:r>
              <a:rPr lang="en-GB" sz="1350" dirty="0">
                <a:solidFill>
                  <a:schemeClr val="accent6"/>
                </a:solidFill>
                <a:ea typeface="+mn-lt"/>
                <a:cs typeface="+mn-lt"/>
              </a:rPr>
              <a:t>Identification and management of PT critical risks is essential in ensuring our partners are operating safely, PT workers are protected from risk of harm and service users are not exposed to harm, as far as reasonably practicable.  AT is working with all operators to eliminate or contain significant risks via consultation, cooperation and coordination with other</a:t>
            </a:r>
            <a:r>
              <a:rPr lang="en-NZ" sz="1350" dirty="0">
                <a:solidFill>
                  <a:schemeClr val="accent6"/>
                </a:solidFill>
              </a:rPr>
              <a:t> persons conducting a business or undertaking (</a:t>
            </a:r>
            <a:r>
              <a:rPr lang="en-GB" sz="1350" dirty="0">
                <a:solidFill>
                  <a:schemeClr val="accent6"/>
                </a:solidFill>
                <a:ea typeface="+mn-lt"/>
                <a:cs typeface="+mn-lt"/>
              </a:rPr>
              <a:t>PCBUs).</a:t>
            </a:r>
          </a:p>
          <a:p>
            <a:pPr>
              <a:spcBef>
                <a:spcPts val="527"/>
              </a:spcBef>
              <a:spcAft>
                <a:spcPts val="1200"/>
              </a:spcAft>
            </a:pPr>
            <a:r>
              <a:rPr lang="en-US" sz="1350" b="1" dirty="0">
                <a:solidFill>
                  <a:schemeClr val="accent6"/>
                </a:solidFill>
              </a:rPr>
              <a:t>Key changes in reporting</a:t>
            </a:r>
            <a:endParaRPr lang="en-US" sz="1350" dirty="0">
              <a:solidFill>
                <a:schemeClr val="accent6"/>
              </a:solidFill>
              <a:cs typeface="Arial"/>
            </a:endParaRPr>
          </a:p>
          <a:p>
            <a:pPr marL="250825" indent="-250825">
              <a:spcAft>
                <a:spcPts val="1200"/>
              </a:spcAft>
              <a:buFont typeface="Arial" panose="020B0604020202020204" pitchFamily="34" charset="0"/>
              <a:buChar char="•"/>
            </a:pPr>
            <a:r>
              <a:rPr lang="en-US" sz="1350" dirty="0">
                <a:solidFill>
                  <a:srgbClr val="000000"/>
                </a:solidFill>
                <a:cs typeface="Arial"/>
              </a:rPr>
              <a:t>The new module in Synergi ’Supplier adverse event’ has been used for our suppliers for four months and it has evidenced a drop in adverse work events identified as critical risks as our PT operators are required to only report high potential (major and extreme risks) and notifiable adverse work events.</a:t>
            </a:r>
          </a:p>
          <a:p>
            <a:pPr>
              <a:spcBef>
                <a:spcPts val="527"/>
              </a:spcBef>
              <a:spcAft>
                <a:spcPts val="1200"/>
              </a:spcAft>
            </a:pPr>
            <a:r>
              <a:rPr lang="en-US" sz="1350" b="1" dirty="0">
                <a:solidFill>
                  <a:schemeClr val="accent6"/>
                </a:solidFill>
              </a:rPr>
              <a:t>Key insights</a:t>
            </a:r>
            <a:endParaRPr lang="en-US" sz="1350" dirty="0">
              <a:solidFill>
                <a:schemeClr val="accent6"/>
              </a:solidFill>
              <a:cs typeface="Arial"/>
            </a:endParaRPr>
          </a:p>
          <a:p>
            <a:pPr marL="250825" indent="-250825">
              <a:spcAft>
                <a:spcPts val="1200"/>
              </a:spcAft>
              <a:buFont typeface="Arial" panose="020B0604020202020204" pitchFamily="34" charset="0"/>
              <a:buChar char="•"/>
            </a:pPr>
            <a:r>
              <a:rPr lang="en-US" sz="1350" dirty="0">
                <a:solidFill>
                  <a:srgbClr val="000000"/>
                </a:solidFill>
                <a:cs typeface="Arial"/>
                <a:sym typeface="Wingdings" panose="05000000000000000000" pitchFamily="2" charset="2"/>
              </a:rPr>
              <a:t>In February 2024, there were nine high potential adverse work events reported. Seven were related to violence towards staff with four outcomes as property damage, two Grade 8 - Assault (Actively hit) / Serious Assault (Sustained) and one Grade 7 - Assault (Physical contact/touch/object thrown/push/shove/minor assault); and two related to motor vehicle accident with one outcome as property damage and one near miss (Figure 4).</a:t>
            </a:r>
          </a:p>
          <a:p>
            <a:pPr marL="250825" indent="-250825">
              <a:spcAft>
                <a:spcPts val="1200"/>
              </a:spcAft>
              <a:buFont typeface="Arial" panose="020B0604020202020204" pitchFamily="34" charset="0"/>
              <a:buChar char="•"/>
            </a:pPr>
            <a:r>
              <a:rPr lang="en-US" sz="1350" dirty="0">
                <a:solidFill>
                  <a:schemeClr val="accent6"/>
                </a:solidFill>
                <a:cs typeface="Arial"/>
              </a:rPr>
              <a:t>CR6 violence towards staff (62%) and CR1 motor vehicle accident (31%) represent the largest percentage of critical risk events from March</a:t>
            </a:r>
            <a:r>
              <a:rPr lang="en-GB" sz="1350" dirty="0">
                <a:solidFill>
                  <a:schemeClr val="accent6"/>
                </a:solidFill>
                <a:cs typeface="Arial"/>
              </a:rPr>
              <a:t> 2023 to February 2024 (total of 295 identified)</a:t>
            </a:r>
            <a:r>
              <a:rPr lang="en-US" sz="1350" dirty="0">
                <a:solidFill>
                  <a:schemeClr val="accent6"/>
                </a:solidFill>
                <a:cs typeface="Arial"/>
              </a:rPr>
              <a:t>; The least number of adverse work events identified as critical risks were related to CR12 contact with services (0.3%) and CR7 Exposure to hazardous substances (0.3%) </a:t>
            </a:r>
            <a:r>
              <a:rPr lang="en-US" sz="1350" dirty="0">
                <a:solidFill>
                  <a:srgbClr val="000000"/>
                </a:solidFill>
                <a:cs typeface="Arial"/>
              </a:rPr>
              <a:t>(Figure 1). </a:t>
            </a:r>
          </a:p>
          <a:p>
            <a:pPr marL="250825" indent="-250825">
              <a:buFont typeface="Arial" panose="020B0604020202020204" pitchFamily="34" charset="0"/>
              <a:buChar char="•"/>
            </a:pPr>
            <a:r>
              <a:rPr lang="en-GB" sz="1350" dirty="0">
                <a:solidFill>
                  <a:schemeClr val="accent6"/>
                </a:solidFill>
                <a:cs typeface="Arial"/>
              </a:rPr>
              <a:t>Overall, </a:t>
            </a:r>
            <a:r>
              <a:rPr lang="en-GB" sz="1350" b="1" dirty="0">
                <a:solidFill>
                  <a:schemeClr val="accent6"/>
                </a:solidFill>
                <a:cs typeface="Arial"/>
              </a:rPr>
              <a:t>in February 2024 </a:t>
            </a:r>
            <a:r>
              <a:rPr lang="en-GB" sz="1350" dirty="0">
                <a:solidFill>
                  <a:schemeClr val="accent6"/>
                </a:solidFill>
                <a:cs typeface="Arial"/>
              </a:rPr>
              <a:t>compared t</a:t>
            </a:r>
            <a:r>
              <a:rPr lang="en-GB" sz="1350" b="1" dirty="0">
                <a:solidFill>
                  <a:schemeClr val="accent6"/>
                </a:solidFill>
                <a:cs typeface="Arial"/>
              </a:rPr>
              <a:t>o</a:t>
            </a:r>
            <a:r>
              <a:rPr lang="en-GB" sz="1350" dirty="0">
                <a:solidFill>
                  <a:schemeClr val="accent6"/>
                </a:solidFill>
                <a:cs typeface="Arial"/>
              </a:rPr>
              <a:t> January 2024: </a:t>
            </a:r>
          </a:p>
          <a:p>
            <a:pPr marL="539750" indent="-250825">
              <a:buFont typeface="Arial" panose="020B0604020202020204" pitchFamily="34" charset="0"/>
              <a:buChar char="•"/>
            </a:pPr>
            <a:r>
              <a:rPr lang="en-US" sz="1350" dirty="0">
                <a:solidFill>
                  <a:schemeClr val="accent6"/>
                </a:solidFill>
                <a:cs typeface="Arial"/>
              </a:rPr>
              <a:t>Adverse work events identified as critical risks increased by 125% (four to nine) (Figure 2)</a:t>
            </a:r>
          </a:p>
          <a:p>
            <a:pPr marL="539750" indent="-250825">
              <a:buFont typeface="Arial" panose="020B0604020202020204" pitchFamily="34" charset="0"/>
              <a:buChar char="•"/>
            </a:pPr>
            <a:r>
              <a:rPr lang="en-US" sz="1350" dirty="0">
                <a:solidFill>
                  <a:schemeClr val="accent6"/>
                </a:solidFill>
                <a:cs typeface="Arial"/>
              </a:rPr>
              <a:t>78% of the total reported adverse work events identified as critical risks were related to violence towards staff and 22% to motor vehicle accident (Figure 2).</a:t>
            </a:r>
          </a:p>
          <a:p>
            <a:pPr marL="539750" indent="-250825">
              <a:buFont typeface="Arial" panose="020B0604020202020204" pitchFamily="34" charset="0"/>
              <a:buChar char="•"/>
            </a:pPr>
            <a:r>
              <a:rPr lang="en-US" sz="1350" dirty="0">
                <a:solidFill>
                  <a:schemeClr val="accent6"/>
                </a:solidFill>
                <a:cs typeface="Arial"/>
              </a:rPr>
              <a:t>Violence towards staff events increase 75% from four to seven (Figure 2).</a:t>
            </a:r>
          </a:p>
          <a:p>
            <a:pPr marL="539750" indent="-250825">
              <a:buFont typeface="Arial" panose="020B0604020202020204" pitchFamily="34" charset="0"/>
              <a:buChar char="•"/>
            </a:pPr>
            <a:r>
              <a:rPr lang="en-US" sz="1350" dirty="0">
                <a:solidFill>
                  <a:schemeClr val="accent6"/>
                </a:solidFill>
                <a:cs typeface="Arial"/>
              </a:rPr>
              <a:t>Grade 7 - Assault (Physical contact/touch/object thrown/push/shove/minor assault) (four to one) was the only outcome that decreased and property damage was the outcome that increased the most (zero to five) </a:t>
            </a:r>
            <a:r>
              <a:rPr lang="en-GB" sz="1350" dirty="0">
                <a:solidFill>
                  <a:schemeClr val="accent6"/>
                </a:solidFill>
                <a:cs typeface="Arial"/>
              </a:rPr>
              <a:t>(Figure 3). </a:t>
            </a:r>
          </a:p>
        </p:txBody>
      </p:sp>
      <p:sp>
        <p:nvSpPr>
          <p:cNvPr id="4" name="TextBox 34">
            <a:extLst>
              <a:ext uri="{FF2B5EF4-FFF2-40B4-BE49-F238E27FC236}">
                <a16:creationId xmlns:a16="http://schemas.microsoft.com/office/drawing/2014/main" id="{24968D92-6575-96BD-FA21-9E5AAD72252F}"/>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1.5 Supplier management - </a:t>
            </a:r>
            <a:r>
              <a:rPr lang="en-US" sz="2800"/>
              <a:t>Public transport (PT) operators critical risks spotlight</a:t>
            </a:r>
            <a:endParaRPr lang="en-US" sz="2800">
              <a:solidFill>
                <a:srgbClr val="000000"/>
              </a:solidFill>
            </a:endParaRPr>
          </a:p>
        </p:txBody>
      </p:sp>
      <p:graphicFrame>
        <p:nvGraphicFramePr>
          <p:cNvPr id="47" name="Chart 46">
            <a:extLst>
              <a:ext uri="{FF2B5EF4-FFF2-40B4-BE49-F238E27FC236}">
                <a16:creationId xmlns:a16="http://schemas.microsoft.com/office/drawing/2014/main" id="{2074D902-8172-F8C5-A50D-812B87B51464}"/>
              </a:ext>
            </a:extLst>
          </p:cNvPr>
          <p:cNvGraphicFramePr/>
          <p:nvPr>
            <p:extLst>
              <p:ext uri="{D42A27DB-BD31-4B8C-83A1-F6EECF244321}">
                <p14:modId xmlns:p14="http://schemas.microsoft.com/office/powerpoint/2010/main" val="541686757"/>
              </p:ext>
            </p:extLst>
          </p:nvPr>
        </p:nvGraphicFramePr>
        <p:xfrm>
          <a:off x="9152670" y="2216067"/>
          <a:ext cx="5948070" cy="292743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 descr="Logo, company name&#10;&#10;Description automatically generated">
            <a:extLst>
              <a:ext uri="{FF2B5EF4-FFF2-40B4-BE49-F238E27FC236}">
                <a16:creationId xmlns:a16="http://schemas.microsoft.com/office/drawing/2014/main" id="{9758DAB2-9539-F8BA-B35B-0220828CB9F7}"/>
              </a:ext>
            </a:extLst>
          </p:cNvPr>
          <p:cNvPicPr>
            <a:picLocks noChangeAspect="1"/>
          </p:cNvPicPr>
          <p:nvPr/>
        </p:nvPicPr>
        <p:blipFill>
          <a:blip r:embed="rId4"/>
          <a:stretch>
            <a:fillRect/>
          </a:stretch>
        </p:blipFill>
        <p:spPr>
          <a:xfrm>
            <a:off x="21430109" y="11649522"/>
            <a:ext cx="933539" cy="796559"/>
          </a:xfrm>
          <a:prstGeom prst="rect">
            <a:avLst/>
          </a:prstGeom>
        </p:spPr>
      </p:pic>
      <p:sp>
        <p:nvSpPr>
          <p:cNvPr id="20" name="AutoShape 18">
            <a:extLst>
              <a:ext uri="{FF2B5EF4-FFF2-40B4-BE49-F238E27FC236}">
                <a16:creationId xmlns:a16="http://schemas.microsoft.com/office/drawing/2014/main" id="{CD859A40-09C3-4C3C-FF09-5AB945416DDD}"/>
              </a:ext>
            </a:extLst>
          </p:cNvPr>
          <p:cNvSpPr/>
          <p:nvPr/>
        </p:nvSpPr>
        <p:spPr>
          <a:xfrm>
            <a:off x="7026441" y="2069545"/>
            <a:ext cx="1890581" cy="2988230"/>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1" name="TextBox 91">
            <a:extLst>
              <a:ext uri="{FF2B5EF4-FFF2-40B4-BE49-F238E27FC236}">
                <a16:creationId xmlns:a16="http://schemas.microsoft.com/office/drawing/2014/main" id="{E60E183A-3936-F33F-0E96-BC25EF44253C}"/>
              </a:ext>
            </a:extLst>
          </p:cNvPr>
          <p:cNvSpPr txBox="1"/>
          <p:nvPr/>
        </p:nvSpPr>
        <p:spPr>
          <a:xfrm>
            <a:off x="7538694" y="2809246"/>
            <a:ext cx="834507" cy="738664"/>
          </a:xfrm>
          <a:prstGeom prst="rect">
            <a:avLst/>
          </a:prstGeom>
          <a:noFill/>
          <a:ln>
            <a:noFill/>
          </a:ln>
        </p:spPr>
        <p:txBody>
          <a:bodyPr wrap="square" lIns="0" tIns="0" rIns="0" bIns="0" rtlCol="0" anchor="ctr">
            <a:spAutoFit/>
          </a:bodyPr>
          <a:lstStyle/>
          <a:p>
            <a:pPr algn="ctr"/>
            <a:r>
              <a:rPr lang="en-US" sz="4800">
                <a:solidFill>
                  <a:schemeClr val="accent6"/>
                </a:solidFill>
              </a:rPr>
              <a:t>9</a:t>
            </a:r>
          </a:p>
        </p:txBody>
      </p:sp>
      <p:sp>
        <p:nvSpPr>
          <p:cNvPr id="37" name="TextBox 84">
            <a:extLst>
              <a:ext uri="{FF2B5EF4-FFF2-40B4-BE49-F238E27FC236}">
                <a16:creationId xmlns:a16="http://schemas.microsoft.com/office/drawing/2014/main" id="{32730054-026E-38E1-6010-033AA884B9CA}"/>
              </a:ext>
            </a:extLst>
          </p:cNvPr>
          <p:cNvSpPr txBox="1"/>
          <p:nvPr/>
        </p:nvSpPr>
        <p:spPr>
          <a:xfrm>
            <a:off x="7243301" y="3617066"/>
            <a:ext cx="1429306"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Adverse work events identified as critical risks</a:t>
            </a:r>
          </a:p>
          <a:p>
            <a:pPr algn="ctr"/>
            <a:r>
              <a:rPr lang="en-US" sz="1000">
                <a:solidFill>
                  <a:schemeClr val="accent6"/>
                </a:solidFill>
                <a:latin typeface="Aileron Regular Bold"/>
              </a:rPr>
              <a:t>Feb 2024</a:t>
            </a:r>
          </a:p>
        </p:txBody>
      </p:sp>
      <p:sp>
        <p:nvSpPr>
          <p:cNvPr id="6" name="TextBox 5">
            <a:extLst>
              <a:ext uri="{FF2B5EF4-FFF2-40B4-BE49-F238E27FC236}">
                <a16:creationId xmlns:a16="http://schemas.microsoft.com/office/drawing/2014/main" id="{D071662C-56AA-C756-BD49-FE2A3AE6018E}"/>
              </a:ext>
            </a:extLst>
          </p:cNvPr>
          <p:cNvSpPr txBox="1"/>
          <p:nvPr/>
        </p:nvSpPr>
        <p:spPr>
          <a:xfrm>
            <a:off x="6998707" y="1670282"/>
            <a:ext cx="8209694" cy="307777"/>
          </a:xfrm>
          <a:prstGeom prst="rect">
            <a:avLst/>
          </a:prstGeom>
          <a:noFill/>
        </p:spPr>
        <p:txBody>
          <a:bodyPr wrap="square">
            <a:spAutoFit/>
          </a:bodyPr>
          <a:lstStyle/>
          <a:p>
            <a:r>
              <a:rPr lang="en-NZ" sz="1400"/>
              <a:t>Reporting period: March23-February24 from Synergi 2.0 system data</a:t>
            </a:r>
          </a:p>
        </p:txBody>
      </p:sp>
      <p:sp>
        <p:nvSpPr>
          <p:cNvPr id="13" name="AutoShape 18">
            <a:extLst>
              <a:ext uri="{FF2B5EF4-FFF2-40B4-BE49-F238E27FC236}">
                <a16:creationId xmlns:a16="http://schemas.microsoft.com/office/drawing/2014/main" id="{FBE6FD31-A9C5-13AF-4308-4B1751756484}"/>
              </a:ext>
            </a:extLst>
          </p:cNvPr>
          <p:cNvSpPr/>
          <p:nvPr/>
        </p:nvSpPr>
        <p:spPr>
          <a:xfrm>
            <a:off x="15291708" y="7502814"/>
            <a:ext cx="6337410" cy="426030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7" name="TextBox 26">
            <a:extLst>
              <a:ext uri="{FF2B5EF4-FFF2-40B4-BE49-F238E27FC236}">
                <a16:creationId xmlns:a16="http://schemas.microsoft.com/office/drawing/2014/main" id="{185A2031-51F9-D08A-5C37-10B049368017}"/>
              </a:ext>
            </a:extLst>
          </p:cNvPr>
          <p:cNvSpPr txBox="1"/>
          <p:nvPr/>
        </p:nvSpPr>
        <p:spPr>
          <a:xfrm>
            <a:off x="15538475" y="7642667"/>
            <a:ext cx="5827351"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4. February 2024 heat map- Risk consequence for adverse work events identified as critical risks</a:t>
            </a:r>
          </a:p>
        </p:txBody>
      </p:sp>
      <p:graphicFrame>
        <p:nvGraphicFramePr>
          <p:cNvPr id="43" name="Table 42">
            <a:extLst>
              <a:ext uri="{FF2B5EF4-FFF2-40B4-BE49-F238E27FC236}">
                <a16:creationId xmlns:a16="http://schemas.microsoft.com/office/drawing/2014/main" id="{B69692E8-C88F-6B11-4E46-7799EE298867}"/>
              </a:ext>
            </a:extLst>
          </p:cNvPr>
          <p:cNvGraphicFramePr>
            <a:graphicFrameLocks noGrp="1"/>
          </p:cNvGraphicFramePr>
          <p:nvPr>
            <p:extLst>
              <p:ext uri="{D42A27DB-BD31-4B8C-83A1-F6EECF244321}">
                <p14:modId xmlns:p14="http://schemas.microsoft.com/office/powerpoint/2010/main" val="241398288"/>
              </p:ext>
            </p:extLst>
          </p:nvPr>
        </p:nvGraphicFramePr>
        <p:xfrm>
          <a:off x="15640216" y="8394421"/>
          <a:ext cx="5661328" cy="2951477"/>
        </p:xfrm>
        <a:graphic>
          <a:graphicData uri="http://schemas.openxmlformats.org/drawingml/2006/table">
            <a:tbl>
              <a:tblPr firstRow="1" bandRow="1">
                <a:tableStyleId>{5C22544A-7EE6-4342-B048-85BDC9FD1C3A}</a:tableStyleId>
              </a:tblPr>
              <a:tblGrid>
                <a:gridCol w="527601">
                  <a:extLst>
                    <a:ext uri="{9D8B030D-6E8A-4147-A177-3AD203B41FA5}">
                      <a16:colId xmlns:a16="http://schemas.microsoft.com/office/drawing/2014/main" val="3224236342"/>
                    </a:ext>
                  </a:extLst>
                </a:gridCol>
                <a:gridCol w="786551">
                  <a:extLst>
                    <a:ext uri="{9D8B030D-6E8A-4147-A177-3AD203B41FA5}">
                      <a16:colId xmlns:a16="http://schemas.microsoft.com/office/drawing/2014/main" val="2962551425"/>
                    </a:ext>
                  </a:extLst>
                </a:gridCol>
                <a:gridCol w="527601">
                  <a:extLst>
                    <a:ext uri="{9D8B030D-6E8A-4147-A177-3AD203B41FA5}">
                      <a16:colId xmlns:a16="http://schemas.microsoft.com/office/drawing/2014/main" val="2926398294"/>
                    </a:ext>
                  </a:extLst>
                </a:gridCol>
                <a:gridCol w="763915">
                  <a:extLst>
                    <a:ext uri="{9D8B030D-6E8A-4147-A177-3AD203B41FA5}">
                      <a16:colId xmlns:a16="http://schemas.microsoft.com/office/drawing/2014/main" val="3637157570"/>
                    </a:ext>
                  </a:extLst>
                </a:gridCol>
                <a:gridCol w="763915">
                  <a:extLst>
                    <a:ext uri="{9D8B030D-6E8A-4147-A177-3AD203B41FA5}">
                      <a16:colId xmlns:a16="http://schemas.microsoft.com/office/drawing/2014/main" val="3663267983"/>
                    </a:ext>
                  </a:extLst>
                </a:gridCol>
                <a:gridCol w="763915">
                  <a:extLst>
                    <a:ext uri="{9D8B030D-6E8A-4147-A177-3AD203B41FA5}">
                      <a16:colId xmlns:a16="http://schemas.microsoft.com/office/drawing/2014/main" val="65260911"/>
                    </a:ext>
                  </a:extLst>
                </a:gridCol>
                <a:gridCol w="763915">
                  <a:extLst>
                    <a:ext uri="{9D8B030D-6E8A-4147-A177-3AD203B41FA5}">
                      <a16:colId xmlns:a16="http://schemas.microsoft.com/office/drawing/2014/main" val="2374197781"/>
                    </a:ext>
                  </a:extLst>
                </a:gridCol>
                <a:gridCol w="763915">
                  <a:extLst>
                    <a:ext uri="{9D8B030D-6E8A-4147-A177-3AD203B41FA5}">
                      <a16:colId xmlns:a16="http://schemas.microsoft.com/office/drawing/2014/main" val="2614672938"/>
                    </a:ext>
                  </a:extLst>
                </a:gridCol>
              </a:tblGrid>
              <a:tr h="236106">
                <a:tc rowSpan="3" gridSpan="3">
                  <a:txBody>
                    <a:bodyPr/>
                    <a:lstStyle/>
                    <a:p>
                      <a:pPr algn="l"/>
                      <a:r>
                        <a:rPr lang="en-NZ" sz="1100" b="0">
                          <a:solidFill>
                            <a:schemeClr val="tx1"/>
                          </a:solidFill>
                          <a:latin typeface="Arial" panose="020B0604020202020204" pitchFamily="34" charset="0"/>
                          <a:cs typeface="Arial" panose="020B0604020202020204" pitchFamily="34" charset="0"/>
                        </a:rPr>
                        <a:t>Adverse work events </a:t>
                      </a:r>
                    </a:p>
                    <a:p>
                      <a:pPr algn="l"/>
                      <a:r>
                        <a:rPr lang="en-NZ" sz="1100" b="0">
                          <a:solidFill>
                            <a:schemeClr val="tx1"/>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100" b="1">
                          <a:solidFill>
                            <a:schemeClr val="tx1"/>
                          </a:solidFill>
                          <a:latin typeface="Arial" panose="020B0604020202020204" pitchFamily="34" charset="0"/>
                          <a:cs typeface="Arial" panose="020B0604020202020204" pitchFamily="34" charset="0"/>
                        </a:rPr>
                        <a:t>Likelihood</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595045">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Rare</a:t>
                      </a:r>
                      <a:endParaRPr lang="en-NZ" sz="900">
                        <a:solidFill>
                          <a:schemeClr val="tx1"/>
                        </a:solidFill>
                        <a:latin typeface="Arial" panose="020B0604020202020204" pitchFamily="34" charset="0"/>
                        <a:cs typeface="Arial" panose="020B0604020202020204" pitchFamily="34" charset="0"/>
                      </a:endParaRPr>
                    </a:p>
                    <a:p>
                      <a:pPr algn="ctr"/>
                      <a:r>
                        <a:rPr lang="en-NZ" sz="700">
                          <a:solidFill>
                            <a:schemeClr val="tx1"/>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Unlikely</a:t>
                      </a:r>
                    </a:p>
                    <a:p>
                      <a:pPr algn="ctr"/>
                      <a:r>
                        <a:rPr lang="en-NZ" sz="900" b="1">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once in 5-20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Possible</a:t>
                      </a:r>
                      <a:endParaRPr lang="en-NZ" sz="900">
                        <a:solidFill>
                          <a:schemeClr val="tx1"/>
                        </a:solidFill>
                        <a:latin typeface="Arial" panose="020B0604020202020204" pitchFamily="34" charset="0"/>
                        <a:cs typeface="Arial" panose="020B0604020202020204" pitchFamily="34" charset="0"/>
                      </a:endParaRPr>
                    </a:p>
                    <a:p>
                      <a:pPr algn="ctr"/>
                      <a:r>
                        <a:rPr lang="en-NZ" sz="900">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in 2-5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Likely</a:t>
                      </a:r>
                    </a:p>
                    <a:p>
                      <a:pPr algn="ctr"/>
                      <a:r>
                        <a:rPr lang="en-NZ" sz="700">
                          <a:solidFill>
                            <a:schemeClr val="tx1"/>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Almost certain </a:t>
                      </a:r>
                    </a:p>
                    <a:p>
                      <a:pPr algn="ctr"/>
                      <a:r>
                        <a:rPr lang="en-NZ" sz="700">
                          <a:solidFill>
                            <a:schemeClr val="tx1"/>
                          </a:solidFill>
                          <a:latin typeface="Arial" panose="020B0604020202020204" pitchFamily="34" charset="0"/>
                          <a:cs typeface="Arial" panose="020B0604020202020204" pitchFamily="34" charset="0"/>
                        </a:rPr>
                        <a:t>May occur this year</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07079">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241417">
                <a:tc rowSpan="5">
                  <a:txBody>
                    <a:bodyPr/>
                    <a:lstStyle/>
                    <a:p>
                      <a:pPr algn="ctr"/>
                      <a:r>
                        <a:rPr lang="en-NZ" sz="1100" b="1">
                          <a:solidFill>
                            <a:schemeClr val="tx1"/>
                          </a:solidFill>
                          <a:latin typeface="Arial" panose="020B0604020202020204" pitchFamily="34" charset="0"/>
                          <a:cs typeface="Arial" panose="020B0604020202020204" pitchFamily="34" charset="0"/>
                        </a:rPr>
                        <a:t>Consequences</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100" b="1" i="0" u="none" strike="noStrike" dirty="0">
                          <a:solidFill>
                            <a:srgbClr val="996633"/>
                          </a:solidFill>
                          <a:effectLst/>
                          <a:latin typeface="Arial" panose="020B0604020202020204" pitchFamily="34" charset="0"/>
                        </a:rPr>
                        <a:t>1-CR6</a:t>
                      </a:r>
                      <a:endParaRPr lang="en-NZ" sz="11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100" b="1" i="0" u="none" strike="noStrike" dirty="0">
                          <a:solidFill>
                            <a:srgbClr val="C00000"/>
                          </a:solidFill>
                          <a:effectLst/>
                          <a:latin typeface="Arial" panose="020B0604020202020204" pitchFamily="34" charset="0"/>
                        </a:rPr>
                        <a:t>2-CR1</a:t>
                      </a:r>
                    </a:p>
                    <a:p>
                      <a:pPr algn="ctr" fontAlgn="ctr"/>
                      <a:r>
                        <a:rPr lang="en-NZ" sz="1100" b="1" i="0" u="none" strike="noStrike" dirty="0">
                          <a:solidFill>
                            <a:srgbClr val="C00000"/>
                          </a:solidFill>
                          <a:effectLst/>
                          <a:latin typeface="Arial" panose="020B0604020202020204" pitchFamily="34" charset="0"/>
                        </a:rPr>
                        <a:t>1-CR6</a:t>
                      </a:r>
                      <a:r>
                        <a:rPr lang="en-NZ" sz="11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C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marR="0" lvl="0" indent="0" algn="ctr" defTabSz="412891" rtl="0" eaLnBrk="1" fontAlgn="ctr" latinLnBrk="0" hangingPunct="1">
                        <a:lnSpc>
                          <a:spcPct val="100000"/>
                        </a:lnSpc>
                        <a:spcBef>
                          <a:spcPts val="0"/>
                        </a:spcBef>
                        <a:spcAft>
                          <a:spcPts val="0"/>
                        </a:spcAft>
                        <a:buClrTx/>
                        <a:buSzTx/>
                        <a:buFontTx/>
                        <a:buNone/>
                        <a:tabLst/>
                        <a:defRPr/>
                      </a:pPr>
                      <a:r>
                        <a:rPr lang="en-NZ" sz="1100" b="1" i="0" u="none" strike="noStrike">
                          <a:solidFill>
                            <a:srgbClr val="C00000"/>
                          </a:solidFill>
                          <a:effectLst/>
                          <a:latin typeface="Arial" panose="020B0604020202020204" pitchFamily="34" charset="0"/>
                        </a:rPr>
                        <a:t>1-CR6</a:t>
                      </a:r>
                      <a:r>
                        <a:rPr lang="en-NZ" sz="1100" b="1"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241417">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1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100" b="1" i="0" u="none" strike="noStrike">
                          <a:solidFill>
                            <a:srgbClr val="C00000"/>
                          </a:solidFill>
                          <a:effectLst/>
                          <a:latin typeface="Arial" panose="020B0604020202020204" pitchFamily="34" charset="0"/>
                        </a:rPr>
                        <a:t>1-CR6</a:t>
                      </a:r>
                      <a:r>
                        <a:rPr lang="en-NZ" sz="1100" b="1"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318475">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a:solidFill>
                            <a:srgbClr val="996633"/>
                          </a:solidFill>
                          <a:effectLst/>
                          <a:latin typeface="Arial" panose="020B0604020202020204" pitchFamily="34" charset="0"/>
                        </a:rPr>
                        <a:t>1-CR6</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100" b="1" i="0" u="none" strike="noStrike" dirty="0">
                          <a:solidFill>
                            <a:srgbClr val="996633"/>
                          </a:solidFill>
                          <a:effectLst/>
                          <a:latin typeface="Arial" panose="020B0604020202020204" pitchFamily="34" charset="0"/>
                        </a:rPr>
                        <a:t>2-CR6</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474753">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a:solidFill>
                          <a:schemeClr val="bg2"/>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dirty="0">
                        <a:solidFill>
                          <a:schemeClr val="bg2"/>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484986">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endParaRPr lang="en-NZ" sz="1100" b="1" i="0" u="none" strike="noStrike" dirty="0">
                        <a:solidFill>
                          <a:schemeClr val="bg2"/>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graphicFrame>
        <p:nvGraphicFramePr>
          <p:cNvPr id="10" name="Table 13">
            <a:extLst>
              <a:ext uri="{FF2B5EF4-FFF2-40B4-BE49-F238E27FC236}">
                <a16:creationId xmlns:a16="http://schemas.microsoft.com/office/drawing/2014/main" id="{1269E23B-43CD-D788-D3C6-E8C3F86EE862}"/>
              </a:ext>
            </a:extLst>
          </p:cNvPr>
          <p:cNvGraphicFramePr>
            <a:graphicFrameLocks noGrp="1"/>
          </p:cNvGraphicFramePr>
          <p:nvPr>
            <p:extLst>
              <p:ext uri="{D42A27DB-BD31-4B8C-83A1-F6EECF244321}">
                <p14:modId xmlns:p14="http://schemas.microsoft.com/office/powerpoint/2010/main" val="4028301390"/>
              </p:ext>
            </p:extLst>
          </p:nvPr>
        </p:nvGraphicFramePr>
        <p:xfrm>
          <a:off x="15474194" y="11404970"/>
          <a:ext cx="5955915" cy="243840"/>
        </p:xfrm>
        <a:graphic>
          <a:graphicData uri="http://schemas.openxmlformats.org/drawingml/2006/table">
            <a:tbl>
              <a:tblPr firstRow="1" bandRow="1">
                <a:tableStyleId>{5C22544A-7EE6-4342-B048-85BDC9FD1C3A}</a:tableStyleId>
              </a:tblPr>
              <a:tblGrid>
                <a:gridCol w="1191183">
                  <a:extLst>
                    <a:ext uri="{9D8B030D-6E8A-4147-A177-3AD203B41FA5}">
                      <a16:colId xmlns:a16="http://schemas.microsoft.com/office/drawing/2014/main" val="1241092137"/>
                    </a:ext>
                  </a:extLst>
                </a:gridCol>
                <a:gridCol w="1191183">
                  <a:extLst>
                    <a:ext uri="{9D8B030D-6E8A-4147-A177-3AD203B41FA5}">
                      <a16:colId xmlns:a16="http://schemas.microsoft.com/office/drawing/2014/main" val="979101673"/>
                    </a:ext>
                  </a:extLst>
                </a:gridCol>
                <a:gridCol w="1191183">
                  <a:extLst>
                    <a:ext uri="{9D8B030D-6E8A-4147-A177-3AD203B41FA5}">
                      <a16:colId xmlns:a16="http://schemas.microsoft.com/office/drawing/2014/main" val="1472569555"/>
                    </a:ext>
                  </a:extLst>
                </a:gridCol>
                <a:gridCol w="941468">
                  <a:extLst>
                    <a:ext uri="{9D8B030D-6E8A-4147-A177-3AD203B41FA5}">
                      <a16:colId xmlns:a16="http://schemas.microsoft.com/office/drawing/2014/main" val="2088713314"/>
                    </a:ext>
                  </a:extLst>
                </a:gridCol>
                <a:gridCol w="1440898">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5000"/>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dirty="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2" name="Rectangle: Rounded Corners 1">
            <a:extLst>
              <a:ext uri="{FF2B5EF4-FFF2-40B4-BE49-F238E27FC236}">
                <a16:creationId xmlns:a16="http://schemas.microsoft.com/office/drawing/2014/main" id="{6FAEA058-58F3-D0C8-C2E9-649C407518C9}"/>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sp>
        <p:nvSpPr>
          <p:cNvPr id="18" name="Rectangle: Rounded Corners 17">
            <a:extLst>
              <a:ext uri="{FF2B5EF4-FFF2-40B4-BE49-F238E27FC236}">
                <a16:creationId xmlns:a16="http://schemas.microsoft.com/office/drawing/2014/main" id="{946F6D08-CF16-4A1C-16AA-58F4815D8EEA}"/>
              </a:ext>
            </a:extLst>
          </p:cNvPr>
          <p:cNvSpPr/>
          <p:nvPr/>
        </p:nvSpPr>
        <p:spPr>
          <a:xfrm>
            <a:off x="7000912" y="1254563"/>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3" name="TextBox 34">
            <a:extLst>
              <a:ext uri="{FF2B5EF4-FFF2-40B4-BE49-F238E27FC236}">
                <a16:creationId xmlns:a16="http://schemas.microsoft.com/office/drawing/2014/main" id="{AECEA458-5EE4-B63B-6E0D-264D07C6E5EB}"/>
              </a:ext>
            </a:extLst>
          </p:cNvPr>
          <p:cNvSpPr txBox="1"/>
          <p:nvPr/>
        </p:nvSpPr>
        <p:spPr>
          <a:xfrm>
            <a:off x="16082122" y="272763"/>
            <a:ext cx="5590746" cy="216081"/>
          </a:xfrm>
          <a:prstGeom prst="rect">
            <a:avLst/>
          </a:prstGeom>
        </p:spPr>
        <p:txBody>
          <a:bodyPr wrap="square" lIns="0" tIns="0" rIns="0" bIns="0" rtlCol="0" anchor="t">
            <a:spAutoFit/>
          </a:bodyPr>
          <a:lst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a:lstStyle>
          <a:p>
            <a:pPr algn="r"/>
            <a:r>
              <a:rPr lang="en-US" sz="1404" dirty="0">
                <a:solidFill>
                  <a:schemeClr val="accent6"/>
                </a:solidFill>
                <a:latin typeface="+mj-lt"/>
              </a:rPr>
              <a:t>January and February 2024 reporting period - March update</a:t>
            </a:r>
          </a:p>
        </p:txBody>
      </p:sp>
      <p:graphicFrame>
        <p:nvGraphicFramePr>
          <p:cNvPr id="8" name="Chart 7">
            <a:extLst>
              <a:ext uri="{FF2B5EF4-FFF2-40B4-BE49-F238E27FC236}">
                <a16:creationId xmlns:a16="http://schemas.microsoft.com/office/drawing/2014/main" id="{392281B3-C0FD-46AC-B879-C33009B85379}"/>
              </a:ext>
            </a:extLst>
          </p:cNvPr>
          <p:cNvGraphicFramePr>
            <a:graphicFrameLocks/>
          </p:cNvGraphicFramePr>
          <p:nvPr>
            <p:extLst>
              <p:ext uri="{D42A27DB-BD31-4B8C-83A1-F6EECF244321}">
                <p14:modId xmlns:p14="http://schemas.microsoft.com/office/powerpoint/2010/main" val="2970042078"/>
              </p:ext>
            </p:extLst>
          </p:nvPr>
        </p:nvGraphicFramePr>
        <p:xfrm>
          <a:off x="15335712" y="2099774"/>
          <a:ext cx="6255462" cy="51634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615C5D1B-F467-442C-82FB-C336730CBDFD}"/>
              </a:ext>
            </a:extLst>
          </p:cNvPr>
          <p:cNvGraphicFramePr>
            <a:graphicFrameLocks/>
          </p:cNvGraphicFramePr>
          <p:nvPr>
            <p:extLst>
              <p:ext uri="{D42A27DB-BD31-4B8C-83A1-F6EECF244321}">
                <p14:modId xmlns:p14="http://schemas.microsoft.com/office/powerpoint/2010/main" val="1103101552"/>
              </p:ext>
            </p:extLst>
          </p:nvPr>
        </p:nvGraphicFramePr>
        <p:xfrm>
          <a:off x="7060190" y="5321211"/>
          <a:ext cx="8086429" cy="65289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79404639"/>
      </p:ext>
    </p:extLst>
  </p:cSld>
  <p:clrMapOvr>
    <a:masterClrMapping/>
  </p:clrMapOvr>
</p:sld>
</file>

<file path=ppt/theme/theme1.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0.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1.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2.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3.xml><?xml version="1.0" encoding="utf-8"?>
<a:theme xmlns:a="http://schemas.openxmlformats.org/drawingml/2006/main" name="1_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Generic AT PPT template" id="{FCEB21FF-A63D-B54E-A526-FB4EB646A4E2}" vid="{BA66BBFC-DFB4-BE48-9EC5-BCEFF95EFDF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3.xml><?xml version="1.0" encoding="utf-8"?>
<a:theme xmlns:a="http://schemas.openxmlformats.org/drawingml/2006/main" name="3_AT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 Corporate.pptx  -  Read-Only" id="{10A97371-A8DE-48BE-9A6A-D9C67AA33473}" vid="{C3A94315-2154-4ED8-80C8-F93E4CBD3BE5}"/>
    </a:ext>
  </a:extLst>
</a:theme>
</file>

<file path=ppt/theme/theme4.xml><?xml version="1.0" encoding="utf-8"?>
<a:theme xmlns:a="http://schemas.openxmlformats.org/drawingml/2006/main" name="AT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 Corporate.pptx  -  Read-Only" id="{10A97371-A8DE-48BE-9A6A-D9C67AA33473}" vid="{F892EC88-3154-4800-BFCD-9903F7380FB8}"/>
    </a:ext>
  </a:extLst>
</a:theme>
</file>

<file path=ppt/theme/theme5.xml><?xml version="1.0" encoding="utf-8"?>
<a:theme xmlns:a="http://schemas.openxmlformats.org/drawingml/2006/main" name="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Fuse UltraBlack"/>
        <a:ea typeface=""/>
        <a:cs typeface=""/>
      </a:majorFont>
      <a:minorFont>
        <a:latin typeface="Fus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ership" id="{45B32FE6-E6DA-4365-8C20-E4EDBAF6A80A}" vid="{3DE3009E-7130-4007-B524-A3CAE75EF5E4}"/>
    </a:ext>
  </a:extLst>
</a:theme>
</file>

<file path=ppt/theme/theme6.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8.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7980a01-c0cc-4a46-ace7-be01ae69ed91">
      <UserInfo>
        <DisplayName>Billy Ziemann (AT)</DisplayName>
        <AccountId>21</AccountId>
        <AccountType/>
      </UserInfo>
      <UserInfo>
        <DisplayName>Rebecca Ellery (AT)</DisplayName>
        <AccountId>22</AccountId>
        <AccountType/>
      </UserInfo>
      <UserInfo>
        <DisplayName>Ngaire Atmore</DisplayName>
        <AccountId>23</AccountId>
        <AccountType/>
      </UserInfo>
      <UserInfo>
        <DisplayName>Ping Sim (AT)</DisplayName>
        <AccountId>24</AccountId>
        <AccountType/>
      </UserInfo>
      <UserInfo>
        <DisplayName>Patrick Morris (AT)</DisplayName>
        <AccountId>25</AccountId>
        <AccountType/>
      </UserInfo>
      <UserInfo>
        <DisplayName>Jennifer Fraser (AT)</DisplayName>
        <AccountId>26</AccountId>
        <AccountType/>
      </UserInfo>
      <UserInfo>
        <DisplayName>Everyone except external users</DisplayName>
        <AccountId>10</AccountId>
        <AccountType/>
      </UserInfo>
      <UserInfo>
        <DisplayName>Antonio Di Francesco (AT)</DisplayName>
        <AccountId>48</AccountId>
        <AccountType/>
      </UserInfo>
      <UserInfo>
        <DisplayName>Darek Koper (AT)</DisplayName>
        <AccountId>656</AccountId>
        <AccountType/>
      </UserInfo>
      <UserInfo>
        <DisplayName>Kameshree Govender (AT)</DisplayName>
        <AccountId>759</AccountId>
        <AccountType/>
      </UserInfo>
      <UserInfo>
        <DisplayName>Melissa Song (AT)</DisplayName>
        <AccountId>853</AccountId>
        <AccountType/>
      </UserInfo>
      <UserInfo>
        <DisplayName>Shiraz Munshi (AT)</DisplayName>
        <AccountId>193</AccountId>
        <AccountType/>
      </UserInfo>
      <UserInfo>
        <DisplayName>Nina Donaldson (AT)</DisplayName>
        <AccountId>458</AccountId>
        <AccountType/>
      </UserInfo>
      <UserInfo>
        <DisplayName>Felix Espinoza Lopez (AT)</DisplayName>
        <AccountId>256</AccountId>
        <AccountType/>
      </UserInfo>
      <UserInfo>
        <DisplayName>Anyela Montano (AT)</DisplayName>
        <AccountId>739</AccountId>
        <AccountType/>
      </UserInfo>
      <UserInfo>
        <DisplayName>Anna Crasto (AT)</DisplayName>
        <AccountId>12</AccountId>
        <AccountType/>
      </UserInfo>
      <UserInfo>
        <DisplayName>Stacey Van Der Putten (AT)</DisplayName>
        <AccountId>159</AccountId>
        <AccountType/>
      </UserInfo>
      <UserInfo>
        <DisplayName>Mickala Smith (AT)</DisplayName>
        <AccountId>299</AccountId>
        <AccountType/>
      </UserInfo>
      <UserInfo>
        <DisplayName>Caragh Turner (AT)</DisplayName>
        <AccountId>1042</AccountId>
        <AccountType/>
      </UserInfo>
      <UserInfo>
        <DisplayName>Annelize Engelbrecht (AT)</DisplayName>
        <AccountId>999</AccountId>
        <AccountType/>
      </UserInfo>
      <UserInfo>
        <DisplayName>Marina Palalagi (AT)</DisplayName>
        <AccountId>16</AccountId>
        <AccountType/>
      </UserInfo>
      <UserInfo>
        <DisplayName>Teresa Burnett (AT)</DisplayName>
        <AccountId>1000</AccountId>
        <AccountType/>
      </UserInfo>
      <UserInfo>
        <DisplayName>Roger Yuan (AT)</DisplayName>
        <AccountId>1074</AccountId>
        <AccountType/>
      </UserInfo>
      <UserInfo>
        <DisplayName>Kalman Soma (AT)</DisplayName>
        <AccountId>937</AccountId>
        <AccountType/>
      </UserInfo>
      <UserInfo>
        <DisplayName>Ben Hawkins (AT)</DisplayName>
        <AccountId>40</AccountId>
        <AccountType/>
      </UserInfo>
      <UserInfo>
        <DisplayName>Russell Parker (AT)</DisplayName>
        <AccountId>339</AccountId>
        <AccountType/>
      </UserInfo>
      <UserInfo>
        <DisplayName>Brigitta Wassenaar (AT)</DisplayName>
        <AccountId>599</AccountId>
        <AccountType/>
      </UserInfo>
      <UserInfo>
        <DisplayName>Jacqui Madeiro (AT)</DisplayName>
        <AccountId>708</AccountId>
        <AccountType/>
      </UserInfo>
      <UserInfo>
        <DisplayName>Nicola Gray (AT)</DisplayName>
        <AccountId>7</AccountId>
        <AccountType/>
      </UserInfo>
      <UserInfo>
        <DisplayName>Karen Duffy (AT)</DisplayName>
        <AccountId>1247</AccountId>
        <AccountType/>
      </UserInfo>
      <UserInfo>
        <DisplayName>Kim Heathcote (AT)</DisplayName>
        <AccountId>1548</AccountId>
        <AccountType/>
      </UserInfo>
      <UserInfo>
        <DisplayName>Jo Zoricich (AT)</DisplayName>
        <AccountId>246</AccountId>
        <AccountType/>
      </UserInfo>
    </SharedWithUsers>
    <TaxCatchAll xmlns="6656246e-9127-47dc-83ec-dd09249a5dc8" xsi:nil="true"/>
    <p4ee4b5e76384b2b80122bdc5a153907 xmlns="3360317b-3eb7-409d-b75d-16016110180b">
      <Terms xmlns="http://schemas.microsoft.com/office/infopath/2007/PartnerControls"/>
    </p4ee4b5e76384b2b80122bdc5a153907>
    <b016ab39a0ad43179d840563615d2912 xmlns="3360317b-3eb7-409d-b75d-16016110180b">
      <Terms xmlns="http://schemas.microsoft.com/office/infopath/2007/PartnerControls"/>
    </b016ab39a0ad43179d840563615d2912>
    <hde13d4ad2f449a88a33191b6c1d60e8 xmlns="3360317b-3eb7-409d-b75d-16016110180b">
      <Terms xmlns="http://schemas.microsoft.com/office/infopath/2007/PartnerControls"/>
    </hde13d4ad2f449a88a33191b6c1d60e8>
    <b74a3cfe6fdb4763b28fefb1a00f27b3 xmlns="3360317b-3eb7-409d-b75d-16016110180b">
      <Terms xmlns="http://schemas.microsoft.com/office/infopath/2007/PartnerControls"/>
    </b74a3cfe6fdb4763b28fefb1a00f27b3>
    <l9f303d962c94738a41a07400c84520f xmlns="3360317b-3eb7-409d-b75d-16016110180b">
      <Terms xmlns="http://schemas.microsoft.com/office/infopath/2007/PartnerControls"/>
    </l9f303d962c94738a41a07400c84520f>
    <k8d39f346ece421d9eacd3c3d203d048 xmlns="3360317b-3eb7-409d-b75d-16016110180b">
      <Terms xmlns="http://schemas.microsoft.com/office/infopath/2007/PartnerControls"/>
    </k8d39f346ece421d9eacd3c3d203d048>
    <e1cdb475084f48a8833d0fde3575b1d8 xmlns="3360317b-3eb7-409d-b75d-16016110180b">
      <Terms xmlns="http://schemas.microsoft.com/office/infopath/2007/PartnerControls"/>
    </e1cdb475084f48a8833d0fde3575b1d8>
    <m517054e3b8d432d920867fffac001d7 xmlns="3360317b-3eb7-409d-b75d-16016110180b">
      <Terms xmlns="http://schemas.microsoft.com/office/infopath/2007/PartnerControls"/>
    </m517054e3b8d432d920867fffac001d7>
    <m54be6b1bba04ac196284796bf20c658 xmlns="3360317b-3eb7-409d-b75d-16016110180b">
      <Terms xmlns="http://schemas.microsoft.com/office/infopath/2007/PartnerControls"/>
    </m54be6b1bba04ac196284796bf20c658>
    <lcf76f155ced4ddcb4097134ff3c332f xmlns="3360317b-3eb7-409d-b75d-16016110180b">
      <Terms xmlns="http://schemas.microsoft.com/office/infopath/2007/PartnerControls"/>
    </lcf76f155ced4ddcb4097134ff3c332f>
    <D1_x0020_Disposal_x0020_Class_x0020_ID xmlns="3360317b-3eb7-409d-b75d-16016110180b" xsi:nil="true"/>
    <D1_x0020_Disposal_x0020_Trigger_x0020_Date xmlns="3360317b-3eb7-409d-b75d-16016110180b" xsi:nil="true"/>
    <D1_x0020_Aggregation_x0020_ID xmlns="3360317b-3eb7-409d-b75d-16016110180b" xsi:nil="true"/>
    <m47e6cb6dff24093adb0a191200f8e90 xmlns="3360317b-3eb7-409d-b75d-16016110180b">
      <Terms xmlns="http://schemas.microsoft.com/office/infopath/2007/PartnerControls"/>
    </m47e6cb6dff24093adb0a191200f8e90>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F5356FC3594A469FCE3CC136A51913" ma:contentTypeVersion="41" ma:contentTypeDescription="Create a new document." ma:contentTypeScope="" ma:versionID="10cd4433e22c2f1d2f23a815dcacd782">
  <xsd:schema xmlns:xsd="http://www.w3.org/2001/XMLSchema" xmlns:xs="http://www.w3.org/2001/XMLSchema" xmlns:p="http://schemas.microsoft.com/office/2006/metadata/properties" xmlns:ns2="3360317b-3eb7-409d-b75d-16016110180b" xmlns:ns3="37980a01-c0cc-4a46-ace7-be01ae69ed91" xmlns:ns4="6656246e-9127-47dc-83ec-dd09249a5dc8" targetNamespace="http://schemas.microsoft.com/office/2006/metadata/properties" ma:root="true" ma:fieldsID="931b3027ed4d5642e1111217fe40ca15" ns2:_="" ns3:_="" ns4:_="">
    <xsd:import namespace="3360317b-3eb7-409d-b75d-16016110180b"/>
    <xsd:import namespace="37980a01-c0cc-4a46-ace7-be01ae69ed91"/>
    <xsd:import namespace="6656246e-9127-47dc-83ec-dd09249a5d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D1_x0020_Disposal_x0020_Class_x0020_ID" minOccurs="0"/>
                <xsd:element ref="ns2:D1_x0020_Disposal_x0020_Trigger_x0020_Date" minOccurs="0"/>
                <xsd:element ref="ns2:D1_x0020_Aggregation_x0020_ID" minOccurs="0"/>
                <xsd:element ref="ns2:m54be6b1bba04ac196284796bf20c658" minOccurs="0"/>
                <xsd:element ref="ns4:TaxCatchAll" minOccurs="0"/>
                <xsd:element ref="ns2:m517054e3b8d432d920867fffac001d7" minOccurs="0"/>
                <xsd:element ref="ns2:e1cdb475084f48a8833d0fde3575b1d8" minOccurs="0"/>
                <xsd:element ref="ns2:k8d39f346ece421d9eacd3c3d203d048" minOccurs="0"/>
                <xsd:element ref="ns2:hde13d4ad2f449a88a33191b6c1d60e8" minOccurs="0"/>
                <xsd:element ref="ns2:l9f303d962c94738a41a07400c84520f" minOccurs="0"/>
                <xsd:element ref="ns2:p4ee4b5e76384b2b80122bdc5a153907" minOccurs="0"/>
                <xsd:element ref="ns2:m47e6cb6dff24093adb0a191200f8e90" minOccurs="0"/>
                <xsd:element ref="ns2:b74a3cfe6fdb4763b28fefb1a00f27b3" minOccurs="0"/>
                <xsd:element ref="ns2:b016ab39a0ad43179d840563615d2912"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60317b-3eb7-409d-b75d-160161101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1_x0020_Disposal_x0020_Class_x0020_ID" ma:index="20" nillable="true" ma:displayName="D1 Disposal Class ID" ma:internalName="D1_x0020_Disposal_x0020_Class_x0020_ID">
      <xsd:complexType>
        <xsd:complexContent>
          <xsd:extension base="dms:MultiChoiceFillIn">
            <xsd:sequence>
              <xsd:element name="Value" maxOccurs="unbounded" minOccurs="0" nillable="true">
                <xsd:simpleType>
                  <xsd:union memberTypes="dms:Text">
                    <xsd:simpleType>
                      <xsd:restriction base="dms:Choice">
                        <xsd:enumeration value="..."/>
                      </xsd:restriction>
                    </xsd:simpleType>
                  </xsd:union>
                </xsd:simpleType>
              </xsd:element>
            </xsd:sequence>
          </xsd:extension>
        </xsd:complexContent>
      </xsd:complexType>
    </xsd:element>
    <xsd:element name="D1_x0020_Disposal_x0020_Trigger_x0020_Date" ma:index="21" nillable="true" ma:displayName="D1 Disposal Trigger Date" ma:internalName="D1_x0020_Disposal_x0020_Trigger_x0020_Date">
      <xsd:simpleType>
        <xsd:restriction base="dms:DateTime"/>
      </xsd:simpleType>
    </xsd:element>
    <xsd:element name="D1_x0020_Aggregation_x0020_ID" ma:index="22" nillable="true" ma:displayName="D1 Aggregation ID" ma:internalName="D1_x0020_Aggregation_x0020_ID">
      <xsd:complexType>
        <xsd:complexContent>
          <xsd:extension base="dms:MultiChoiceFillIn">
            <xsd:sequence>
              <xsd:element name="Value" maxOccurs="unbounded" minOccurs="0" nillable="true">
                <xsd:simpleType>
                  <xsd:union memberTypes="dms:Text">
                    <xsd:simpleType>
                      <xsd:restriction base="dms:Choice">
                        <xsd:enumeration value="..."/>
                      </xsd:restriction>
                    </xsd:simpleType>
                  </xsd:union>
                </xsd:simpleType>
              </xsd:element>
            </xsd:sequence>
          </xsd:extension>
        </xsd:complexContent>
      </xsd:complexType>
    </xsd:element>
    <xsd:element name="m54be6b1bba04ac196284796bf20c658" ma:index="24" nillable="true" ma:taxonomy="true" ma:internalName="m54be6b1bba04ac196284796bf20c658" ma:taxonomyFieldName="D1_x0020_Document_x0020_Category" ma:displayName="D1 Document Category" ma:fieldId="{654be6b1-bba0-4ac1-9628-4796bf20c658}" ma:taxonomyMulti="true" ma:sspId="ff230ced-49e3-4bbb-87bd-09c1ed00c10a" ma:termSetId="6a8ad7e6-b84e-4481-a0fc-904832309922" ma:anchorId="00000000-0000-0000-0000-000000000000" ma:open="false" ma:isKeyword="false">
      <xsd:complexType>
        <xsd:sequence>
          <xsd:element ref="pc:Terms" minOccurs="0" maxOccurs="1"/>
        </xsd:sequence>
      </xsd:complexType>
    </xsd:element>
    <xsd:element name="m517054e3b8d432d920867fffac001d7" ma:index="27" nillable="true" ma:taxonomy="true" ma:internalName="m517054e3b8d432d920867fffac001d7" ma:taxonomyFieldName="D1_x0020_Programme_x0020_Project" ma:displayName="D1 Programme Project" ma:fieldId="{6517054e-3b8d-432d-9208-67fffac001d7}" ma:taxonomyMulti="true" ma:sspId="ff230ced-49e3-4bbb-87bd-09c1ed00c10a" ma:termSetId="f9084cb8-3837-45ee-b19c-35f80270572b" ma:anchorId="00000000-0000-0000-0000-000000000000" ma:open="false" ma:isKeyword="false">
      <xsd:complexType>
        <xsd:sequence>
          <xsd:element ref="pc:Terms" minOccurs="0" maxOccurs="1"/>
        </xsd:sequence>
      </xsd:complexType>
    </xsd:element>
    <xsd:element name="e1cdb475084f48a8833d0fde3575b1d8" ma:index="29" nillable="true" ma:taxonomy="true" ma:internalName="e1cdb475084f48a8833d0fde3575b1d8" ma:taxonomyFieldName="D1_x0020_Supplier" ma:displayName="D1 Supplier" ma:fieldId="{e1cdb475-084f-48a8-833d-0fde3575b1d8}" ma:taxonomyMulti="true" ma:sspId="ff230ced-49e3-4bbb-87bd-09c1ed00c10a" ma:termSetId="7b72085d-2014-4708-9405-772a5cdcaa8b" ma:anchorId="00000000-0000-0000-0000-000000000000" ma:open="false" ma:isKeyword="false">
      <xsd:complexType>
        <xsd:sequence>
          <xsd:element ref="pc:Terms" minOccurs="0" maxOccurs="1"/>
        </xsd:sequence>
      </xsd:complexType>
    </xsd:element>
    <xsd:element name="k8d39f346ece421d9eacd3c3d203d048" ma:index="31" nillable="true" ma:taxonomy="true" ma:internalName="k8d39f346ece421d9eacd3c3d203d048" ma:taxonomyFieldName="D1_x0020_Asset_x0020_Road_x0020_Network" ma:displayName="D1 Asset Road Network" ma:fieldId="{48d39f34-6ece-421d-9eac-d3c3d203d048}" ma:taxonomyMulti="true" ma:sspId="ff230ced-49e3-4bbb-87bd-09c1ed00c10a" ma:termSetId="7e336676-f8dc-4085-90f8-cab2609eea1b" ma:anchorId="00000000-0000-0000-0000-000000000000" ma:open="false" ma:isKeyword="false">
      <xsd:complexType>
        <xsd:sequence>
          <xsd:element ref="pc:Terms" minOccurs="0" maxOccurs="1"/>
        </xsd:sequence>
      </xsd:complexType>
    </xsd:element>
    <xsd:element name="hde13d4ad2f449a88a33191b6c1d60e8" ma:index="33" nillable="true" ma:taxonomy="true" ma:internalName="hde13d4ad2f449a88a33191b6c1d60e8" ma:taxonomyFieldName="D1_x0020_Asset_x0020_Property_x0020_and_x0020_Facilities" ma:displayName="D1 Asset Property and Facilities" ma:fieldId="{1de13d4a-d2f4-49a8-8a33-191b6c1d60e8}" ma:taxonomyMulti="true" ma:sspId="ff230ced-49e3-4bbb-87bd-09c1ed00c10a" ma:termSetId="1122c7b1-d46a-4b5f-ade1-ccb43276c171" ma:anchorId="00000000-0000-0000-0000-000000000000" ma:open="false" ma:isKeyword="false">
      <xsd:complexType>
        <xsd:sequence>
          <xsd:element ref="pc:Terms" minOccurs="0" maxOccurs="1"/>
        </xsd:sequence>
      </xsd:complexType>
    </xsd:element>
    <xsd:element name="l9f303d962c94738a41a07400c84520f" ma:index="35" nillable="true" ma:taxonomy="true" ma:internalName="l9f303d962c94738a41a07400c84520f" ma:taxonomyFieldName="D1_x0020_Asset_x0020_Public_x0020_Transport_x0020_Network" ma:displayName="D1 Asset Public Transport Network" ma:fieldId="{59f303d9-62c9-4738-a41a-07400c84520f}" ma:taxonomyMulti="true" ma:sspId="ff230ced-49e3-4bbb-87bd-09c1ed00c10a" ma:termSetId="2318be08-87d5-46b9-93f0-ddc8be9255ea" ma:anchorId="00000000-0000-0000-0000-000000000000" ma:open="false" ma:isKeyword="false">
      <xsd:complexType>
        <xsd:sequence>
          <xsd:element ref="pc:Terms" minOccurs="0" maxOccurs="1"/>
        </xsd:sequence>
      </xsd:complexType>
    </xsd:element>
    <xsd:element name="p4ee4b5e76384b2b80122bdc5a153907" ma:index="37" nillable="true" ma:taxonomy="true" ma:internalName="p4ee4b5e76384b2b80122bdc5a153907" ma:taxonomyFieldName="D1_x0020_Asset_x0020_Type" ma:displayName="D1 Asset Type" ma:fieldId="{94ee4b5e-7638-4b2b-8012-2bdc5a153907}" ma:taxonomyMulti="true" ma:sspId="ff230ced-49e3-4bbb-87bd-09c1ed00c10a" ma:termSetId="a5bee0cb-d5bf-4907-b815-f87ed9bc4f31" ma:anchorId="00000000-0000-0000-0000-000000000000" ma:open="false" ma:isKeyword="false">
      <xsd:complexType>
        <xsd:sequence>
          <xsd:element ref="pc:Terms" minOccurs="0" maxOccurs="1"/>
        </xsd:sequence>
      </xsd:complexType>
    </xsd:element>
    <xsd:element name="m47e6cb6dff24093adb0a191200f8e90" ma:index="39" nillable="true" ma:taxonomy="true" ma:internalName="m47e6cb6dff24093adb0a191200f8e90" ma:taxonomyFieldName="D1_x0020_Subject" ma:displayName="D1 Subject" ma:fieldId="{647e6cb6-dff2-4093-adb0-a191200f8e90}" ma:taxonomyMulti="true" ma:sspId="ff230ced-49e3-4bbb-87bd-09c1ed00c10a" ma:termSetId="12883479-ed34-4320-85a0-1e4c407e2988" ma:anchorId="00000000-0000-0000-0000-000000000000" ma:open="false" ma:isKeyword="false">
      <xsd:complexType>
        <xsd:sequence>
          <xsd:element ref="pc:Terms" minOccurs="0" maxOccurs="1"/>
        </xsd:sequence>
      </xsd:complexType>
    </xsd:element>
    <xsd:element name="b74a3cfe6fdb4763b28fefb1a00f27b3" ma:index="41" nillable="true" ma:taxonomy="true" ma:internalName="b74a3cfe6fdb4763b28fefb1a00f27b3" ma:taxonomyFieldName="D1_x0020_Service" ma:displayName="D1 Service" ma:fieldId="{b74a3cfe-6fdb-4763-b28f-efb1a00f27b3}" ma:taxonomyMulti="true" ma:sspId="ff230ced-49e3-4bbb-87bd-09c1ed00c10a" ma:termSetId="10179ea1-d3a3-4604-81c5-d296916b0710" ma:anchorId="00000000-0000-0000-0000-000000000000" ma:open="false" ma:isKeyword="false">
      <xsd:complexType>
        <xsd:sequence>
          <xsd:element ref="pc:Terms" minOccurs="0" maxOccurs="1"/>
        </xsd:sequence>
      </xsd:complexType>
    </xsd:element>
    <xsd:element name="b016ab39a0ad43179d840563615d2912" ma:index="43" nillable="true" ma:taxonomy="true" ma:internalName="b016ab39a0ad43179d840563615d2912" ma:taxonomyFieldName="D1_x0020_Instrument" ma:displayName="D1 Instrument" ma:fieldId="{b016ab39-a0ad-4317-9d84-0563615d2912}" ma:taxonomyMulti="true" ma:sspId="ff230ced-49e3-4bbb-87bd-09c1ed00c10a" ma:termSetId="e6b79c1b-4954-47eb-8e96-b5599575c1fd" ma:anchorId="00000000-0000-0000-0000-000000000000" ma:open="false" ma:isKeyword="false">
      <xsd:complexType>
        <xsd:sequence>
          <xsd:element ref="pc:Terms" minOccurs="0" maxOccurs="1"/>
        </xsd:sequence>
      </xsd:complexType>
    </xsd:element>
    <xsd:element name="MediaLengthInSeconds" ma:index="44" nillable="true" ma:displayName="Length (seconds)" ma:internalName="MediaLengthInSeconds" ma:readOnly="true">
      <xsd:simpleType>
        <xsd:restriction base="dms:Unknown"/>
      </xsd:simpleType>
    </xsd:element>
    <xsd:element name="lcf76f155ced4ddcb4097134ff3c332f" ma:index="46" nillable="true" ma:taxonomy="true" ma:internalName="lcf76f155ced4ddcb4097134ff3c332f" ma:taxonomyFieldName="MediaServiceImageTags" ma:displayName="Image Tags" ma:readOnly="false" ma:fieldId="{5cf76f15-5ced-4ddc-b409-7134ff3c332f}" ma:taxonomyMulti="true" ma:sspId="ff230ced-49e3-4bbb-87bd-09c1ed00c1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980a01-c0cc-4a46-ace7-be01ae69ed9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56246e-9127-47dc-83ec-dd09249a5dc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ea9ba8cb-41ec-49bc-b9a8-330b79a38ee5}" ma:internalName="TaxCatchAll" ma:showField="CatchAllData" ma:web="37980a01-c0cc-4a46-ace7-be01ae69ed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ED2F5-8C8E-4BE9-8743-70648C109495}">
  <ds:schemaRefs>
    <ds:schemaRef ds:uri="37980a01-c0cc-4a46-ace7-be01ae69ed91"/>
    <ds:schemaRef ds:uri="http://schemas.microsoft.com/office/2006/metadata/propertie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6656246e-9127-47dc-83ec-dd09249a5dc8"/>
    <ds:schemaRef ds:uri="3360317b-3eb7-409d-b75d-16016110180b"/>
  </ds:schemaRefs>
</ds:datastoreItem>
</file>

<file path=customXml/itemProps2.xml><?xml version="1.0" encoding="utf-8"?>
<ds:datastoreItem xmlns:ds="http://schemas.openxmlformats.org/officeDocument/2006/customXml" ds:itemID="{3B2E140F-F0D0-469A-A840-74FC9B27D707}">
  <ds:schemaRefs>
    <ds:schemaRef ds:uri="3360317b-3eb7-409d-b75d-16016110180b"/>
    <ds:schemaRef ds:uri="37980a01-c0cc-4a46-ace7-be01ae69ed91"/>
    <ds:schemaRef ds:uri="6656246e-9127-47dc-83ec-dd09249a5d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EADCCE-8A11-4BBD-8CA1-ACFB99D2FD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7361</Words>
  <Application>Microsoft Office PowerPoint</Application>
  <PresentationFormat>Custom</PresentationFormat>
  <Paragraphs>579</Paragraphs>
  <Slides>15</Slides>
  <Notes>15</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15</vt:i4>
      </vt:variant>
    </vt:vector>
  </HeadingPairs>
  <TitlesOfParts>
    <vt:vector size="35" baseType="lpstr">
      <vt:lpstr>Aileron Regular Bold</vt:lpstr>
      <vt:lpstr>Arial</vt:lpstr>
      <vt:lpstr>Arial,Sans-Serif</vt:lpstr>
      <vt:lpstr>Calibri</vt:lpstr>
      <vt:lpstr>IBM Plex Sans Bold</vt:lpstr>
      <vt:lpstr>Nexa Black</vt:lpstr>
      <vt:lpstr>Open Sans</vt:lpstr>
      <vt:lpstr>Auckland Transport</vt:lpstr>
      <vt:lpstr>1_Auckland Transport</vt:lpstr>
      <vt:lpstr>3_AT Contents</vt:lpstr>
      <vt:lpstr>AT Contents</vt:lpstr>
      <vt:lpstr>Sections</vt:lpstr>
      <vt:lpstr>Auckland Transport</vt:lpstr>
      <vt:lpstr>Auckland Transport</vt:lpstr>
      <vt:lpstr>Auckland Transport</vt:lpstr>
      <vt:lpstr>1_Auckland Transport</vt:lpstr>
      <vt:lpstr>Auckland Transport</vt:lpstr>
      <vt:lpstr>Auckland Transport</vt:lpstr>
      <vt:lpstr>Auckland Transport</vt:lpstr>
      <vt:lpstr>1_Sections</vt:lpstr>
      <vt:lpstr>Attachment 1 - March 2024​​ Safety Business Report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&amp; Safety Business Unit Dashboard</dc:title>
  <dc:creator>Forbes, Jess</dc:creator>
  <cp:lastModifiedBy>Kim Heathcote (AT)</cp:lastModifiedBy>
  <cp:revision>9</cp:revision>
  <cp:lastPrinted>2023-09-10T10:17:15Z</cp:lastPrinted>
  <dcterms:created xsi:type="dcterms:W3CDTF">2022-01-26T01:19:17Z</dcterms:created>
  <dcterms:modified xsi:type="dcterms:W3CDTF">2024-03-19T01:44:43Z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2022-01-26T01:19:17Z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15e6f9aa-0f52-4f47-b1c0-88b9c6cd7d9c</vt:lpwstr>
  </property>
  <property fmtid="{D5CDD505-2E9C-101B-9397-08002B2CF9AE}" pid="8" name="MSIP_Label_ea60d57e-af5b-4752-ac57-3e4f28ca11dc_ContentBits">
    <vt:lpwstr>0</vt:lpwstr>
  </property>
  <property fmtid="{D5CDD505-2E9C-101B-9397-08002B2CF9AE}" pid="9" name="ContentTypeId">
    <vt:lpwstr>0x0101000AF5356FC3594A469FCE3CC136A51913</vt:lpwstr>
  </property>
  <property fmtid="{D5CDD505-2E9C-101B-9397-08002B2CF9AE}" pid="10" name="D1 Document Category">
    <vt:lpwstr/>
  </property>
  <property fmtid="{D5CDD505-2E9C-101B-9397-08002B2CF9AE}" pid="11" name="D1 Instrument">
    <vt:lpwstr/>
  </property>
  <property fmtid="{D5CDD505-2E9C-101B-9397-08002B2CF9AE}" pid="12" name="D1 Asset Public Transport Network">
    <vt:lpwstr/>
  </property>
  <property fmtid="{D5CDD505-2E9C-101B-9397-08002B2CF9AE}" pid="13" name="D1 Asset Road Network">
    <vt:lpwstr/>
  </property>
  <property fmtid="{D5CDD505-2E9C-101B-9397-08002B2CF9AE}" pid="14" name="D1 Programme Project">
    <vt:lpwstr/>
  </property>
  <property fmtid="{D5CDD505-2E9C-101B-9397-08002B2CF9AE}" pid="15" name="D1 Subject">
    <vt:lpwstr/>
  </property>
  <property fmtid="{D5CDD505-2E9C-101B-9397-08002B2CF9AE}" pid="16" name="D1 Asset Type">
    <vt:lpwstr/>
  </property>
  <property fmtid="{D5CDD505-2E9C-101B-9397-08002B2CF9AE}" pid="17" name="D1 Service">
    <vt:lpwstr/>
  </property>
  <property fmtid="{D5CDD505-2E9C-101B-9397-08002B2CF9AE}" pid="18" name="D1 Supplier">
    <vt:lpwstr/>
  </property>
  <property fmtid="{D5CDD505-2E9C-101B-9397-08002B2CF9AE}" pid="19" name="D1 Asset Property and Facilities">
    <vt:lpwstr/>
  </property>
  <property fmtid="{D5CDD505-2E9C-101B-9397-08002B2CF9AE}" pid="20" name="MediaServiceImageTags">
    <vt:lpwstr/>
  </property>
</Properties>
</file>