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theme/theme7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9" r:id="rId4"/>
    <p:sldMasterId id="2147483692" r:id="rId5"/>
    <p:sldMasterId id="2147483696" r:id="rId6"/>
    <p:sldMasterId id="2147483688" r:id="rId7"/>
    <p:sldMasterId id="2147483669" r:id="rId8"/>
    <p:sldMasterId id="2147483671" r:id="rId9"/>
    <p:sldMasterId id="2147483678" r:id="rId10"/>
    <p:sldMasterId id="2147483705" r:id="rId11"/>
  </p:sldMasterIdLst>
  <p:notesMasterIdLst>
    <p:notesMasterId r:id="rId14"/>
  </p:notesMasterIdLst>
  <p:sldIdLst>
    <p:sldId id="5017" r:id="rId12"/>
    <p:sldId id="28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4B1DD4-6486-7728-7084-48486114C8FD}" name="Michelle Seymour" initials="MS" userId="S::michelle@commute.kiwi::721b4547-e614-4445-938a-026d36ff520c" providerId="AD"/>
  <p188:author id="{A63C9BE9-3519-8F6E-C287-D983FB77501F}" name="Alastair Lovell (AT)" initials="AL(" userId="S::Alastair.Lovell@at.govt.nz::5609d9f4-11f7-4fe1-bf5c-9d578cc92cb1" providerId="AD"/>
  <p188:author id="{D51A64EC-16D2-8C0E-106A-7FEFD09F768F}" name="Graham Norman" initials="GN" userId="S::Graham@commute.kiwi::856b23a9-fc71-45dd-ad3a-615d5cb97f39" providerId="AD"/>
  <p188:author id="{22E30CFF-2ABD-3D35-BD86-4B22CB15F745}" name="Graham Norman" initials="GN" userId="S::graham.norman@supportinggrowth.nz::66761598-7008-488b-8d08-aad746ee460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astair Lovell (AT)" initials="AL(" lastIdx="8" clrIdx="0">
    <p:extLst>
      <p:ext uri="{19B8F6BF-5375-455C-9EA6-DF929625EA0E}">
        <p15:presenceInfo xmlns:p15="http://schemas.microsoft.com/office/powerpoint/2012/main" userId="S::Alastair.Lovell@at.govt.nz::5609d9f4-11f7-4fe1-bf5c-9d578cc92cb1" providerId="AD"/>
      </p:ext>
    </p:extLst>
  </p:cmAuthor>
  <p:cmAuthor id="2" name="Lorraine Stone (AT)" initials="LS(" lastIdx="9" clrIdx="1">
    <p:extLst>
      <p:ext uri="{19B8F6BF-5375-455C-9EA6-DF929625EA0E}">
        <p15:presenceInfo xmlns:p15="http://schemas.microsoft.com/office/powerpoint/2012/main" userId="S::Lorraine.Stone@at.govt.nz::53952779-9f62-4396-955d-99d2eb0b3d8a" providerId="AD"/>
      </p:ext>
    </p:extLst>
  </p:cmAuthor>
  <p:cmAuthor id="3" name="Archive-Lorraine Stone" initials="ALS" lastIdx="1" clrIdx="2">
    <p:extLst>
      <p:ext uri="{19B8F6BF-5375-455C-9EA6-DF929625EA0E}">
        <p15:presenceInfo xmlns:p15="http://schemas.microsoft.com/office/powerpoint/2012/main" userId="Archive-Lorraine Sto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66CCFF"/>
    <a:srgbClr val="993300"/>
    <a:srgbClr val="428FBF"/>
    <a:srgbClr val="01123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6DFC14-332E-4223-10CB-CC4BB530B36A}" v="2" dt="2023-09-13T01:06:45.469"/>
    <p1510:client id="{54EDE2D0-290B-EEA8-5206-75B8E69789C4}" v="5" dt="2023-09-13T01:08:53.257"/>
    <p1510:client id="{60EA6979-7F8C-4FC8-A5AC-F70BEC6C5951}" v="5" dt="2023-08-24T02:15:33.420"/>
    <p1510:client id="{785C61A7-36BD-41B7-A0D0-299023F30B3A}" v="11" dt="2023-08-24T02:48:16.601"/>
    <p1510:client id="{CE567ACC-4083-467A-9A1E-45396BBF6909}" v="2" dt="2023-08-24T03:09:09.075"/>
    <p1510:client id="{D5CA22B0-40B1-4C5B-93A9-109BFE4EE164}" v="2" dt="2023-09-06T03:08:32.1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Property Cost (base) for North network (no escalation</a:t>
            </a:r>
            <a:r>
              <a:rPr lang="en-US" baseline="0"/>
              <a:t> vs likely escalation)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896951918419767"/>
          <c:y val="0.15633457924854097"/>
          <c:w val="0.86823072858466954"/>
          <c:h val="0.59076163868874365"/>
        </c:manualLayout>
      </c:layout>
      <c:areaChart>
        <c:grouping val="standard"/>
        <c:varyColors val="0"/>
        <c:ser>
          <c:idx val="1"/>
          <c:order val="0"/>
          <c:tx>
            <c:strRef>
              <c:f>'Property profile'!$B$44</c:f>
              <c:strCache>
                <c:ptCount val="1"/>
                <c:pt idx="0">
                  <c:v>Likely escalation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'Property profile'!$C$4:$AG$4</c:f>
              <c:numCache>
                <c:formatCode>General</c:formatCode>
                <c:ptCount val="31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  <c:pt idx="10">
                  <c:v>2031</c:v>
                </c:pt>
                <c:pt idx="11">
                  <c:v>2032</c:v>
                </c:pt>
                <c:pt idx="12">
                  <c:v>2033</c:v>
                </c:pt>
                <c:pt idx="13">
                  <c:v>2034</c:v>
                </c:pt>
                <c:pt idx="14">
                  <c:v>2035</c:v>
                </c:pt>
                <c:pt idx="15">
                  <c:v>2036</c:v>
                </c:pt>
                <c:pt idx="16">
                  <c:v>2037</c:v>
                </c:pt>
                <c:pt idx="17">
                  <c:v>2038</c:v>
                </c:pt>
                <c:pt idx="18">
                  <c:v>2039</c:v>
                </c:pt>
                <c:pt idx="19">
                  <c:v>2040</c:v>
                </c:pt>
                <c:pt idx="20">
                  <c:v>2041</c:v>
                </c:pt>
                <c:pt idx="21">
                  <c:v>2042</c:v>
                </c:pt>
                <c:pt idx="22">
                  <c:v>2043</c:v>
                </c:pt>
                <c:pt idx="23">
                  <c:v>2044</c:v>
                </c:pt>
                <c:pt idx="24">
                  <c:v>2045</c:v>
                </c:pt>
                <c:pt idx="25">
                  <c:v>2046</c:v>
                </c:pt>
                <c:pt idx="26">
                  <c:v>2047</c:v>
                </c:pt>
                <c:pt idx="27">
                  <c:v>2048</c:v>
                </c:pt>
                <c:pt idx="28">
                  <c:v>2049</c:v>
                </c:pt>
                <c:pt idx="29">
                  <c:v>2050</c:v>
                </c:pt>
                <c:pt idx="30">
                  <c:v>2051</c:v>
                </c:pt>
              </c:numCache>
            </c:numRef>
          </c:cat>
          <c:val>
            <c:numRef>
              <c:f>'Property profile'!$C$44:$AG$44</c:f>
              <c:numCache>
                <c:formatCode>General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11011163.253900841</c:v>
                </c:pt>
                <c:pt idx="3">
                  <c:v>22869339.065794058</c:v>
                </c:pt>
                <c:pt idx="4">
                  <c:v>71230506.185679674</c:v>
                </c:pt>
                <c:pt idx="5">
                  <c:v>79349415.113557637</c:v>
                </c:pt>
                <c:pt idx="6">
                  <c:v>87975755.849427968</c:v>
                </c:pt>
                <c:pt idx="7">
                  <c:v>97109528.393290669</c:v>
                </c:pt>
                <c:pt idx="8">
                  <c:v>106750732.74514574</c:v>
                </c:pt>
                <c:pt idx="9">
                  <c:v>116899368.90499319</c:v>
                </c:pt>
                <c:pt idx="10">
                  <c:v>127555436.87283301</c:v>
                </c:pt>
                <c:pt idx="11">
                  <c:v>138718936.64866522</c:v>
                </c:pt>
                <c:pt idx="12">
                  <c:v>150389868.23248979</c:v>
                </c:pt>
                <c:pt idx="13">
                  <c:v>200110183.62430674</c:v>
                </c:pt>
                <c:pt idx="14">
                  <c:v>251902178.82411608</c:v>
                </c:pt>
                <c:pt idx="15">
                  <c:v>263158717.83191776</c:v>
                </c:pt>
                <c:pt idx="16">
                  <c:v>274848200.64771181</c:v>
                </c:pt>
                <c:pt idx="17">
                  <c:v>326088535.09816492</c:v>
                </c:pt>
                <c:pt idx="18">
                  <c:v>379158881.49327707</c:v>
                </c:pt>
                <c:pt idx="19">
                  <c:v>390701952.83304822</c:v>
                </c:pt>
                <c:pt idx="20">
                  <c:v>402629793.21747845</c:v>
                </c:pt>
                <c:pt idx="21">
                  <c:v>443061829.34130454</c:v>
                </c:pt>
                <c:pt idx="22">
                  <c:v>484757366.59400022</c:v>
                </c:pt>
                <c:pt idx="23">
                  <c:v>497032030.57556546</c:v>
                </c:pt>
                <c:pt idx="24">
                  <c:v>509667714.08600026</c:v>
                </c:pt>
                <c:pt idx="25">
                  <c:v>923294313.73400056</c:v>
                </c:pt>
                <c:pt idx="26">
                  <c:v>924360737.65000057</c:v>
                </c:pt>
                <c:pt idx="27">
                  <c:v>1030260384.0500007</c:v>
                </c:pt>
                <c:pt idx="28">
                  <c:v>1033980750.0500007</c:v>
                </c:pt>
                <c:pt idx="29">
                  <c:v>1033980750.0500007</c:v>
                </c:pt>
                <c:pt idx="30">
                  <c:v>1033980750.0500007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2B-4320-8D4B-8C539DEC20B4}"/>
            </c:ext>
          </c:extLst>
        </c:ser>
        <c:ser>
          <c:idx val="0"/>
          <c:order val="1"/>
          <c:tx>
            <c:strRef>
              <c:f>'Property profile'!$B$43</c:f>
              <c:strCache>
                <c:ptCount val="1"/>
                <c:pt idx="0">
                  <c:v>No Escalation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'Property profile'!$C$4:$AG$4</c:f>
              <c:numCache>
                <c:formatCode>General</c:formatCode>
                <c:ptCount val="31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  <c:pt idx="10">
                  <c:v>2031</c:v>
                </c:pt>
                <c:pt idx="11">
                  <c:v>2032</c:v>
                </c:pt>
                <c:pt idx="12">
                  <c:v>2033</c:v>
                </c:pt>
                <c:pt idx="13">
                  <c:v>2034</c:v>
                </c:pt>
                <c:pt idx="14">
                  <c:v>2035</c:v>
                </c:pt>
                <c:pt idx="15">
                  <c:v>2036</c:v>
                </c:pt>
                <c:pt idx="16">
                  <c:v>2037</c:v>
                </c:pt>
                <c:pt idx="17">
                  <c:v>2038</c:v>
                </c:pt>
                <c:pt idx="18">
                  <c:v>2039</c:v>
                </c:pt>
                <c:pt idx="19">
                  <c:v>2040</c:v>
                </c:pt>
                <c:pt idx="20">
                  <c:v>2041</c:v>
                </c:pt>
                <c:pt idx="21">
                  <c:v>2042</c:v>
                </c:pt>
                <c:pt idx="22">
                  <c:v>2043</c:v>
                </c:pt>
                <c:pt idx="23">
                  <c:v>2044</c:v>
                </c:pt>
                <c:pt idx="24">
                  <c:v>2045</c:v>
                </c:pt>
                <c:pt idx="25">
                  <c:v>2046</c:v>
                </c:pt>
                <c:pt idx="26">
                  <c:v>2047</c:v>
                </c:pt>
                <c:pt idx="27">
                  <c:v>2048</c:v>
                </c:pt>
                <c:pt idx="28">
                  <c:v>2049</c:v>
                </c:pt>
                <c:pt idx="29">
                  <c:v>2050</c:v>
                </c:pt>
                <c:pt idx="30">
                  <c:v>2051</c:v>
                </c:pt>
              </c:numCache>
            </c:numRef>
          </c:cat>
          <c:val>
            <c:numRef>
              <c:f>'Property profile'!$C$43:$AG$43</c:f>
              <c:numCache>
                <c:formatCode>General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8470125.5799237229</c:v>
                </c:pt>
                <c:pt idx="3">
                  <c:v>16940251.159847446</c:v>
                </c:pt>
                <c:pt idx="4">
                  <c:v>49181029.239771172</c:v>
                </c:pt>
                <c:pt idx="5">
                  <c:v>54255347.319694892</c:v>
                </c:pt>
                <c:pt idx="6">
                  <c:v>59329665.399618611</c:v>
                </c:pt>
                <c:pt idx="7">
                  <c:v>64403983.47954233</c:v>
                </c:pt>
                <c:pt idx="8">
                  <c:v>69478301.559466049</c:v>
                </c:pt>
                <c:pt idx="9">
                  <c:v>74552619.639389768</c:v>
                </c:pt>
                <c:pt idx="10">
                  <c:v>79626937.719313487</c:v>
                </c:pt>
                <c:pt idx="11">
                  <c:v>84701255.799237207</c:v>
                </c:pt>
                <c:pt idx="12">
                  <c:v>89775573.879160926</c:v>
                </c:pt>
                <c:pt idx="13">
                  <c:v>110492371.95908464</c:v>
                </c:pt>
                <c:pt idx="14">
                  <c:v>131209170.03900836</c:v>
                </c:pt>
                <c:pt idx="15">
                  <c:v>135538608.1189321</c:v>
                </c:pt>
                <c:pt idx="16">
                  <c:v>139868046.19885582</c:v>
                </c:pt>
                <c:pt idx="17">
                  <c:v>158168165.64544621</c:v>
                </c:pt>
                <c:pt idx="18">
                  <c:v>176468285.0920366</c:v>
                </c:pt>
                <c:pt idx="19">
                  <c:v>180315975.538627</c:v>
                </c:pt>
                <c:pt idx="20">
                  <c:v>184163665.98521739</c:v>
                </c:pt>
                <c:pt idx="21">
                  <c:v>196798677.27391306</c:v>
                </c:pt>
                <c:pt idx="22">
                  <c:v>209433688.56260872</c:v>
                </c:pt>
                <c:pt idx="23">
                  <c:v>213043883.85130438</c:v>
                </c:pt>
                <c:pt idx="24">
                  <c:v>216654079.14000005</c:v>
                </c:pt>
                <c:pt idx="25">
                  <c:v>331550356.82000005</c:v>
                </c:pt>
                <c:pt idx="26">
                  <c:v>331838579.50000006</c:v>
                </c:pt>
                <c:pt idx="27">
                  <c:v>359706907.50000006</c:v>
                </c:pt>
                <c:pt idx="28">
                  <c:v>360660847.50000006</c:v>
                </c:pt>
                <c:pt idx="29">
                  <c:v>360660847.50000006</c:v>
                </c:pt>
                <c:pt idx="30">
                  <c:v>360660847.50000006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2B-4320-8D4B-8C539DEC20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64639728"/>
        <c:axId val="1064633968"/>
      </c:areaChart>
      <c:catAx>
        <c:axId val="1064639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4633968"/>
        <c:crosses val="autoZero"/>
        <c:auto val="1"/>
        <c:lblAlgn val="ctr"/>
        <c:lblOffset val="100"/>
        <c:noMultiLvlLbl val="0"/>
      </c:catAx>
      <c:valAx>
        <c:axId val="1064633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4639728"/>
        <c:crosses val="autoZero"/>
        <c:crossBetween val="midCat"/>
        <c:dispUnits>
          <c:builtInUnit val="millions"/>
          <c:dispUnitsLbl>
            <c:layout>
              <c:manualLayout>
                <c:xMode val="edge"/>
                <c:yMode val="edge"/>
                <c:x val="1.4510364422269001E-2"/>
                <c:y val="0.37039585916075973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DD8CDA-AF75-466F-84D8-6747D41E25A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NZ"/>
        </a:p>
      </dgm:t>
    </dgm:pt>
    <dgm:pt modelId="{3067F939-A2CA-45D2-A293-B54EF6C6D6DA}">
      <dgm:prSet custT="1"/>
      <dgm:spPr>
        <a:solidFill>
          <a:srgbClr val="FF0000"/>
        </a:solidFill>
      </dgm:spPr>
      <dgm:t>
        <a:bodyPr/>
        <a:lstStyle/>
        <a:p>
          <a:r>
            <a:rPr lang="en-NZ" sz="2000" b="1"/>
            <a:t>Can we afford not to?</a:t>
          </a:r>
          <a:r>
            <a:rPr lang="en-US" sz="1600" b="1"/>
            <a:t>​</a:t>
          </a:r>
          <a:endParaRPr lang="en-NZ" sz="1600" b="1"/>
        </a:p>
      </dgm:t>
    </dgm:pt>
    <dgm:pt modelId="{FB31D602-66B2-497A-B3FF-7AB65C1EEE62}" type="parTrans" cxnId="{33964E9A-4C9E-4566-99D2-24CFB7954AE5}">
      <dgm:prSet/>
      <dgm:spPr/>
      <dgm:t>
        <a:bodyPr/>
        <a:lstStyle/>
        <a:p>
          <a:endParaRPr lang="en-NZ"/>
        </a:p>
      </dgm:t>
    </dgm:pt>
    <dgm:pt modelId="{E0CAFE5B-9159-455C-8A68-61C5554D326C}" type="sibTrans" cxnId="{33964E9A-4C9E-4566-99D2-24CFB7954AE5}">
      <dgm:prSet/>
      <dgm:spPr/>
      <dgm:t>
        <a:bodyPr/>
        <a:lstStyle/>
        <a:p>
          <a:endParaRPr lang="en-NZ"/>
        </a:p>
      </dgm:t>
    </dgm:pt>
    <dgm:pt modelId="{1C177018-74F9-45B1-9638-52811CFC5627}">
      <dgm:prSet/>
      <dgm:spPr/>
      <dgm:t>
        <a:bodyPr/>
        <a:lstStyle/>
        <a:p>
          <a:r>
            <a:rPr lang="en-NZ" b="1"/>
            <a:t>Not route protecting could increase costs by 33%</a:t>
          </a:r>
          <a:r>
            <a:rPr lang="en-US" b="1"/>
            <a:t>​</a:t>
          </a:r>
          <a:endParaRPr lang="en-NZ" b="1"/>
        </a:p>
      </dgm:t>
    </dgm:pt>
    <dgm:pt modelId="{B07297FD-AB8D-4A89-A320-65B789FC5CA1}" type="parTrans" cxnId="{4BA7E7BF-2FB8-4350-955A-BF9150F48AD7}">
      <dgm:prSet/>
      <dgm:spPr/>
      <dgm:t>
        <a:bodyPr/>
        <a:lstStyle/>
        <a:p>
          <a:endParaRPr lang="en-NZ"/>
        </a:p>
      </dgm:t>
    </dgm:pt>
    <dgm:pt modelId="{70A81393-9DB0-41EB-B819-A29E2B48A840}" type="sibTrans" cxnId="{4BA7E7BF-2FB8-4350-955A-BF9150F48AD7}">
      <dgm:prSet/>
      <dgm:spPr/>
      <dgm:t>
        <a:bodyPr/>
        <a:lstStyle/>
        <a:p>
          <a:endParaRPr lang="en-NZ"/>
        </a:p>
      </dgm:t>
    </dgm:pt>
    <dgm:pt modelId="{43596AD8-AFFD-4E61-B59F-2F89B58A94C0}">
      <dgm:prSet/>
      <dgm:spPr/>
      <dgm:t>
        <a:bodyPr/>
        <a:lstStyle/>
        <a:p>
          <a:r>
            <a:rPr lang="en-NZ" b="1"/>
            <a:t>5-10% construction saving in the order of $300-600 million</a:t>
          </a:r>
          <a:endParaRPr lang="en-NZ"/>
        </a:p>
      </dgm:t>
    </dgm:pt>
    <dgm:pt modelId="{F34BB99B-8089-41A3-A9E3-3DD3FF4FD21E}" type="parTrans" cxnId="{DF3CF8D0-C0C9-402F-A49D-E80B0B69B7A0}">
      <dgm:prSet/>
      <dgm:spPr/>
      <dgm:t>
        <a:bodyPr/>
        <a:lstStyle/>
        <a:p>
          <a:endParaRPr lang="en-NZ"/>
        </a:p>
      </dgm:t>
    </dgm:pt>
    <dgm:pt modelId="{964FF025-54D3-4246-BA83-6378E78224CD}" type="sibTrans" cxnId="{DF3CF8D0-C0C9-402F-A49D-E80B0B69B7A0}">
      <dgm:prSet/>
      <dgm:spPr/>
      <dgm:t>
        <a:bodyPr/>
        <a:lstStyle/>
        <a:p>
          <a:endParaRPr lang="en-NZ"/>
        </a:p>
      </dgm:t>
    </dgm:pt>
    <dgm:pt modelId="{DD66A23B-A00D-4441-B8D1-93BEA581EBD7}">
      <dgm:prSet/>
      <dgm:spPr/>
      <dgm:t>
        <a:bodyPr/>
        <a:lstStyle/>
        <a:p>
          <a:r>
            <a:rPr lang="en-NZ" b="1"/>
            <a:t>The earlier we acquire land the more we save</a:t>
          </a:r>
          <a:r>
            <a:rPr lang="en-US" b="1"/>
            <a:t>​</a:t>
          </a:r>
          <a:endParaRPr lang="en-NZ" b="1"/>
        </a:p>
      </dgm:t>
    </dgm:pt>
    <dgm:pt modelId="{D9E80220-9ABC-41BF-BDE9-FFD93DE1C193}" type="parTrans" cxnId="{A5CA4034-26D9-4C27-8483-B58144461690}">
      <dgm:prSet/>
      <dgm:spPr/>
      <dgm:t>
        <a:bodyPr/>
        <a:lstStyle/>
        <a:p>
          <a:endParaRPr lang="en-NZ"/>
        </a:p>
      </dgm:t>
    </dgm:pt>
    <dgm:pt modelId="{5203B63E-06D7-4960-961F-ADEB8CEF960C}" type="sibTrans" cxnId="{A5CA4034-26D9-4C27-8483-B58144461690}">
      <dgm:prSet/>
      <dgm:spPr/>
      <dgm:t>
        <a:bodyPr/>
        <a:lstStyle/>
        <a:p>
          <a:endParaRPr lang="en-NZ"/>
        </a:p>
      </dgm:t>
    </dgm:pt>
    <dgm:pt modelId="{9CC3C6C5-11CB-4245-AE2D-89B6348119B0}">
      <dgm:prSet/>
      <dgm:spPr/>
      <dgm:t>
        <a:bodyPr/>
        <a:lstStyle/>
        <a:p>
          <a:r>
            <a:rPr lang="en-US" b="1"/>
            <a:t>Avoid social impacts and costs by planning of growth</a:t>
          </a:r>
          <a:endParaRPr lang="en-NZ" b="1"/>
        </a:p>
      </dgm:t>
    </dgm:pt>
    <dgm:pt modelId="{078D92EB-807A-4217-AEEB-44A55BA0D9D2}" type="parTrans" cxnId="{A9BA7962-678E-4E72-951B-03674D517F76}">
      <dgm:prSet/>
      <dgm:spPr/>
      <dgm:t>
        <a:bodyPr/>
        <a:lstStyle/>
        <a:p>
          <a:endParaRPr lang="en-NZ"/>
        </a:p>
      </dgm:t>
    </dgm:pt>
    <dgm:pt modelId="{CFDFE910-2F3F-499D-B822-BB3481534B4F}" type="sibTrans" cxnId="{A9BA7962-678E-4E72-951B-03674D517F76}">
      <dgm:prSet/>
      <dgm:spPr/>
      <dgm:t>
        <a:bodyPr/>
        <a:lstStyle/>
        <a:p>
          <a:endParaRPr lang="en-NZ"/>
        </a:p>
      </dgm:t>
    </dgm:pt>
    <dgm:pt modelId="{7584E9A6-A8C1-41E9-AC46-FF86161647C9}">
      <dgm:prSet custT="1"/>
      <dgm:spPr/>
      <dgm:t>
        <a:bodyPr/>
        <a:lstStyle/>
        <a:p>
          <a:r>
            <a:rPr lang="en-NZ" sz="1000" b="1"/>
            <a:t>AT total cost $2.5B, Property $204M*, Property hardship to 2031 $37M</a:t>
          </a:r>
        </a:p>
        <a:p>
          <a:r>
            <a:rPr lang="en-NZ" sz="800" b="1"/>
            <a:t>* Un-escalated P50 cost for both AT and WK</a:t>
          </a:r>
        </a:p>
      </dgm:t>
    </dgm:pt>
    <dgm:pt modelId="{24BAA173-9F1C-40C8-88C7-7FB55CF656B2}" type="parTrans" cxnId="{F96FF011-91A9-47A7-B968-98009CE69B8E}">
      <dgm:prSet/>
      <dgm:spPr/>
      <dgm:t>
        <a:bodyPr/>
        <a:lstStyle/>
        <a:p>
          <a:endParaRPr lang="en-NZ"/>
        </a:p>
      </dgm:t>
    </dgm:pt>
    <dgm:pt modelId="{5C1717FD-7839-4EA6-B9FD-130D418B5EE6}" type="sibTrans" cxnId="{F96FF011-91A9-47A7-B968-98009CE69B8E}">
      <dgm:prSet/>
      <dgm:spPr/>
      <dgm:t>
        <a:bodyPr/>
        <a:lstStyle/>
        <a:p>
          <a:endParaRPr lang="en-NZ"/>
        </a:p>
      </dgm:t>
    </dgm:pt>
    <dgm:pt modelId="{187BF236-CB4F-4B36-81B4-FDE7C8B96C0C}" type="pres">
      <dgm:prSet presAssocID="{57DD8CDA-AF75-466F-84D8-6747D41E25A7}" presName="CompostProcess" presStyleCnt="0">
        <dgm:presLayoutVars>
          <dgm:dir/>
          <dgm:resizeHandles val="exact"/>
        </dgm:presLayoutVars>
      </dgm:prSet>
      <dgm:spPr/>
    </dgm:pt>
    <dgm:pt modelId="{B2FE3FA5-0AEE-4D97-8F79-63BC53A2E640}" type="pres">
      <dgm:prSet presAssocID="{57DD8CDA-AF75-466F-84D8-6747D41E25A7}" presName="arrow" presStyleLbl="bgShp" presStyleIdx="0" presStyleCnt="1"/>
      <dgm:spPr/>
    </dgm:pt>
    <dgm:pt modelId="{C54ED1C3-0778-4E35-952D-1DB5005E9F24}" type="pres">
      <dgm:prSet presAssocID="{57DD8CDA-AF75-466F-84D8-6747D41E25A7}" presName="linearProcess" presStyleCnt="0"/>
      <dgm:spPr/>
    </dgm:pt>
    <dgm:pt modelId="{E9ACA997-D522-4D2A-BA6E-E0FC1F27C01D}" type="pres">
      <dgm:prSet presAssocID="{3067F939-A2CA-45D2-A293-B54EF6C6D6DA}" presName="textNode" presStyleLbl="node1" presStyleIdx="0" presStyleCnt="6" custScaleX="119679" custScaleY="133449" custLinFactX="617442" custLinFactNeighborX="700000" custLinFactNeighborY="6863">
        <dgm:presLayoutVars>
          <dgm:bulletEnabled val="1"/>
        </dgm:presLayoutVars>
      </dgm:prSet>
      <dgm:spPr/>
    </dgm:pt>
    <dgm:pt modelId="{FEAD30CC-B436-405A-AF0E-EE69EEE7CE37}" type="pres">
      <dgm:prSet presAssocID="{E0CAFE5B-9159-455C-8A68-61C5554D326C}" presName="sibTrans" presStyleCnt="0"/>
      <dgm:spPr/>
    </dgm:pt>
    <dgm:pt modelId="{31C9E360-3632-4D0C-8979-079FC65BCF07}" type="pres">
      <dgm:prSet presAssocID="{7584E9A6-A8C1-41E9-AC46-FF86161647C9}" presName="textNode" presStyleLbl="node1" presStyleIdx="1" presStyleCnt="6" custLinFactX="-109339" custLinFactNeighborX="-200000" custLinFactNeighborY="3892">
        <dgm:presLayoutVars>
          <dgm:bulletEnabled val="1"/>
        </dgm:presLayoutVars>
      </dgm:prSet>
      <dgm:spPr/>
    </dgm:pt>
    <dgm:pt modelId="{E61F915F-7058-4936-9AC4-1BE0E17ADC87}" type="pres">
      <dgm:prSet presAssocID="{5C1717FD-7839-4EA6-B9FD-130D418B5EE6}" presName="sibTrans" presStyleCnt="0"/>
      <dgm:spPr/>
    </dgm:pt>
    <dgm:pt modelId="{DF0E7FD0-09D9-49AC-B5EF-89C41F2F3A28}" type="pres">
      <dgm:prSet presAssocID="{1C177018-74F9-45B1-9638-52811CFC5627}" presName="textNode" presStyleLbl="node1" presStyleIdx="2" presStyleCnt="6" custScaleY="92784" custLinFactX="-108256" custLinFactNeighborX="-200000" custLinFactNeighborY="2729">
        <dgm:presLayoutVars>
          <dgm:bulletEnabled val="1"/>
        </dgm:presLayoutVars>
      </dgm:prSet>
      <dgm:spPr/>
    </dgm:pt>
    <dgm:pt modelId="{6EAB5497-FB5D-4ED5-B710-7CB05C201EE6}" type="pres">
      <dgm:prSet presAssocID="{70A81393-9DB0-41EB-B819-A29E2B48A840}" presName="sibTrans" presStyleCnt="0"/>
      <dgm:spPr/>
    </dgm:pt>
    <dgm:pt modelId="{160220B8-4274-4B0E-B055-725041EB0AA5}" type="pres">
      <dgm:prSet presAssocID="{43596AD8-AFFD-4E61-B59F-2F89B58A94C0}" presName="textNode" presStyleLbl="node1" presStyleIdx="3" presStyleCnt="6" custLinFactX="-106932" custLinFactNeighborX="-200000" custLinFactNeighborY="682">
        <dgm:presLayoutVars>
          <dgm:bulletEnabled val="1"/>
        </dgm:presLayoutVars>
      </dgm:prSet>
      <dgm:spPr/>
    </dgm:pt>
    <dgm:pt modelId="{40982F1F-884E-46CB-987F-C8B730981F25}" type="pres">
      <dgm:prSet presAssocID="{964FF025-54D3-4246-BA83-6378E78224CD}" presName="sibTrans" presStyleCnt="0"/>
      <dgm:spPr/>
    </dgm:pt>
    <dgm:pt modelId="{9F827BCD-968D-47F8-B036-CB239B223813}" type="pres">
      <dgm:prSet presAssocID="{DD66A23B-A00D-4441-B8D1-93BEA581EBD7}" presName="textNode" presStyleLbl="node1" presStyleIdx="4" presStyleCnt="6" custLinFactX="-107339" custLinFactNeighborX="-200000" custLinFactNeighborY="1567">
        <dgm:presLayoutVars>
          <dgm:bulletEnabled val="1"/>
        </dgm:presLayoutVars>
      </dgm:prSet>
      <dgm:spPr/>
    </dgm:pt>
    <dgm:pt modelId="{20AE4F19-7772-49D5-8CB8-84C32E0F8F6B}" type="pres">
      <dgm:prSet presAssocID="{5203B63E-06D7-4960-961F-ADEB8CEF960C}" presName="sibTrans" presStyleCnt="0"/>
      <dgm:spPr/>
    </dgm:pt>
    <dgm:pt modelId="{D9744219-5447-4BCE-AD51-E816C6B734D8}" type="pres">
      <dgm:prSet presAssocID="{9CC3C6C5-11CB-4245-AE2D-89B6348119B0}" presName="textNode" presStyleLbl="node1" presStyleIdx="5" presStyleCnt="6" custLinFactX="-109941" custLinFactNeighborX="-200000" custLinFactNeighborY="682">
        <dgm:presLayoutVars>
          <dgm:bulletEnabled val="1"/>
        </dgm:presLayoutVars>
      </dgm:prSet>
      <dgm:spPr/>
    </dgm:pt>
  </dgm:ptLst>
  <dgm:cxnLst>
    <dgm:cxn modelId="{8567810A-61EA-4F8D-AFB6-BF8CC5C8CF1E}" type="presOf" srcId="{DD66A23B-A00D-4441-B8D1-93BEA581EBD7}" destId="{9F827BCD-968D-47F8-B036-CB239B223813}" srcOrd="0" destOrd="0" presId="urn:microsoft.com/office/officeart/2005/8/layout/hProcess9"/>
    <dgm:cxn modelId="{178AD710-CE57-4D1B-A0A4-412C696BD8CB}" type="presOf" srcId="{43596AD8-AFFD-4E61-B59F-2F89B58A94C0}" destId="{160220B8-4274-4B0E-B055-725041EB0AA5}" srcOrd="0" destOrd="0" presId="urn:microsoft.com/office/officeart/2005/8/layout/hProcess9"/>
    <dgm:cxn modelId="{F96FF011-91A9-47A7-B968-98009CE69B8E}" srcId="{57DD8CDA-AF75-466F-84D8-6747D41E25A7}" destId="{7584E9A6-A8C1-41E9-AC46-FF86161647C9}" srcOrd="1" destOrd="0" parTransId="{24BAA173-9F1C-40C8-88C7-7FB55CF656B2}" sibTransId="{5C1717FD-7839-4EA6-B9FD-130D418B5EE6}"/>
    <dgm:cxn modelId="{FD8F201B-C1BF-468B-91DD-6B9C31436F9B}" type="presOf" srcId="{3067F939-A2CA-45D2-A293-B54EF6C6D6DA}" destId="{E9ACA997-D522-4D2A-BA6E-E0FC1F27C01D}" srcOrd="0" destOrd="0" presId="urn:microsoft.com/office/officeart/2005/8/layout/hProcess9"/>
    <dgm:cxn modelId="{BED3DA22-32A6-43B2-988E-46613E471166}" type="presOf" srcId="{57DD8CDA-AF75-466F-84D8-6747D41E25A7}" destId="{187BF236-CB4F-4B36-81B4-FDE7C8B96C0C}" srcOrd="0" destOrd="0" presId="urn:microsoft.com/office/officeart/2005/8/layout/hProcess9"/>
    <dgm:cxn modelId="{A5CA4034-26D9-4C27-8483-B58144461690}" srcId="{57DD8CDA-AF75-466F-84D8-6747D41E25A7}" destId="{DD66A23B-A00D-4441-B8D1-93BEA581EBD7}" srcOrd="4" destOrd="0" parTransId="{D9E80220-9ABC-41BF-BDE9-FFD93DE1C193}" sibTransId="{5203B63E-06D7-4960-961F-ADEB8CEF960C}"/>
    <dgm:cxn modelId="{A9BA7962-678E-4E72-951B-03674D517F76}" srcId="{57DD8CDA-AF75-466F-84D8-6747D41E25A7}" destId="{9CC3C6C5-11CB-4245-AE2D-89B6348119B0}" srcOrd="5" destOrd="0" parTransId="{078D92EB-807A-4217-AEEB-44A55BA0D9D2}" sibTransId="{CFDFE910-2F3F-499D-B822-BB3481534B4F}"/>
    <dgm:cxn modelId="{33964E9A-4C9E-4566-99D2-24CFB7954AE5}" srcId="{57DD8CDA-AF75-466F-84D8-6747D41E25A7}" destId="{3067F939-A2CA-45D2-A293-B54EF6C6D6DA}" srcOrd="0" destOrd="0" parTransId="{FB31D602-66B2-497A-B3FF-7AB65C1EEE62}" sibTransId="{E0CAFE5B-9159-455C-8A68-61C5554D326C}"/>
    <dgm:cxn modelId="{DA6655A9-4DC1-4157-A15B-56951FA48FBC}" type="presOf" srcId="{9CC3C6C5-11CB-4245-AE2D-89B6348119B0}" destId="{D9744219-5447-4BCE-AD51-E816C6B734D8}" srcOrd="0" destOrd="0" presId="urn:microsoft.com/office/officeart/2005/8/layout/hProcess9"/>
    <dgm:cxn modelId="{4BA7E7BF-2FB8-4350-955A-BF9150F48AD7}" srcId="{57DD8CDA-AF75-466F-84D8-6747D41E25A7}" destId="{1C177018-74F9-45B1-9638-52811CFC5627}" srcOrd="2" destOrd="0" parTransId="{B07297FD-AB8D-4A89-A320-65B789FC5CA1}" sibTransId="{70A81393-9DB0-41EB-B819-A29E2B48A840}"/>
    <dgm:cxn modelId="{C803ADC9-6B3B-47CD-A03D-06D60A02D587}" type="presOf" srcId="{7584E9A6-A8C1-41E9-AC46-FF86161647C9}" destId="{31C9E360-3632-4D0C-8979-079FC65BCF07}" srcOrd="0" destOrd="0" presId="urn:microsoft.com/office/officeart/2005/8/layout/hProcess9"/>
    <dgm:cxn modelId="{80BF1DCF-3D0E-4B23-9827-BB94DBF9ABA5}" type="presOf" srcId="{1C177018-74F9-45B1-9638-52811CFC5627}" destId="{DF0E7FD0-09D9-49AC-B5EF-89C41F2F3A28}" srcOrd="0" destOrd="0" presId="urn:microsoft.com/office/officeart/2005/8/layout/hProcess9"/>
    <dgm:cxn modelId="{DF3CF8D0-C0C9-402F-A49D-E80B0B69B7A0}" srcId="{57DD8CDA-AF75-466F-84D8-6747D41E25A7}" destId="{43596AD8-AFFD-4E61-B59F-2F89B58A94C0}" srcOrd="3" destOrd="0" parTransId="{F34BB99B-8089-41A3-A9E3-3DD3FF4FD21E}" sibTransId="{964FF025-54D3-4246-BA83-6378E78224CD}"/>
    <dgm:cxn modelId="{8D0041ED-6A89-40E2-BA75-A837419133A4}" type="presParOf" srcId="{187BF236-CB4F-4B36-81B4-FDE7C8B96C0C}" destId="{B2FE3FA5-0AEE-4D97-8F79-63BC53A2E640}" srcOrd="0" destOrd="0" presId="urn:microsoft.com/office/officeart/2005/8/layout/hProcess9"/>
    <dgm:cxn modelId="{981E6CDE-4513-4F65-9AF8-537850EE9D88}" type="presParOf" srcId="{187BF236-CB4F-4B36-81B4-FDE7C8B96C0C}" destId="{C54ED1C3-0778-4E35-952D-1DB5005E9F24}" srcOrd="1" destOrd="0" presId="urn:microsoft.com/office/officeart/2005/8/layout/hProcess9"/>
    <dgm:cxn modelId="{27686915-24B0-4F34-8EC9-BC6CC1103016}" type="presParOf" srcId="{C54ED1C3-0778-4E35-952D-1DB5005E9F24}" destId="{E9ACA997-D522-4D2A-BA6E-E0FC1F27C01D}" srcOrd="0" destOrd="0" presId="urn:microsoft.com/office/officeart/2005/8/layout/hProcess9"/>
    <dgm:cxn modelId="{27C52DF0-7D2E-43AD-A50B-57ABC887C191}" type="presParOf" srcId="{C54ED1C3-0778-4E35-952D-1DB5005E9F24}" destId="{FEAD30CC-B436-405A-AF0E-EE69EEE7CE37}" srcOrd="1" destOrd="0" presId="urn:microsoft.com/office/officeart/2005/8/layout/hProcess9"/>
    <dgm:cxn modelId="{5E085C99-3E51-4C01-BB74-5B5BA3D3573E}" type="presParOf" srcId="{C54ED1C3-0778-4E35-952D-1DB5005E9F24}" destId="{31C9E360-3632-4D0C-8979-079FC65BCF07}" srcOrd="2" destOrd="0" presId="urn:microsoft.com/office/officeart/2005/8/layout/hProcess9"/>
    <dgm:cxn modelId="{5A3C7AE4-9639-4C8A-81D0-527CD175DE70}" type="presParOf" srcId="{C54ED1C3-0778-4E35-952D-1DB5005E9F24}" destId="{E61F915F-7058-4936-9AC4-1BE0E17ADC87}" srcOrd="3" destOrd="0" presId="urn:microsoft.com/office/officeart/2005/8/layout/hProcess9"/>
    <dgm:cxn modelId="{4289F9F9-BFAC-40EC-B72E-6F5C2A4B5C8B}" type="presParOf" srcId="{C54ED1C3-0778-4E35-952D-1DB5005E9F24}" destId="{DF0E7FD0-09D9-49AC-B5EF-89C41F2F3A28}" srcOrd="4" destOrd="0" presId="urn:microsoft.com/office/officeart/2005/8/layout/hProcess9"/>
    <dgm:cxn modelId="{568DB552-0320-42AA-90D4-4E0FF88E21B8}" type="presParOf" srcId="{C54ED1C3-0778-4E35-952D-1DB5005E9F24}" destId="{6EAB5497-FB5D-4ED5-B710-7CB05C201EE6}" srcOrd="5" destOrd="0" presId="urn:microsoft.com/office/officeart/2005/8/layout/hProcess9"/>
    <dgm:cxn modelId="{8EC65253-384F-4BA1-A1D5-0400631B84C3}" type="presParOf" srcId="{C54ED1C3-0778-4E35-952D-1DB5005E9F24}" destId="{160220B8-4274-4B0E-B055-725041EB0AA5}" srcOrd="6" destOrd="0" presId="urn:microsoft.com/office/officeart/2005/8/layout/hProcess9"/>
    <dgm:cxn modelId="{A2647BD3-90EC-4A15-8A0D-B2D7D518C4B9}" type="presParOf" srcId="{C54ED1C3-0778-4E35-952D-1DB5005E9F24}" destId="{40982F1F-884E-46CB-987F-C8B730981F25}" srcOrd="7" destOrd="0" presId="urn:microsoft.com/office/officeart/2005/8/layout/hProcess9"/>
    <dgm:cxn modelId="{AB1AFD76-E923-4396-B210-5AFF3CCB7C09}" type="presParOf" srcId="{C54ED1C3-0778-4E35-952D-1DB5005E9F24}" destId="{9F827BCD-968D-47F8-B036-CB239B223813}" srcOrd="8" destOrd="0" presId="urn:microsoft.com/office/officeart/2005/8/layout/hProcess9"/>
    <dgm:cxn modelId="{6D34AA94-9CCF-4B31-BE83-1D03E5C191EB}" type="presParOf" srcId="{C54ED1C3-0778-4E35-952D-1DB5005E9F24}" destId="{20AE4F19-7772-49D5-8CB8-84C32E0F8F6B}" srcOrd="9" destOrd="0" presId="urn:microsoft.com/office/officeart/2005/8/layout/hProcess9"/>
    <dgm:cxn modelId="{352137DC-E363-4025-A059-1A1C518887FC}" type="presParOf" srcId="{C54ED1C3-0778-4E35-952D-1DB5005E9F24}" destId="{D9744219-5447-4BCE-AD51-E816C6B734D8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FE3FA5-0AEE-4D97-8F79-63BC53A2E640}">
      <dsp:nvSpPr>
        <dsp:cNvPr id="0" name=""/>
        <dsp:cNvSpPr/>
      </dsp:nvSpPr>
      <dsp:spPr>
        <a:xfrm>
          <a:off x="791456" y="0"/>
          <a:ext cx="8969844" cy="242867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ACA997-D522-4D2A-BA6E-E0FC1F27C01D}">
      <dsp:nvSpPr>
        <dsp:cNvPr id="0" name=""/>
        <dsp:cNvSpPr/>
      </dsp:nvSpPr>
      <dsp:spPr>
        <a:xfrm>
          <a:off x="8594825" y="632799"/>
          <a:ext cx="1957932" cy="1296414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b="1" kern="1200"/>
            <a:t>Can we afford not to?</a:t>
          </a:r>
          <a:r>
            <a:rPr lang="en-US" sz="1600" b="1" kern="1200"/>
            <a:t>​</a:t>
          </a:r>
          <a:endParaRPr lang="en-NZ" sz="1600" b="1" kern="1200"/>
        </a:p>
      </dsp:txBody>
      <dsp:txXfrm>
        <a:off x="8658111" y="696085"/>
        <a:ext cx="1831360" cy="1169842"/>
      </dsp:txXfrm>
    </dsp:sp>
    <dsp:sp modelId="{31C9E360-3632-4D0C-8979-079FC65BCF07}">
      <dsp:nvSpPr>
        <dsp:cNvPr id="0" name=""/>
        <dsp:cNvSpPr/>
      </dsp:nvSpPr>
      <dsp:spPr>
        <a:xfrm>
          <a:off x="90309" y="766410"/>
          <a:ext cx="1635986" cy="971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000" b="1" kern="1200"/>
            <a:t>AT total cost $2.5B, Property $204M*, Property hardship to 2031 $37M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800" b="1" kern="1200"/>
            <a:t>* Un-escalated P50 cost for both AT and WK</a:t>
          </a:r>
        </a:p>
      </dsp:txBody>
      <dsp:txXfrm>
        <a:off x="137732" y="813833"/>
        <a:ext cx="1541140" cy="876622"/>
      </dsp:txXfrm>
    </dsp:sp>
    <dsp:sp modelId="{DF0E7FD0-09D9-49AC-B5EF-89C41F2F3A28}">
      <dsp:nvSpPr>
        <dsp:cNvPr id="0" name=""/>
        <dsp:cNvSpPr/>
      </dsp:nvSpPr>
      <dsp:spPr>
        <a:xfrm>
          <a:off x="1825813" y="790163"/>
          <a:ext cx="1635986" cy="901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200" b="1" kern="1200"/>
            <a:t>Not route protecting could increase costs by 33%</a:t>
          </a:r>
          <a:r>
            <a:rPr lang="en-US" sz="1200" b="1" kern="1200"/>
            <a:t>​</a:t>
          </a:r>
          <a:endParaRPr lang="en-NZ" sz="1200" b="1" kern="1200"/>
        </a:p>
      </dsp:txBody>
      <dsp:txXfrm>
        <a:off x="1869814" y="834164"/>
        <a:ext cx="1547984" cy="813365"/>
      </dsp:txXfrm>
    </dsp:sp>
    <dsp:sp modelId="{160220B8-4274-4B0E-B055-725041EB0AA5}">
      <dsp:nvSpPr>
        <dsp:cNvPr id="0" name=""/>
        <dsp:cNvSpPr/>
      </dsp:nvSpPr>
      <dsp:spPr>
        <a:xfrm>
          <a:off x="3565259" y="735226"/>
          <a:ext cx="1635986" cy="971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200" b="1" kern="1200"/>
            <a:t>5-10% construction saving in the order of $300-600 million</a:t>
          </a:r>
          <a:endParaRPr lang="en-NZ" sz="1200" kern="1200"/>
        </a:p>
      </dsp:txBody>
      <dsp:txXfrm>
        <a:off x="3612682" y="782649"/>
        <a:ext cx="1541140" cy="876622"/>
      </dsp:txXfrm>
    </dsp:sp>
    <dsp:sp modelId="{9F827BCD-968D-47F8-B036-CB239B223813}">
      <dsp:nvSpPr>
        <dsp:cNvPr id="0" name=""/>
        <dsp:cNvSpPr/>
      </dsp:nvSpPr>
      <dsp:spPr>
        <a:xfrm>
          <a:off x="5276387" y="743824"/>
          <a:ext cx="1635986" cy="971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200" b="1" kern="1200"/>
            <a:t>The earlier we acquire land the more we save</a:t>
          </a:r>
          <a:r>
            <a:rPr lang="en-US" sz="1200" b="1" kern="1200"/>
            <a:t>​</a:t>
          </a:r>
          <a:endParaRPr lang="en-NZ" sz="1200" b="1" kern="1200"/>
        </a:p>
      </dsp:txBody>
      <dsp:txXfrm>
        <a:off x="5323810" y="791247"/>
        <a:ext cx="1541140" cy="876622"/>
      </dsp:txXfrm>
    </dsp:sp>
    <dsp:sp modelId="{D9744219-5447-4BCE-AD51-E816C6B734D8}">
      <dsp:nvSpPr>
        <dsp:cNvPr id="0" name=""/>
        <dsp:cNvSpPr/>
      </dsp:nvSpPr>
      <dsp:spPr>
        <a:xfrm>
          <a:off x="6951604" y="735226"/>
          <a:ext cx="1635986" cy="971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Avoid social impacts and costs by planning of growth</a:t>
          </a:r>
          <a:endParaRPr lang="en-NZ" sz="1200" b="1" kern="1200"/>
        </a:p>
      </dsp:txBody>
      <dsp:txXfrm>
        <a:off x="6999027" y="782649"/>
        <a:ext cx="1541140" cy="8766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7E822-FE26-DB47-A8E4-80A3CDAFC332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FF5FC-BE46-6B43-93A1-56D806256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30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F1934-EC40-468F-A4C6-D30E8EDBDE23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3909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F1934-EC40-468F-A4C6-D30E8EDBDE23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58957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77021-EC9B-244D-994E-2FEDEB4551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008923"/>
            <a:ext cx="8669215" cy="840153"/>
          </a:xfrm>
          <a:prstGeom prst="rect">
            <a:avLst/>
          </a:prstGeom>
        </p:spPr>
        <p:txBody>
          <a:bodyPr anchor="b"/>
          <a:lstStyle>
            <a:lvl1pPr algn="l">
              <a:defRPr sz="7400" spc="-150">
                <a:solidFill>
                  <a:schemeClr val="bg1"/>
                </a:solidFill>
              </a:defRPr>
            </a:lvl1pPr>
          </a:lstStyle>
          <a:p>
            <a:r>
              <a:rPr lang="en-GB"/>
              <a:t>Contents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EF3713-6F36-934B-8F30-F2FE5A43B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3139" y="2840038"/>
            <a:ext cx="3411415" cy="1655762"/>
          </a:xfrm>
          <a:prstGeom prst="rect">
            <a:avLst/>
          </a:prstGeom>
        </p:spPr>
        <p:txBody>
          <a:bodyPr/>
          <a:lstStyle>
            <a:lvl1pPr marL="342900" indent="-342900" algn="l">
              <a:buClr>
                <a:srgbClr val="FFDD00"/>
              </a:buClr>
              <a:buFont typeface="+mj-lt"/>
              <a:buAutoNum type="arabicPeriod"/>
              <a:defRPr sz="1400" spc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85380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C1ABA9BC-C500-9541-B7FB-FECA38949DA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62353" y="5213870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DATE GOES HERE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81FECAAB-5C14-3542-A7C9-1F04E5C6B2B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62353" y="4801914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600"/>
              </a:lnSpc>
              <a:buNone/>
              <a:defRPr sz="2800" b="1" spc="-15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Header goes here and here and here</a:t>
            </a:r>
          </a:p>
        </p:txBody>
      </p:sp>
    </p:spTree>
    <p:extLst>
      <p:ext uri="{BB962C8B-B14F-4D97-AF65-F5344CB8AC3E}">
        <p14:creationId xmlns:p14="http://schemas.microsoft.com/office/powerpoint/2010/main" val="156134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5BC89CF-3B10-B242-8F01-B4C808F815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655647"/>
            <a:ext cx="8669215" cy="84015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6800"/>
              </a:lnSpc>
              <a:defRPr sz="7400" spc="-150">
                <a:solidFill>
                  <a:schemeClr val="bg1"/>
                </a:solidFill>
              </a:defRPr>
            </a:lvl1pPr>
          </a:lstStyle>
          <a:p>
            <a:r>
              <a:rPr lang="en-GB"/>
              <a:t>Kia Ora &amp; Welcome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20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77021-EC9B-244D-994E-2FEDEB4551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177" y="3429000"/>
            <a:ext cx="5935851" cy="84015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5500"/>
              </a:lnSpc>
              <a:defRPr sz="6000" spc="-150">
                <a:solidFill>
                  <a:schemeClr val="bg1"/>
                </a:solidFill>
              </a:defRPr>
            </a:lvl1pPr>
          </a:lstStyle>
          <a:p>
            <a:r>
              <a:rPr lang="en-GB"/>
              <a:t>HEADER GOES HERE</a:t>
            </a:r>
            <a:endParaRPr lang="en-US"/>
          </a:p>
        </p:txBody>
      </p:sp>
      <p:sp>
        <p:nvSpPr>
          <p:cNvPr id="7" name="Text Placeholder 19">
            <a:extLst>
              <a:ext uri="{FF2B5EF4-FFF2-40B4-BE49-F238E27FC236}">
                <a16:creationId xmlns:a16="http://schemas.microsoft.com/office/drawing/2014/main" id="{336A6417-7062-4B48-A2D8-F3766F6104B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450559" y="4421944"/>
            <a:ext cx="3609705" cy="201066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600"/>
              </a:lnSpc>
              <a:buFont typeface="Arial" panose="020B0604020202020204" pitchFamily="34" charset="0"/>
              <a:buNone/>
              <a:defRPr sz="1400" spc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23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2596D0F-57B2-0943-BD09-50DC428FBF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67550" y="750888"/>
            <a:ext cx="4354513" cy="50768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B9F897C-99B7-D047-B6A0-F8E89308647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919" y="742951"/>
            <a:ext cx="3657603" cy="4814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0">
                <a:latin typeface="+mj-lt"/>
              </a:defRPr>
            </a:lvl1pPr>
          </a:lstStyle>
          <a:p>
            <a:r>
              <a:rPr lang="en-GB" sz="2800" spc="-150">
                <a:solidFill>
                  <a:srgbClr val="011231"/>
                </a:solidFill>
              </a:rPr>
              <a:t>Header here</a:t>
            </a:r>
            <a:endParaRPr lang="en-US" sz="2800" spc="-150">
              <a:solidFill>
                <a:srgbClr val="011231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612FA01-9323-5C4D-AFC2-7598D79C553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77783" y="2370703"/>
            <a:ext cx="4895703" cy="287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rgbClr val="428FBF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8" name="Text Placeholder 19">
            <a:extLst>
              <a:ext uri="{FF2B5EF4-FFF2-40B4-BE49-F238E27FC236}">
                <a16:creationId xmlns:a16="http://schemas.microsoft.com/office/drawing/2014/main" id="{F23E5DE5-D0F3-D64A-A858-D28DC7ECF25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7862" y="2969126"/>
            <a:ext cx="4895623" cy="28305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 spc="0">
                <a:solidFill>
                  <a:srgbClr val="01123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59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B9F897C-99B7-D047-B6A0-F8E89308647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919" y="742951"/>
            <a:ext cx="3191171" cy="4814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0">
                <a:latin typeface="+mj-lt"/>
              </a:defRPr>
            </a:lvl1pPr>
          </a:lstStyle>
          <a:p>
            <a:r>
              <a:rPr lang="en-GB" sz="2800" spc="-150">
                <a:solidFill>
                  <a:srgbClr val="011231"/>
                </a:solidFill>
              </a:rPr>
              <a:t>Header here</a:t>
            </a:r>
            <a:endParaRPr lang="en-US" sz="2800" spc="-150">
              <a:solidFill>
                <a:srgbClr val="011231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612FA01-9323-5C4D-AFC2-7598D79C553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77783" y="2370703"/>
            <a:ext cx="3191223" cy="287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rgbClr val="428FBF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8" name="Text Placeholder 19">
            <a:extLst>
              <a:ext uri="{FF2B5EF4-FFF2-40B4-BE49-F238E27FC236}">
                <a16:creationId xmlns:a16="http://schemas.microsoft.com/office/drawing/2014/main" id="{F23E5DE5-D0F3-D64A-A858-D28DC7ECF25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7862" y="2969126"/>
            <a:ext cx="3191171" cy="28305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 spc="0">
                <a:solidFill>
                  <a:srgbClr val="01123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11" name="Chart Placeholder 2">
            <a:extLst>
              <a:ext uri="{FF2B5EF4-FFF2-40B4-BE49-F238E27FC236}">
                <a16:creationId xmlns:a16="http://schemas.microsoft.com/office/drawing/2014/main" id="{66694A04-CA2F-5844-8CA3-CE27B663AE1D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4230094" y="759101"/>
            <a:ext cx="7249119" cy="50405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17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8B8A069F-A0E9-3642-B22A-9DE233AAC1D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919" y="742951"/>
            <a:ext cx="3657603" cy="4814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0">
                <a:latin typeface="+mj-lt"/>
              </a:defRPr>
            </a:lvl1pPr>
          </a:lstStyle>
          <a:p>
            <a:r>
              <a:rPr lang="en-GB" sz="2800" spc="-150">
                <a:solidFill>
                  <a:srgbClr val="011231"/>
                </a:solidFill>
              </a:rPr>
              <a:t>Header here</a:t>
            </a:r>
            <a:endParaRPr lang="en-US" sz="2800" spc="-150">
              <a:solidFill>
                <a:srgbClr val="011231"/>
              </a:solidFill>
            </a:endParaRP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CA6330DA-1EAE-6D47-BBCF-1FBE10872D8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7783" y="2370703"/>
            <a:ext cx="3052388" cy="287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rgbClr val="428FBF"/>
                </a:solidFill>
              </a:defRPr>
            </a:lvl1pPr>
          </a:lstStyle>
          <a:p>
            <a:pPr lvl="0"/>
            <a:r>
              <a:rPr lang="en-GB"/>
              <a:t>Click to edit Master text styles and edit text</a:t>
            </a:r>
            <a:endParaRPr lang="en-US"/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E5AB894C-6D2A-4441-B691-F74ECB821EF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57154" y="2370703"/>
            <a:ext cx="3052388" cy="287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rgbClr val="428FBF"/>
                </a:solidFill>
              </a:defRPr>
            </a:lvl1pPr>
          </a:lstStyle>
          <a:p>
            <a:pPr lvl="0"/>
            <a:r>
              <a:rPr lang="en-GB"/>
              <a:t>Click to edit Master text styles and edit text</a:t>
            </a:r>
            <a:endParaRPr lang="en-US"/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25B1979A-04AE-D74B-9F12-B23578871D0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43782" y="2370703"/>
            <a:ext cx="3052388" cy="287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rgbClr val="428FBF"/>
                </a:solidFill>
              </a:defRPr>
            </a:lvl1pPr>
          </a:lstStyle>
          <a:p>
            <a:pPr lvl="0"/>
            <a:r>
              <a:rPr lang="en-GB"/>
              <a:t>Click to edit Master text styles and edit text</a:t>
            </a:r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BC92F59-5267-C442-B343-913CDE1D01F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7863" y="2969126"/>
            <a:ext cx="3357562" cy="28305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 spc="0">
                <a:solidFill>
                  <a:srgbClr val="01123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C8CD3BAF-E8FF-BD41-8576-D09658B90AA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42720" y="2969126"/>
            <a:ext cx="3357562" cy="28305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 spc="0">
                <a:solidFill>
                  <a:srgbClr val="01123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A0C4AD1A-D840-894D-A9A5-DC0874C6975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065634" y="2969126"/>
            <a:ext cx="3357562" cy="28305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 spc="0">
                <a:solidFill>
                  <a:srgbClr val="01123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76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8B8A069F-A0E9-3642-B22A-9DE233AAC1D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919" y="742951"/>
            <a:ext cx="3657603" cy="4814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0">
                <a:latin typeface="+mj-lt"/>
              </a:defRPr>
            </a:lvl1pPr>
          </a:lstStyle>
          <a:p>
            <a:r>
              <a:rPr lang="en-GB" sz="2800" spc="-150">
                <a:solidFill>
                  <a:srgbClr val="011231"/>
                </a:solidFill>
              </a:rPr>
              <a:t>Header here</a:t>
            </a:r>
            <a:endParaRPr lang="en-US" sz="2800" spc="-150">
              <a:solidFill>
                <a:srgbClr val="011231"/>
              </a:solidFill>
            </a:endParaRP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CA6330DA-1EAE-6D47-BBCF-1FBE10872D8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7783" y="2370703"/>
            <a:ext cx="4743222" cy="287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rgbClr val="428FBF"/>
                </a:solidFill>
              </a:defRPr>
            </a:lvl1pPr>
          </a:lstStyle>
          <a:p>
            <a:pPr lvl="0"/>
            <a:r>
              <a:rPr lang="en-GB"/>
              <a:t>Click to edit Master text styles and edit text</a:t>
            </a:r>
            <a:endParaRPr lang="en-US"/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E5AB894C-6D2A-4441-B691-F74ECB821EF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07725" y="2370703"/>
            <a:ext cx="4743222" cy="287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rgbClr val="428FBF"/>
                </a:solidFill>
              </a:defRPr>
            </a:lvl1pPr>
          </a:lstStyle>
          <a:p>
            <a:pPr lvl="0"/>
            <a:r>
              <a:rPr lang="en-GB"/>
              <a:t>Click to edit Master text styles and edit text</a:t>
            </a:r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BC92F59-5267-C442-B343-913CDE1D01F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7862" y="2969126"/>
            <a:ext cx="4743223" cy="28305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 spc="0">
                <a:solidFill>
                  <a:srgbClr val="01123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C8CD3BAF-E8FF-BD41-8576-D09658B90AA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193290" y="2969126"/>
            <a:ext cx="4743221" cy="28305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 spc="0">
                <a:solidFill>
                  <a:srgbClr val="01123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22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776828" y="1714476"/>
            <a:ext cx="5199448" cy="3790626"/>
          </a:xfrm>
          <a:prstGeom prst="rect">
            <a:avLst/>
          </a:prstGeom>
          <a:ln>
            <a:noFill/>
          </a:ln>
        </p:spPr>
        <p:txBody>
          <a:bodyPr lIns="91424" tIns="45712" rIns="91424" bIns="45712"/>
          <a:lstStyle>
            <a:lvl1pPr>
              <a:defRPr>
                <a:solidFill>
                  <a:schemeClr val="tx2"/>
                </a:solidFill>
                <a:latin typeface="+mn-lt"/>
              </a:defRPr>
            </a:lvl1pPr>
            <a:lvl2pPr marL="911856" indent="-441576">
              <a:buFont typeface="Arial" pitchFamily="34" charset="0"/>
              <a:buChar char="•"/>
              <a:defRPr>
                <a:solidFill>
                  <a:schemeClr val="tx2"/>
                </a:solidFill>
                <a:latin typeface="+mn-lt"/>
              </a:defRPr>
            </a:lvl2pPr>
            <a:lvl3pPr>
              <a:defRPr>
                <a:solidFill>
                  <a:schemeClr val="tx2"/>
                </a:solidFill>
                <a:latin typeface="+mn-lt"/>
              </a:defRPr>
            </a:lvl3pPr>
            <a:lvl4pPr marL="1852413" indent="-441576">
              <a:buFont typeface="Arial" pitchFamily="34" charset="0"/>
              <a:buChar char="•"/>
              <a:defRPr>
                <a:solidFill>
                  <a:schemeClr val="tx2"/>
                </a:solidFill>
                <a:latin typeface="+mn-lt"/>
              </a:defRPr>
            </a:lvl4pPr>
            <a:lvl5pPr marL="2322693" indent="-441576">
              <a:buFont typeface="Arial" pitchFamily="34" charset="0"/>
              <a:buChar char="•"/>
              <a:defRPr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5"/>
          </p:nvPr>
        </p:nvSpPr>
        <p:spPr>
          <a:xfrm>
            <a:off x="6196966" y="1714475"/>
            <a:ext cx="5199448" cy="3790626"/>
          </a:xfrm>
          <a:prstGeom prst="rect">
            <a:avLst/>
          </a:prstGeom>
          <a:ln>
            <a:noFill/>
          </a:ln>
        </p:spPr>
        <p:txBody>
          <a:bodyPr lIns="91424" tIns="45712" rIns="91424" bIns="45712"/>
          <a:lstStyle>
            <a:lvl1pPr marL="441576" indent="-441576">
              <a:buFont typeface="Arial" pitchFamily="34" charset="0"/>
              <a:buChar char="•"/>
              <a:defRPr>
                <a:solidFill>
                  <a:schemeClr val="tx2"/>
                </a:solidFill>
                <a:latin typeface="+mn-lt"/>
              </a:defRPr>
            </a:lvl1pPr>
            <a:lvl2pPr marL="911856" indent="-441576">
              <a:buFont typeface="Arial" pitchFamily="34" charset="0"/>
              <a:buChar char="•"/>
              <a:defRPr>
                <a:solidFill>
                  <a:schemeClr val="tx2"/>
                </a:solidFill>
                <a:latin typeface="+mn-lt"/>
              </a:defRPr>
            </a:lvl2pPr>
            <a:lvl3pPr marL="1382135" indent="-441576">
              <a:buFont typeface="Arial" pitchFamily="34" charset="0"/>
              <a:buChar char="•"/>
              <a:defRPr>
                <a:solidFill>
                  <a:schemeClr val="tx2"/>
                </a:solidFill>
                <a:latin typeface="+mn-lt"/>
              </a:defRPr>
            </a:lvl3pPr>
            <a:lvl4pPr marL="1852413" indent="-441576">
              <a:buFont typeface="Arial" pitchFamily="34" charset="0"/>
              <a:buChar char="•"/>
              <a:defRPr>
                <a:solidFill>
                  <a:schemeClr val="tx2"/>
                </a:solidFill>
                <a:latin typeface="+mn-lt"/>
              </a:defRPr>
            </a:lvl4pPr>
            <a:lvl5pPr marL="2322693" indent="-441576">
              <a:buFont typeface="Arial" pitchFamily="34" charset="0"/>
              <a:buChar char="•"/>
              <a:defRPr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776829" y="876365"/>
            <a:ext cx="10619586" cy="726826"/>
          </a:xfrm>
          <a:prstGeom prst="rect">
            <a:avLst/>
          </a:prstGeom>
        </p:spPr>
        <p:txBody>
          <a:bodyPr lIns="91424" tIns="45712" rIns="91424" bIns="45712"/>
          <a:lstStyle>
            <a:lvl1pPr>
              <a:defRPr sz="3671" b="1"/>
            </a:lvl1pPr>
          </a:lstStyle>
          <a:p>
            <a:r>
              <a:rPr lang="en-US"/>
              <a:t>Click to add title text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04467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58704"/>
            <a:ext cx="4093075" cy="4286511"/>
          </a:xfrm>
        </p:spPr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669" y="1558704"/>
            <a:ext cx="4298335" cy="428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9240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77021-EC9B-244D-994E-2FEDEB4551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177" y="3429000"/>
            <a:ext cx="5935851" cy="84015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5500"/>
              </a:lnSpc>
              <a:defRPr sz="6000" spc="-150">
                <a:solidFill>
                  <a:schemeClr val="bg1"/>
                </a:solidFill>
              </a:defRPr>
            </a:lvl1pPr>
          </a:lstStyle>
          <a:p>
            <a:r>
              <a:rPr lang="en-GB"/>
              <a:t>Thank you</a:t>
            </a:r>
            <a:endParaRPr lang="en-US"/>
          </a:p>
        </p:txBody>
      </p:sp>
      <p:sp>
        <p:nvSpPr>
          <p:cNvPr id="7" name="Text Placeholder 19">
            <a:extLst>
              <a:ext uri="{FF2B5EF4-FFF2-40B4-BE49-F238E27FC236}">
                <a16:creationId xmlns:a16="http://schemas.microsoft.com/office/drawing/2014/main" id="{50B039E7-47BA-674E-90BB-DDDB36E87A7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3177" y="4421944"/>
            <a:ext cx="3609705" cy="142274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600"/>
              </a:lnSpc>
              <a:buFont typeface="Arial" panose="020B0604020202020204" pitchFamily="34" charset="0"/>
              <a:buNone/>
              <a:defRPr sz="1400" spc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End summary or contact details go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3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5BC89CF-3B10-B242-8F01-B4C808F815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655647"/>
            <a:ext cx="8669215" cy="84015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6800"/>
              </a:lnSpc>
              <a:defRPr sz="7400" spc="-150">
                <a:solidFill>
                  <a:schemeClr val="bg1"/>
                </a:solidFill>
              </a:defRPr>
            </a:lvl1pPr>
          </a:lstStyle>
          <a:p>
            <a:r>
              <a:rPr lang="en-GB"/>
              <a:t>Kia Ora &amp; Welcome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609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A8B08-4474-40D1-9BC0-3E555A0E4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5ACFE-BEC4-414F-A6F9-E4C056B60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73697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8EC09-F720-4F59-BBBE-B01C626AD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A5790-5640-4E0B-A251-9DBE94AB4B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E7E0BE-915F-4C97-A782-7BB0F5A69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982223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373AB-EB9D-47DD-89E0-B9943D622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D3E1C-2756-48CE-8D36-D4E541B71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F75C4-92CA-4890-87A0-FA12AB5E1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6D6D33-BCB2-4463-95CE-F4C753DC66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8FFBE4-45A5-4CCE-AE6E-A99039D3A5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022513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9D21A-DB39-45B3-BE7D-CAEBAF441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34578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07640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6193B-05B7-4AE2-8991-7E27CF42F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4AF6E-07B8-4B25-900E-F2C8C4D9C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131549-9F1B-450F-9FD0-8AF914970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52148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D2729-FD23-4289-BF8C-4FFCA551C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DE6D53-6A2F-4986-828A-11FF8AD3D5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B5164E-1700-4D91-8970-437E618792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911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copy with sub heading and pictu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000" y="309035"/>
            <a:ext cx="11136000" cy="864675"/>
          </a:xfrm>
        </p:spPr>
        <p:txBody>
          <a:bodyPr>
            <a:normAutofit/>
          </a:bodyPr>
          <a:lstStyle>
            <a:lvl1pPr algn="l">
              <a:defRPr sz="3467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AU"/>
              <a:t>Click to edit Master title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528001" y="2237701"/>
            <a:ext cx="5427135" cy="3197899"/>
          </a:xfrm>
        </p:spPr>
        <p:txBody>
          <a:bodyPr/>
          <a:lstStyle>
            <a:lvl1pPr marL="0" indent="0">
              <a:buClr>
                <a:srgbClr val="E56600"/>
              </a:buClr>
              <a:buFont typeface="Arial"/>
              <a:buNone/>
              <a:defRPr sz="1600">
                <a:latin typeface="Arial"/>
                <a:cs typeface="Arial"/>
              </a:defRPr>
            </a:lvl1pPr>
          </a:lstStyle>
          <a:p>
            <a:pPr lvl="0"/>
            <a:r>
              <a:rPr lang="en-AU"/>
              <a:t>Click to edit text </a:t>
            </a:r>
          </a:p>
          <a:p>
            <a:pPr lvl="0"/>
            <a:endParaRPr lang="en-AU"/>
          </a:p>
          <a:p>
            <a:pPr lvl="0"/>
            <a:endParaRPr lang="en-AU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236867" y="1521885"/>
            <a:ext cx="5427133" cy="391371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528001" y="1521883"/>
            <a:ext cx="5426481" cy="604940"/>
          </a:xfrm>
        </p:spPr>
        <p:txBody>
          <a:bodyPr anchor="b" anchorCtr="0">
            <a:noAutofit/>
          </a:bodyPr>
          <a:lstStyle>
            <a:lvl1pPr marL="0" indent="0">
              <a:buNone/>
              <a:defRPr sz="3467" b="1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AU"/>
              <a:t>Click to edit title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BA05927-0CE1-47C0-A6C8-E7673E3A6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88949" y="309036"/>
            <a:ext cx="576000" cy="3090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333">
                <a:solidFill>
                  <a:schemeClr val="tx1"/>
                </a:solidFill>
              </a:defRPr>
            </a:lvl1pPr>
          </a:lstStyle>
          <a:p>
            <a:fld id="{A228BE4B-5949-B941-85C0-1DD1D2DD0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407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58704"/>
            <a:ext cx="4093075" cy="4286511"/>
          </a:xfrm>
        </p:spPr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669" y="1558704"/>
            <a:ext cx="4298335" cy="428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56325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copy with pictu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467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AU"/>
              <a:t>Click to edit Master title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528000" y="1521886"/>
            <a:ext cx="11136000" cy="1169405"/>
          </a:xfrm>
        </p:spPr>
        <p:txBody>
          <a:bodyPr>
            <a:normAutofit/>
          </a:bodyPr>
          <a:lstStyle>
            <a:lvl1pPr marL="0" indent="0">
              <a:buClr>
                <a:srgbClr val="E56600"/>
              </a:buClr>
              <a:buFont typeface="Arial"/>
              <a:buNone/>
              <a:defRPr sz="240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28000" y="2813052"/>
            <a:ext cx="11136000" cy="2508249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17BFF83-04BA-45C2-89B6-FB3BB3FB9A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88949" y="309036"/>
            <a:ext cx="576000" cy="3090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333">
                <a:solidFill>
                  <a:schemeClr val="tx1"/>
                </a:solidFill>
              </a:defRPr>
            </a:lvl1pPr>
          </a:lstStyle>
          <a:p>
            <a:fld id="{A228BE4B-5949-B941-85C0-1DD1D2DD0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77021-EC9B-244D-994E-2FEDEB4551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008923"/>
            <a:ext cx="8669215" cy="840153"/>
          </a:xfrm>
          <a:prstGeom prst="rect">
            <a:avLst/>
          </a:prstGeom>
        </p:spPr>
        <p:txBody>
          <a:bodyPr anchor="b"/>
          <a:lstStyle>
            <a:lvl1pPr algn="l">
              <a:defRPr sz="7400" spc="-150">
                <a:solidFill>
                  <a:schemeClr val="bg1"/>
                </a:solidFill>
              </a:defRPr>
            </a:lvl1pPr>
          </a:lstStyle>
          <a:p>
            <a:r>
              <a:rPr lang="en-GB"/>
              <a:t>Contents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EF3713-6F36-934B-8F30-F2FE5A43B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3139" y="2840038"/>
            <a:ext cx="3411415" cy="1655762"/>
          </a:xfrm>
          <a:prstGeom prst="rect">
            <a:avLst/>
          </a:prstGeom>
        </p:spPr>
        <p:txBody>
          <a:bodyPr/>
          <a:lstStyle>
            <a:lvl1pPr marL="342900" indent="-342900" algn="l">
              <a:buClr>
                <a:srgbClr val="FFDD00"/>
              </a:buClr>
              <a:buFont typeface="+mj-lt"/>
              <a:buAutoNum type="arabicPeriod"/>
              <a:defRPr sz="1400" spc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809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Soft Moan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FC9FA-1105-4DC1-A2ED-BD398C052D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1850" y="2740445"/>
            <a:ext cx="6519564" cy="1614270"/>
          </a:xfrm>
        </p:spPr>
        <p:txBody>
          <a:bodyPr anchor="t" anchorCtr="0">
            <a:normAutofit/>
          </a:bodyPr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8B7EBFA-2BAC-40B2-8D5D-D26D2B315342}"/>
              </a:ext>
            </a:extLst>
          </p:cNvPr>
          <p:cNvCxnSpPr/>
          <p:nvPr userDrawn="1"/>
        </p:nvCxnSpPr>
        <p:spPr>
          <a:xfrm flipH="1">
            <a:off x="838200" y="6176963"/>
            <a:ext cx="1051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DD26DC9-557E-4DCA-BC27-C02A47D312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466725"/>
            <a:ext cx="2814353" cy="216000"/>
          </a:xfrm>
          <a:prstGeom prst="rect">
            <a:avLst/>
          </a:prstGeom>
          <a:noFill/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ED9788A-2EA7-4449-A3E5-6EE2A8AE45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alphaModFix amt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880" r="4925"/>
          <a:stretch/>
        </p:blipFill>
        <p:spPr>
          <a:xfrm>
            <a:off x="6612615" y="-1"/>
            <a:ext cx="5579386" cy="5033931"/>
          </a:xfrm>
          <a:prstGeom prst="rect">
            <a:avLst/>
          </a:prstGeom>
          <a:noFill/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DE9FBB1-CD44-47BF-9B07-AB36D0C2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332247"/>
            <a:ext cx="5807075" cy="100731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517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C1ABA9BC-C500-9541-B7FB-FECA38949DA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62353" y="5213870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DATE GOES HERE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81FECAAB-5C14-3542-A7C9-1F04E5C6B2B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62353" y="4801914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600"/>
              </a:lnSpc>
              <a:buNone/>
              <a:defRPr sz="2800" b="1" spc="-15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Header goes here and here and here</a:t>
            </a:r>
          </a:p>
        </p:txBody>
      </p:sp>
    </p:spTree>
    <p:extLst>
      <p:ext uri="{BB962C8B-B14F-4D97-AF65-F5344CB8AC3E}">
        <p14:creationId xmlns:p14="http://schemas.microsoft.com/office/powerpoint/2010/main" val="386749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5BC89CF-3B10-B242-8F01-B4C808F815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655647"/>
            <a:ext cx="8669215" cy="84015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6800"/>
              </a:lnSpc>
              <a:defRPr sz="7400" spc="-150">
                <a:solidFill>
                  <a:schemeClr val="bg1"/>
                </a:solidFill>
              </a:defRPr>
            </a:lvl1pPr>
          </a:lstStyle>
          <a:p>
            <a:r>
              <a:rPr lang="en-GB"/>
              <a:t>Kia Ora &amp; Welcome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19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4EF3713-6F36-934B-8F30-F2FE5A43B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3139" y="2840038"/>
            <a:ext cx="3411415" cy="1655762"/>
          </a:xfrm>
          <a:prstGeom prst="rect">
            <a:avLst/>
          </a:prstGeom>
        </p:spPr>
        <p:txBody>
          <a:bodyPr/>
          <a:lstStyle>
            <a:lvl1pPr marL="342900" indent="-342900" algn="l">
              <a:buClr>
                <a:srgbClr val="FFDD00"/>
              </a:buClr>
              <a:buFont typeface="+mj-lt"/>
              <a:buAutoNum type="arabicPeriod"/>
              <a:defRPr sz="1400" spc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36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C1ABA9BC-C500-9541-B7FB-FECA38949DA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62353" y="5213870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DATE GOES HERE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81FECAAB-5C14-3542-A7C9-1F04E5C6B2B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62353" y="4801914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600"/>
              </a:lnSpc>
              <a:buNone/>
              <a:defRPr sz="2800" b="1" spc="-15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Header goes here and here and here</a:t>
            </a:r>
          </a:p>
        </p:txBody>
      </p:sp>
    </p:spTree>
    <p:extLst>
      <p:ext uri="{BB962C8B-B14F-4D97-AF65-F5344CB8AC3E}">
        <p14:creationId xmlns:p14="http://schemas.microsoft.com/office/powerpoint/2010/main" val="396662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5BC89CF-3B10-B242-8F01-B4C808F815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655647"/>
            <a:ext cx="8669215" cy="840153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6800"/>
              </a:lnSpc>
              <a:defRPr sz="7400" spc="-150">
                <a:solidFill>
                  <a:schemeClr val="bg1"/>
                </a:solidFill>
              </a:defRPr>
            </a:lvl1pPr>
          </a:lstStyle>
          <a:p>
            <a:r>
              <a:rPr lang="en-GB"/>
              <a:t>Kia Ora &amp; Welcome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77021-EC9B-244D-994E-2FEDEB4551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008923"/>
            <a:ext cx="8669215" cy="840153"/>
          </a:xfrm>
          <a:prstGeom prst="rect">
            <a:avLst/>
          </a:prstGeom>
        </p:spPr>
        <p:txBody>
          <a:bodyPr anchor="b"/>
          <a:lstStyle>
            <a:lvl1pPr algn="l">
              <a:defRPr sz="7400" spc="-150">
                <a:solidFill>
                  <a:schemeClr val="bg1"/>
                </a:solidFill>
              </a:defRPr>
            </a:lvl1pPr>
          </a:lstStyle>
          <a:p>
            <a:r>
              <a:rPr lang="en-GB"/>
              <a:t>Contents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EF3713-6F36-934B-8F30-F2FE5A43B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3139" y="2840038"/>
            <a:ext cx="3411415" cy="1655762"/>
          </a:xfrm>
          <a:prstGeom prst="rect">
            <a:avLst/>
          </a:prstGeom>
        </p:spPr>
        <p:txBody>
          <a:bodyPr/>
          <a:lstStyle>
            <a:lvl1pPr marL="342900" indent="-342900" algn="l">
              <a:buClr>
                <a:srgbClr val="FFDD00"/>
              </a:buClr>
              <a:buFont typeface="+mj-lt"/>
              <a:buAutoNum type="arabicPeriod"/>
              <a:defRPr sz="1400" spc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</a:p>
          <a:p>
            <a:r>
              <a:rPr lang="en-GB"/>
              <a:t>Title of page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8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jpe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image" Target="../media/image8.emf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9FC0756-8E08-9447-A567-A914D0FD94E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61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87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9FC0756-8E08-9447-A567-A914D0FD94E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24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9FC0756-8E08-9447-A567-A914D0FD94E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04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9FC0756-8E08-9447-A567-A914D0FD94E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03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5C7836-7490-EE49-A67E-5C655C4C2D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56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5351C8-53F9-2F4F-BA7B-2323100DDAD2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92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6" r:id="rId2"/>
    <p:sldLayoutId id="2147483673" r:id="rId3"/>
    <p:sldLayoutId id="2147483674" r:id="rId4"/>
    <p:sldLayoutId id="2147483701" r:id="rId5"/>
    <p:sldLayoutId id="2147483704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5C7836-7490-EE49-A67E-5C655C4C2D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26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03A5C96-5685-49D7-951A-D2FF0E5F7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6D5B8C0-ABC8-40CD-A195-0A1543D49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09A8B59-8700-425A-B47A-93B7DE0C2476}"/>
              </a:ext>
            </a:extLst>
          </p:cNvPr>
          <p:cNvCxnSpPr/>
          <p:nvPr userDrawn="1"/>
        </p:nvCxnSpPr>
        <p:spPr>
          <a:xfrm flipH="1">
            <a:off x="838200" y="6176963"/>
            <a:ext cx="10515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D816BCE8-0AC5-4A1D-8F6C-9A72716BC19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30859"/>
            <a:ext cx="2815726" cy="2161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F84F6D3-DAC2-4AE8-9733-CE5EF24239A4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0" y="0"/>
            <a:ext cx="8191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Sensitivity: General</a:t>
            </a:r>
          </a:p>
        </p:txBody>
      </p:sp>
    </p:spTree>
    <p:extLst>
      <p:ext uri="{BB962C8B-B14F-4D97-AF65-F5344CB8AC3E}">
        <p14:creationId xmlns:p14="http://schemas.microsoft.com/office/powerpoint/2010/main" val="199881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941" y="376502"/>
            <a:ext cx="11240083" cy="709914"/>
          </a:xfrm>
        </p:spPr>
        <p:txBody>
          <a:bodyPr lIns="91440" tIns="45720" rIns="91440" bIns="45720" anchor="t">
            <a:noAutofit/>
          </a:bodyPr>
          <a:lstStyle/>
          <a:p>
            <a:r>
              <a:rPr lang="en-NZ" sz="2800" b="1" dirty="0">
                <a:solidFill>
                  <a:schemeClr val="accent1">
                    <a:lumMod val="50000"/>
                  </a:schemeClr>
                </a:solidFill>
              </a:rPr>
              <a:t>Attachment 4 - How costs may be shared in the future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D0F6C7-7964-40ED-BFCC-5449C59640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4385" y="1250837"/>
            <a:ext cx="4770451" cy="381300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BAE4669-CF12-4641-859A-A8B6F76A8B82}"/>
              </a:ext>
            </a:extLst>
          </p:cNvPr>
          <p:cNvSpPr txBox="1"/>
          <p:nvPr/>
        </p:nvSpPr>
        <p:spPr>
          <a:xfrm>
            <a:off x="397164" y="1479243"/>
            <a:ext cx="60960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1" indent="-1714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2400"/>
              <a:t>Opportunities to align with developers are expected to cover 25% of the value of the network for the AT projects. </a:t>
            </a:r>
          </a:p>
          <a:p>
            <a:pPr marL="171450" lvl="1" indent="-1714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sz="2400"/>
          </a:p>
          <a:p>
            <a:pPr marL="171450" lvl="1" indent="-1714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2400"/>
              <a:t>Early route protection helps enable this by securing the route and third-party land where needed to deliver.</a:t>
            </a:r>
          </a:p>
          <a:p>
            <a:pPr marL="171450" lvl="1" indent="-1714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NZ" sz="2400"/>
          </a:p>
          <a:p>
            <a:pPr marL="171450" lvl="1" indent="-1714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NZ" sz="2400"/>
              <a:t>This reduces AT’s and Waka Kotahi’s share towards these AT projects.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4346F8-DDFE-4AFC-930E-369F614D024A}"/>
              </a:ext>
            </a:extLst>
          </p:cNvPr>
          <p:cNvSpPr txBox="1"/>
          <p:nvPr/>
        </p:nvSpPr>
        <p:spPr>
          <a:xfrm>
            <a:off x="7073025" y="5237831"/>
            <a:ext cx="44293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Z" b="1"/>
              <a:t>AT and Waka Kotahi total network cost</a:t>
            </a:r>
          </a:p>
          <a:p>
            <a:pPr algn="ctr"/>
            <a:r>
              <a:rPr lang="en-NZ" b="1"/>
              <a:t>$6.4 billion</a:t>
            </a:r>
          </a:p>
          <a:p>
            <a:r>
              <a:rPr lang="en-N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4966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139" y="44402"/>
            <a:ext cx="11222414" cy="709914"/>
          </a:xfrm>
        </p:spPr>
        <p:txBody>
          <a:bodyPr lIns="91440" tIns="45720" rIns="91440" bIns="45720" anchor="t">
            <a:normAutofit fontScale="90000"/>
          </a:bodyPr>
          <a:lstStyle/>
          <a:p>
            <a:r>
              <a:rPr lang="en-NZ" sz="3450" b="1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NZ" b="1">
                <a:solidFill>
                  <a:schemeClr val="accent1">
                    <a:lumMod val="50000"/>
                  </a:schemeClr>
                </a:solidFill>
              </a:rPr>
              <a:t>ffordability of route protection and property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4F9184F9-1A35-4E7F-87D6-7E57E25FC4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9225397"/>
              </p:ext>
            </p:extLst>
          </p:nvPr>
        </p:nvGraphicFramePr>
        <p:xfrm>
          <a:off x="819621" y="1590028"/>
          <a:ext cx="10552758" cy="2428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7" descr="Chart&#10;&#10;Description automatically generated">
            <a:extLst>
              <a:ext uri="{FF2B5EF4-FFF2-40B4-BE49-F238E27FC236}">
                <a16:creationId xmlns:a16="http://schemas.microsoft.com/office/drawing/2014/main" id="{20BCCD94-776B-6AEE-4AF6-A84DC8EFB6A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3412" y="4307962"/>
            <a:ext cx="4241355" cy="25467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4FF6A10-9C84-B112-465C-B02DED983E50}"/>
              </a:ext>
            </a:extLst>
          </p:cNvPr>
          <p:cNvSpPr txBox="1"/>
          <p:nvPr/>
        </p:nvSpPr>
        <p:spPr>
          <a:xfrm>
            <a:off x="117434" y="3968565"/>
            <a:ext cx="4359514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>
                <a:cs typeface="Arial"/>
              </a:rPr>
              <a:t>Property increase in value as land is developed </a:t>
            </a:r>
            <a:endParaRPr lang="en-US" sz="1400" b="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A6E172-4D53-C34A-F11E-1A8E6B1D7056}"/>
              </a:ext>
            </a:extLst>
          </p:cNvPr>
          <p:cNvSpPr txBox="1"/>
          <p:nvPr/>
        </p:nvSpPr>
        <p:spPr>
          <a:xfrm>
            <a:off x="6781943" y="3968564"/>
            <a:ext cx="4030558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>
                <a:cs typeface="Arial"/>
              </a:rPr>
              <a:t>Property escalation compounds overtime</a:t>
            </a:r>
            <a:endParaRPr lang="en-US" sz="14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5BBDDB-5CC0-45C1-804D-1029A6EAC115}"/>
              </a:ext>
            </a:extLst>
          </p:cNvPr>
          <p:cNvSpPr txBox="1"/>
          <p:nvPr/>
        </p:nvSpPr>
        <p:spPr>
          <a:xfrm>
            <a:off x="6781943" y="5435613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/>
              <a:t>Hardship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021E32-DC74-4B4B-8106-EADB8F9B3752}"/>
              </a:ext>
            </a:extLst>
          </p:cNvPr>
          <p:cNvSpPr txBox="1"/>
          <p:nvPr/>
        </p:nvSpPr>
        <p:spPr>
          <a:xfrm>
            <a:off x="10096034" y="4819311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/>
              <a:t>Delivery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0498E7F-91A7-4579-B0AE-4BCC96AB5460}"/>
              </a:ext>
            </a:extLst>
          </p:cNvPr>
          <p:cNvSpPr/>
          <p:nvPr/>
        </p:nvSpPr>
        <p:spPr>
          <a:xfrm>
            <a:off x="10845280" y="5435613"/>
            <a:ext cx="1082348" cy="117104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AF6E1863-7063-4AC3-8556-59B4F8A73D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0605242"/>
              </p:ext>
            </p:extLst>
          </p:nvPr>
        </p:nvGraphicFramePr>
        <p:xfrm>
          <a:off x="4361940" y="4290142"/>
          <a:ext cx="7789275" cy="2567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619C518-541B-4A24-83DE-66BBC51C2A14}"/>
              </a:ext>
            </a:extLst>
          </p:cNvPr>
          <p:cNvSpPr/>
          <p:nvPr/>
        </p:nvSpPr>
        <p:spPr>
          <a:xfrm>
            <a:off x="1600201" y="972094"/>
            <a:ext cx="7667624" cy="1140903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Total AT cost if designated now - $2.5 billion</a:t>
            </a:r>
            <a:endParaRPr lang="en-US" sz="1000" b="1"/>
          </a:p>
          <a:p>
            <a:pPr algn="ctr"/>
            <a:r>
              <a:rPr lang="en-US" b="1"/>
              <a:t>Total AT cost if not designated - $3.2 billion</a:t>
            </a:r>
          </a:p>
          <a:p>
            <a:pPr algn="ctr"/>
            <a:r>
              <a:rPr lang="en-US" b="1"/>
              <a:t>Savings - $700 million</a:t>
            </a:r>
            <a:endParaRPr lang="en-NZ" b="1"/>
          </a:p>
        </p:txBody>
      </p:sp>
    </p:spTree>
    <p:extLst>
      <p:ext uri="{BB962C8B-B14F-4D97-AF65-F5344CB8AC3E}">
        <p14:creationId xmlns:p14="http://schemas.microsoft.com/office/powerpoint/2010/main" val="2822614120"/>
      </p:ext>
    </p:extLst>
  </p:cSld>
  <p:clrMapOvr>
    <a:masterClrMapping/>
  </p:clrMapOvr>
</p:sld>
</file>

<file path=ppt/theme/theme1.xml><?xml version="1.0" encoding="utf-8"?>
<a:theme xmlns:a="http://schemas.openxmlformats.org/drawingml/2006/main" name="AT Conten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 Corporate.pptx  -  Read-Only" id="{10A97371-A8DE-48BE-9A6A-D9C67AA33473}" vid="{F892EC88-3154-4800-BFCD-9903F7380FB8}"/>
    </a:ext>
  </a:extLst>
</a:theme>
</file>

<file path=ppt/theme/theme2.xml><?xml version="1.0" encoding="utf-8"?>
<a:theme xmlns:a="http://schemas.openxmlformats.org/drawingml/2006/main" name="2_AT Conten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 Corporate.pptx  -  Read-Only" id="{10A97371-A8DE-48BE-9A6A-D9C67AA33473}" vid="{D51F85A9-DD5D-4796-A374-BB3A49519587}"/>
    </a:ext>
  </a:extLst>
</a:theme>
</file>

<file path=ppt/theme/theme3.xml><?xml version="1.0" encoding="utf-8"?>
<a:theme xmlns:a="http://schemas.openxmlformats.org/drawingml/2006/main" name="3_AT Conten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 Corporate.pptx  -  Read-Only" id="{10A97371-A8DE-48BE-9A6A-D9C67AA33473}" vid="{C3A94315-2154-4ED8-80C8-F93E4CBD3BE5}"/>
    </a:ext>
  </a:extLst>
</a:theme>
</file>

<file path=ppt/theme/theme4.xml><?xml version="1.0" encoding="utf-8"?>
<a:theme xmlns:a="http://schemas.openxmlformats.org/drawingml/2006/main" name="1_AT Conten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 Corporate.pptx  -  Read-Only" id="{10A97371-A8DE-48BE-9A6A-D9C67AA33473}" vid="{CD809FDF-FD69-4CE0-A9B3-0DF15D68C2C3}"/>
    </a:ext>
  </a:extLst>
</a:theme>
</file>

<file path=ppt/theme/theme5.xml><?xml version="1.0" encoding="utf-8"?>
<a:theme xmlns:a="http://schemas.openxmlformats.org/drawingml/2006/main" name="AT Divid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 Corporate.pptx  -  Read-Only" id="{10A97371-A8DE-48BE-9A6A-D9C67AA33473}" vid="{795B2078-3519-4FAD-BDC0-BC9810182955}"/>
    </a:ext>
  </a:extLst>
</a:theme>
</file>

<file path=ppt/theme/theme6.xml><?xml version="1.0" encoding="utf-8"?>
<a:theme xmlns:a="http://schemas.openxmlformats.org/drawingml/2006/main" name="AT Content 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1230"/>
      </a:accent1>
      <a:accent2>
        <a:srgbClr val="418FBE"/>
      </a:accent2>
      <a:accent3>
        <a:srgbClr val="FFDC00"/>
      </a:accent3>
      <a:accent4>
        <a:srgbClr val="86AA3D"/>
      </a:accent4>
      <a:accent5>
        <a:srgbClr val="EC008C"/>
      </a:accent5>
      <a:accent6>
        <a:srgbClr val="EE2E2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 Corporate.pptx  -  Read-Only" id="{10A97371-A8DE-48BE-9A6A-D9C67AA33473}" vid="{8C715813-0F4A-4071-9550-E760A58DEC8D}"/>
    </a:ext>
  </a:extLst>
</a:theme>
</file>

<file path=ppt/theme/theme7.xml><?xml version="1.0" encoding="utf-8"?>
<a:theme xmlns:a="http://schemas.openxmlformats.org/drawingml/2006/main" name="End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 Corporate.pptx  -  Read-Only" id="{10A97371-A8DE-48BE-9A6A-D9C67AA33473}" vid="{643223FE-9303-402B-AA69-4C1A3C889362}"/>
    </a:ext>
  </a:extLst>
</a:theme>
</file>

<file path=ppt/theme/theme8.xml><?xml version="1.0" encoding="utf-8"?>
<a:theme xmlns:a="http://schemas.openxmlformats.org/drawingml/2006/main" name="Body Slides">
  <a:themeElements>
    <a:clrScheme name="SGA">
      <a:dk1>
        <a:sysClr val="windowText" lastClr="000000"/>
      </a:dk1>
      <a:lt1>
        <a:sysClr val="window" lastClr="FFFFFF"/>
      </a:lt1>
      <a:dk2>
        <a:srgbClr val="005067"/>
      </a:dk2>
      <a:lt2>
        <a:srgbClr val="E7E6E6"/>
      </a:lt2>
      <a:accent1>
        <a:srgbClr val="0CBDD6"/>
      </a:accent1>
      <a:accent2>
        <a:srgbClr val="FAA74B"/>
      </a:accent2>
      <a:accent3>
        <a:srgbClr val="6BC070"/>
      </a:accent3>
      <a:accent4>
        <a:srgbClr val="2484C6"/>
      </a:accent4>
      <a:accent5>
        <a:srgbClr val="01976C"/>
      </a:accent5>
      <a:accent6>
        <a:srgbClr val="666766"/>
      </a:accent6>
      <a:hlink>
        <a:srgbClr val="9A9897"/>
      </a:hlink>
      <a:folHlink>
        <a:srgbClr val="F47932"/>
      </a:folHlink>
    </a:clrScheme>
    <a:fontScheme name="Bec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56246e-9127-47dc-83ec-dd09249a5dc8">
      <Value>1397</Value>
      <Value>5203</Value>
      <Value>855</Value>
    </TaxCatchAll>
    <Disposition_x0020_Status xmlns="695b247c-e1a8-404d-9ab1-6820651cfa73" xsi:nil="true"/>
    <db6c96b69cbd4d5883320ccb9273f0ba xmlns="695b247c-e1a8-404d-9ab1-6820651cfa73">
      <Terms xmlns="http://schemas.microsoft.com/office/infopath/2007/PartnerControls"/>
    </db6c96b69cbd4d5883320ccb9273f0ba>
    <i5b5140ea7094cbf99b2202c3f85b284 xmlns="695b247c-e1a8-404d-9ab1-6820651cfa73">
      <Terms xmlns="http://schemas.microsoft.com/office/infopath/2007/PartnerControls"/>
    </i5b5140ea7094cbf99b2202c3f85b284>
    <Vital_x0020_Record xmlns="695b247c-e1a8-404d-9ab1-6820651cfa73">false</Vital_x0020_Record>
    <Rights xmlns="695b247c-e1a8-404d-9ab1-6820651cfa7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T Document" ma:contentTypeID="0x0101009C7065B11196274794EF741A40A6E5F400D26C7241FFF8474C88708DC917CE076A" ma:contentTypeVersion="38" ma:contentTypeDescription="Core metadata required on all Document Content Types used by Auckland Transport." ma:contentTypeScope="" ma:versionID="83d28370455c0ad302b404ae56c35549">
  <xsd:schema xmlns:xsd="http://www.w3.org/2001/XMLSchema" xmlns:xs="http://www.w3.org/2001/XMLSchema" xmlns:p="http://schemas.microsoft.com/office/2006/metadata/properties" xmlns:ns3="695b247c-e1a8-404d-9ab1-6820651cfa73" xmlns:ns4="6656246e-9127-47dc-83ec-dd09249a5dc8" targetNamespace="http://schemas.microsoft.com/office/2006/metadata/properties" ma:root="true" ma:fieldsID="122a38b343a80fee6adac8f68be3497c" ns3:_="" ns4:_="">
    <xsd:import namespace="695b247c-e1a8-404d-9ab1-6820651cfa73"/>
    <xsd:import namespace="6656246e-9127-47dc-83ec-dd09249a5dc8"/>
    <xsd:element name="properties">
      <xsd:complexType>
        <xsd:sequence>
          <xsd:element name="documentManagement">
            <xsd:complexType>
              <xsd:all>
                <xsd:element ref="ns3:db6c96b69cbd4d5883320ccb9273f0ba" minOccurs="0"/>
                <xsd:element ref="ns4:TaxCatchAll" minOccurs="0"/>
                <xsd:element ref="ns4:TaxCatchAllLabel" minOccurs="0"/>
                <xsd:element ref="ns3:i5b5140ea7094cbf99b2202c3f85b284" minOccurs="0"/>
                <xsd:element ref="ns3:Vital_x0020_Record" minOccurs="0"/>
                <xsd:element ref="ns3:Disposition_x0020_Status" minOccurs="0"/>
                <xsd:element ref="ns3:Righ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5b247c-e1a8-404d-9ab1-6820651cfa73" elementFormDefault="qualified">
    <xsd:import namespace="http://schemas.microsoft.com/office/2006/documentManagement/types"/>
    <xsd:import namespace="http://schemas.microsoft.com/office/infopath/2007/PartnerControls"/>
    <xsd:element name="db6c96b69cbd4d5883320ccb9273f0ba" ma:index="9" nillable="true" ma:taxonomy="true" ma:internalName="db6c96b69cbd4d5883320ccb9273f0ba" ma:taxonomyFieldName="Business_x0020_Unit" ma:displayName="Business Unit" ma:readOnly="false" ma:fieldId="{db6c96b6-9cbd-4d58-8332-0ccb9273f0ba}" ma:sspId="ff230ced-49e3-4bbb-87bd-09c1ed00c10a" ma:termSetId="eee8957c-7770-4efb-abbf-af700d6ea6a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5b5140ea7094cbf99b2202c3f85b284" ma:index="13" nillable="true" ma:taxonomy="true" ma:internalName="i5b5140ea7094cbf99b2202c3f85b284" ma:taxonomyFieldName="RM_x0020_Context" ma:displayName="RM Context" ma:readOnly="false" ma:default="" ma:fieldId="{25b5140e-a709-4cbf-99b2-202c3f85b284}" ma:sspId="ff230ced-49e3-4bbb-87bd-09c1ed00c10a" ma:termSetId="0bbbe2ba-4696-4fa7-8f5e-85570df794ec" ma:anchorId="8199d194-e520-44fe-8a99-24eea720effa" ma:open="false" ma:isKeyword="false">
      <xsd:complexType>
        <xsd:sequence>
          <xsd:element ref="pc:Terms" minOccurs="0" maxOccurs="1"/>
        </xsd:sequence>
      </xsd:complexType>
    </xsd:element>
    <xsd:element name="Vital_x0020_Record" ma:index="15" nillable="true" ma:displayName="Vital Record" ma:default="0" ma:internalName="Vital_x0020_Record" ma:readOnly="false">
      <xsd:simpleType>
        <xsd:restriction base="dms:Boolean"/>
      </xsd:simpleType>
    </xsd:element>
    <xsd:element name="Disposition_x0020_Status" ma:index="16" nillable="true" ma:displayName="Disposition Status" ma:format="Dropdown" ma:hidden="true" ma:internalName="Disposition_x0020_Status" ma:readOnly="false">
      <xsd:simpleType>
        <xsd:restriction base="dms:Choice">
          <xsd:enumeration value="Approved"/>
          <xsd:enumeration value="Archived"/>
          <xsd:enumeration value="Destroyed"/>
          <xsd:enumeration value="Qualified"/>
          <xsd:enumeration value="Transferred"/>
          <xsd:enumeration value="Verified"/>
          <xsd:enumeration value="Unknown"/>
        </xsd:restriction>
      </xsd:simpleType>
    </xsd:element>
    <xsd:element name="Rights" ma:index="17" nillable="true" ma:displayName="Rights" ma:format="Dropdown" ma:hidden="true" ma:internalName="Rights" ma:readOnly="false">
      <xsd:simpleType>
        <xsd:restriction base="dms:Choice">
          <xsd:enumeration value="Auhtorised Public Access"/>
          <xsd:enumeration value="Embargoed"/>
          <xsd:enumeration value="Intellectual Property"/>
          <xsd:enumeration value="LGOIMA"/>
          <xsd:enumeration value="OIA"/>
          <xsd:enumeration value="Personal"/>
          <xsd:enumeration value="Privacy Act"/>
          <xsd:enumeration value="Taonga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56246e-9127-47dc-83ec-dd09249a5dc8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d746e8a3-5d47-4ff0-952e-3423c7e0dee5}" ma:internalName="TaxCatchAll" ma:readOnly="false" ma:showField="CatchAllData" ma:web="695b247c-e1a8-404d-9ab1-6820651cfa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d746e8a3-5d47-4ff0-952e-3423c7e0dee5}" ma:internalName="TaxCatchAllLabel" ma:readOnly="true" ma:showField="CatchAllDataLabel" ma:web="695b247c-e1a8-404d-9ab1-6820651cfa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8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AEC0E3-E9A9-4570-9BCA-82914283A686}">
  <ds:schemaRefs>
    <ds:schemaRef ds:uri="4c3336de-b022-4123-9a60-3e25d0577444"/>
    <ds:schemaRef ds:uri="6656246e-9127-47dc-83ec-dd09249a5dc8"/>
    <ds:schemaRef ds:uri="7ea90470-0384-4d7e-ba73-6c2b88788ff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E8D9E8A-790D-436E-ADEA-14E7110C4D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F01414-4A41-49B7-B1AC-3250E9AE6BFE}"/>
</file>

<file path=docProps/app.xml><?xml version="1.0" encoding="utf-8"?>
<Properties xmlns="http://schemas.openxmlformats.org/officeDocument/2006/extended-properties" xmlns:vt="http://schemas.openxmlformats.org/officeDocument/2006/docPropsVTypes">
  <Template>AT Corporate</Template>
  <TotalTime>0</TotalTime>
  <Words>208</Words>
  <Application>Microsoft Office PowerPoint</Application>
  <PresentationFormat>Widescreen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Arial</vt:lpstr>
      <vt:lpstr>Arial Black</vt:lpstr>
      <vt:lpstr>Calibri</vt:lpstr>
      <vt:lpstr>AT Contents</vt:lpstr>
      <vt:lpstr>2_AT Contents</vt:lpstr>
      <vt:lpstr>3_AT Contents</vt:lpstr>
      <vt:lpstr>1_AT Contents</vt:lpstr>
      <vt:lpstr>AT Divider</vt:lpstr>
      <vt:lpstr>AT Content </vt:lpstr>
      <vt:lpstr>End Slide</vt:lpstr>
      <vt:lpstr>Body Slides</vt:lpstr>
      <vt:lpstr>Attachment 4 - How costs may be shared in the future</vt:lpstr>
      <vt:lpstr>Affordability of route protection and property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Growth North West detailed business case (DBC)</dc:title>
  <dc:creator>Lorraine Stone (AT)</dc:creator>
  <cp:lastModifiedBy>Sarah Barrett (AT)</cp:lastModifiedBy>
  <cp:revision>10</cp:revision>
  <cp:lastPrinted>2021-11-17T00:58:01Z</cp:lastPrinted>
  <dcterms:created xsi:type="dcterms:W3CDTF">2021-10-28T23:24:37Z</dcterms:created>
  <dcterms:modified xsi:type="dcterms:W3CDTF">2023-09-14T01:57:03Z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0x0101009C7065B11196274794EF741A40A6E5F400D26C7241FFF8474C88708DC917CE076A</vt:lpwstr>
  </property>
  <property fmtid="{D5CDD505-2E9C-101B-9397-08002B2CF9AE}" pid="3" name="hb6454c4adb54244865793e31fde8085">
    <vt:lpwstr>Auckland Transport Board|d4f805e3-9934-4e59-9acf-ca41dd5ccc8f</vt:lpwstr>
  </property>
  <property fmtid="{D5CDD505-2E9C-101B-9397-08002B2CF9AE}" pid="4" name="RM Context">
    <vt:lpwstr/>
  </property>
  <property fmtid="{D5CDD505-2E9C-101B-9397-08002B2CF9AE}" pid="5" name="D1_x0020_Instrument">
    <vt:lpwstr/>
  </property>
  <property fmtid="{D5CDD505-2E9C-101B-9397-08002B2CF9AE}" pid="6" name="b0de3920f4cd4ea18242880155f05faf">
    <vt:lpwstr/>
  </property>
  <property fmtid="{D5CDD505-2E9C-101B-9397-08002B2CF9AE}" pid="7" name="D1_x0020_Business_x0020_Role">
    <vt:lpwstr/>
  </property>
  <property fmtid="{D5CDD505-2E9C-101B-9397-08002B2CF9AE}" pid="8" name="D1_x0020_Supplier">
    <vt:lpwstr/>
  </property>
  <property fmtid="{D5CDD505-2E9C-101B-9397-08002B2CF9AE}" pid="9" name="D1_x0020_Document_x0020_Category">
    <vt:lpwstr/>
  </property>
  <property fmtid="{D5CDD505-2E9C-101B-9397-08002B2CF9AE}" pid="10" name="Image_x0020_Type">
    <vt:lpwstr/>
  </property>
  <property fmtid="{D5CDD505-2E9C-101B-9397-08002B2CF9AE}" pid="11" name="cc5a769fc25543cf84dda128f63b00c8">
    <vt:lpwstr>Supporting Growth Alliance|a970c8c6-41fd-4a9c-89b8-81ad04af0f94</vt:lpwstr>
  </property>
  <property fmtid="{D5CDD505-2E9C-101B-9397-08002B2CF9AE}" pid="12" name="l66efdee623f47d6bcca4977ff4a5a3f">
    <vt:lpwstr/>
  </property>
  <property fmtid="{D5CDD505-2E9C-101B-9397-08002B2CF9AE}" pid="13" name="c50753cdb51a4c21b5b5241cbd14d8c7">
    <vt:lpwstr/>
  </property>
  <property fmtid="{D5CDD505-2E9C-101B-9397-08002B2CF9AE}" pid="14" name="D1_x0020_Financial_x0020_Year">
    <vt:lpwstr/>
  </property>
  <property fmtid="{D5CDD505-2E9C-101B-9397-08002B2CF9AE}" pid="15" name="je7065ab359741bdab5974a65126329d">
    <vt:lpwstr/>
  </property>
  <property fmtid="{D5CDD505-2E9C-101B-9397-08002B2CF9AE}" pid="16" name="D1_x0020_Partners_x0020_Stakeholders">
    <vt:lpwstr/>
  </property>
  <property fmtid="{D5CDD505-2E9C-101B-9397-08002B2CF9AE}" pid="17" name="Business_x0020_Unit">
    <vt:lpwstr/>
  </property>
  <property fmtid="{D5CDD505-2E9C-101B-9397-08002B2CF9AE}" pid="18" name="o15c8438f37a4848b2d3439414785996">
    <vt:lpwstr/>
  </property>
  <property fmtid="{D5CDD505-2E9C-101B-9397-08002B2CF9AE}" pid="19" name="D1_x0020_Subject">
    <vt:lpwstr/>
  </property>
  <property fmtid="{D5CDD505-2E9C-101B-9397-08002B2CF9AE}" pid="20" name="lea8139652f442cab35da41b8a24c53b">
    <vt:lpwstr/>
  </property>
  <property fmtid="{D5CDD505-2E9C-101B-9397-08002B2CF9AE}" pid="21" name="h4cf016e856b4138912d21b15b6d5be0">
    <vt:lpwstr/>
  </property>
  <property fmtid="{D5CDD505-2E9C-101B-9397-08002B2CF9AE}" pid="22" name="fdcc1909682b4f7195ca127cead5555e">
    <vt:lpwstr>Presentation|ff01b0c5-a1e5-4a6c-bdbf-2be051e1a38f</vt:lpwstr>
  </property>
  <property fmtid="{D5CDD505-2E9C-101B-9397-08002B2CF9AE}" pid="23" name="D1_x0020_Programme_x0020_Project">
    <vt:lpwstr/>
  </property>
  <property fmtid="{D5CDD505-2E9C-101B-9397-08002B2CF9AE}" pid="24" name="D1_x0020_Mandate">
    <vt:lpwstr/>
  </property>
  <property fmtid="{D5CDD505-2E9C-101B-9397-08002B2CF9AE}" pid="25" name="gc1ff1cf355c41c8a6a2f1dd5abb0d5e">
    <vt:lpwstr/>
  </property>
  <property fmtid="{D5CDD505-2E9C-101B-9397-08002B2CF9AE}" pid="26" name="kd23e268c5494b1f95609992f2abc0c8">
    <vt:lpwstr/>
  </property>
  <property fmtid="{D5CDD505-2E9C-101B-9397-08002B2CF9AE}" pid="27" name="D1_x0020_Asset_x0020_Type">
    <vt:lpwstr/>
  </property>
  <property fmtid="{D5CDD505-2E9C-101B-9397-08002B2CF9AE}" pid="28" name="D1_x0020_Event">
    <vt:lpwstr/>
  </property>
  <property fmtid="{D5CDD505-2E9C-101B-9397-08002B2CF9AE}" pid="29" name="D1 Mandate">
    <vt:lpwstr/>
  </property>
  <property fmtid="{D5CDD505-2E9C-101B-9397-08002B2CF9AE}" pid="30" name="Business Unit">
    <vt:lpwstr/>
  </property>
  <property fmtid="{D5CDD505-2E9C-101B-9397-08002B2CF9AE}" pid="31" name="D1 Document Category">
    <vt:lpwstr>855;#Presentation|ff01b0c5-a1e5-4a6c-bdbf-2be051e1a38f</vt:lpwstr>
  </property>
  <property fmtid="{D5CDD505-2E9C-101B-9397-08002B2CF9AE}" pid="32" name="D1 Asset Type">
    <vt:lpwstr/>
  </property>
  <property fmtid="{D5CDD505-2E9C-101B-9397-08002B2CF9AE}" pid="33" name="D1 Instrument">
    <vt:lpwstr/>
  </property>
  <property fmtid="{D5CDD505-2E9C-101B-9397-08002B2CF9AE}" pid="34" name="D1 Programme Project">
    <vt:lpwstr>5203;#Supporting Growth Alliance|a970c8c6-41fd-4a9c-89b8-81ad04af0f94</vt:lpwstr>
  </property>
  <property fmtid="{D5CDD505-2E9C-101B-9397-08002B2CF9AE}" pid="35" name="D1 Supplier">
    <vt:lpwstr/>
  </property>
  <property fmtid="{D5CDD505-2E9C-101B-9397-08002B2CF9AE}" pid="36" name="Image Type">
    <vt:lpwstr/>
  </property>
  <property fmtid="{D5CDD505-2E9C-101B-9397-08002B2CF9AE}" pid="37" name="D1 Financial Year">
    <vt:lpwstr/>
  </property>
  <property fmtid="{D5CDD505-2E9C-101B-9397-08002B2CF9AE}" pid="38" name="D1 Subject">
    <vt:lpwstr/>
  </property>
  <property fmtid="{D5CDD505-2E9C-101B-9397-08002B2CF9AE}" pid="39" name="D1 Event">
    <vt:lpwstr/>
  </property>
  <property fmtid="{D5CDD505-2E9C-101B-9397-08002B2CF9AE}" pid="40" name="D1 Business Role">
    <vt:lpwstr/>
  </property>
  <property fmtid="{D5CDD505-2E9C-101B-9397-08002B2CF9AE}" pid="41" name="D1 Partners Stakeholders">
    <vt:lpwstr>1397;#Auckland Transport Board|d4f805e3-9934-4e59-9acf-ca41dd5ccc8f</vt:lpwstr>
  </property>
  <property fmtid="{D5CDD505-2E9C-101B-9397-08002B2CF9AE}" pid="42" name="D1 Disposal Class ID">
    <vt:lpwstr/>
  </property>
  <property fmtid="{D5CDD505-2E9C-101B-9397-08002B2CF9AE}" pid="44" name="D1 Aggregation ID">
    <vt:lpwstr/>
  </property>
  <property fmtid="{D5CDD505-2E9C-101B-9397-08002B2CF9AE}" pid="45" name="_dlc_DocIdItemGuid">
    <vt:lpwstr>4188bf42-c629-40d2-93d0-87d67064fc57</vt:lpwstr>
  </property>
  <property fmtid="{D5CDD505-2E9C-101B-9397-08002B2CF9AE}" pid="46" name="MediaServiceImageTags">
    <vt:lpwstr/>
  </property>
  <property fmtid="{D5CDD505-2E9C-101B-9397-08002B2CF9AE}" pid="47" name="D1 Asset Public Transport Network">
    <vt:lpwstr/>
  </property>
  <property fmtid="{D5CDD505-2E9C-101B-9397-08002B2CF9AE}" pid="48" name="D1 Asset Property and Facilities">
    <vt:lpwstr/>
  </property>
  <property fmtid="{D5CDD505-2E9C-101B-9397-08002B2CF9AE}" pid="49" name="D1 Financial Period">
    <vt:lpwstr/>
  </property>
  <property fmtid="{D5CDD505-2E9C-101B-9397-08002B2CF9AE}" pid="50" name="D1 Asset Road Network">
    <vt:lpwstr/>
  </property>
  <property fmtid="{D5CDD505-2E9C-101B-9397-08002B2CF9AE}" pid="51" name="lcf76f155ced4ddcb4097134ff3c332f">
    <vt:lpwstr/>
  </property>
</Properties>
</file>