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6.xml" ContentType="application/vnd.openxmlformats-officedocument.theme+xml"/>
  <Override PartName="/ppt/slideLayouts/slideLayout2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modernComment_312_6618D2B5.xml" ContentType="application/vnd.ms-powerpoint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9" r:id="rId4"/>
    <p:sldMasterId id="2147483692" r:id="rId5"/>
    <p:sldMasterId id="2147483696" r:id="rId6"/>
    <p:sldMasterId id="2147483688" r:id="rId7"/>
    <p:sldMasterId id="2147483669" r:id="rId8"/>
    <p:sldMasterId id="2147483671" r:id="rId9"/>
    <p:sldMasterId id="2147483678" r:id="rId10"/>
  </p:sldMasterIdLst>
  <p:notesMasterIdLst>
    <p:notesMasterId r:id="rId17"/>
  </p:notesMasterIdLst>
  <p:sldIdLst>
    <p:sldId id="4809" r:id="rId11"/>
    <p:sldId id="786" r:id="rId12"/>
    <p:sldId id="784" r:id="rId13"/>
    <p:sldId id="783" r:id="rId14"/>
    <p:sldId id="796" r:id="rId15"/>
    <p:sldId id="262" r:id="rId16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306B05E-0788-F808-09A5-CD7BC9E09E97}" name="Vanessa Evitt" initials="VE" userId="S::vanessa.evitt@supportinggrowth.nz::fb53c739-c316-4f5d-8e90-b300787d3a42" providerId="AD"/>
  <p188:author id="{2AA9F8D4-BD42-5B93-73AB-DD6215A38FD7}" name="Georgia Cottrell" initials="GC" userId="Georgia Cottrell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astair Lovell (AT)" initials="AL(" lastIdx="5" clrIdx="0">
    <p:extLst>
      <p:ext uri="{19B8F6BF-5375-455C-9EA6-DF929625EA0E}">
        <p15:presenceInfo xmlns:p15="http://schemas.microsoft.com/office/powerpoint/2012/main" userId="S::Alastair.Lovell@at.govt.nz::5609d9f4-11f7-4fe1-bf5c-9d578cc92cb1" providerId="AD"/>
      </p:ext>
    </p:extLst>
  </p:cmAuthor>
  <p:cmAuthor id="2" name="Lorraine Stone (AT)" initials="LS(" lastIdx="7" clrIdx="1">
    <p:extLst>
      <p:ext uri="{19B8F6BF-5375-455C-9EA6-DF929625EA0E}">
        <p15:presenceInfo xmlns:p15="http://schemas.microsoft.com/office/powerpoint/2012/main" userId="S::Lorraine.Stone@at.govt.nz::53952779-9f62-4396-955d-99d2eb0b3d8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8FBF"/>
    <a:srgbClr val="011231"/>
    <a:srgbClr val="993300"/>
    <a:srgbClr val="FF9933"/>
    <a:srgbClr val="FF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C8B5D3-0FCE-4DE3-920D-B054014148E8}" v="2" dt="2023-08-29T06:18:03.9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50" autoAdjust="0"/>
    <p:restoredTop sz="96357" autoAdjust="0"/>
  </p:normalViewPr>
  <p:slideViewPr>
    <p:cSldViewPr snapToGrid="0" snapToObjects="1">
      <p:cViewPr varScale="1">
        <p:scale>
          <a:sx n="80" d="100"/>
          <a:sy n="80" d="100"/>
        </p:scale>
        <p:origin x="4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32" d="100"/>
          <a:sy n="132" d="100"/>
        </p:scale>
        <p:origin x="5656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microsoft.com/office/2015/10/relationships/revisionInfo" Target="revisionInfo.xml"/><Relationship Id="rId10" Type="http://schemas.openxmlformats.org/officeDocument/2006/relationships/slideMaster" Target="slideMasters/slideMaster7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tableStyles" Target="tableStyles.xml"/></Relationships>
</file>

<file path=ppt/comments/modernComment_312_6618D2B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DC1AEE3-74D9-42E4-9144-8254F78FE647}" authorId="{D306B05E-0788-F808-09A5-CD7BC9E09E97}" status="resolved" created="2023-08-10T07:51:00.609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712902837" sldId="786"/>
      <ac:spMk id="2" creationId="{069C90D4-A624-434C-A556-6563DA68AE5F}"/>
    </ac:deMkLst>
    <p188:replyLst>
      <p188:reply id="{1FC48494-54CC-4B86-A9E7-6065D4C30F83}" authorId="{D306B05E-0788-F808-09A5-CD7BC9E09E97}" created="2023-08-10T07:51:14.579">
        <p188:txBody>
          <a:bodyPr/>
          <a:lstStyle/>
          <a:p>
            <a:r>
              <a:rPr lang="en-US"/>
              <a:t>[@Liam Winter] </a:t>
            </a:r>
          </a:p>
        </p188:txBody>
      </p188:reply>
    </p188:replyLst>
    <p188:txBody>
      <a:bodyPr/>
      <a:lstStyle/>
      <a:p>
        <a:r>
          <a:rPr lang="en-US"/>
          <a:t>mid 2022?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00F7E822-FE26-DB47-A8E4-80A3CDAFC332}" type="datetimeFigureOut">
              <a:rPr lang="en-US" smtClean="0"/>
              <a:t>9/12/2023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E05FF5FC-BE46-6B43-93A1-56D806256A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230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94ED53-A6DD-4A7A-85B6-7605774D40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082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94ED53-A6DD-4A7A-85B6-7605774D40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85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94ED53-A6DD-4A7A-85B6-7605774D40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1785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94ED53-A6DD-4A7A-85B6-7605774D40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74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77021-EC9B-244D-994E-2FEDEB4551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008923"/>
            <a:ext cx="8669215" cy="840153"/>
          </a:xfrm>
          <a:prstGeom prst="rect">
            <a:avLst/>
          </a:prstGeom>
        </p:spPr>
        <p:txBody>
          <a:bodyPr anchor="b"/>
          <a:lstStyle>
            <a:lvl1pPr algn="l">
              <a:defRPr sz="7400" spc="-15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Contents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EF3713-6F36-934B-8F30-F2FE5A43B3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33139" y="2840038"/>
            <a:ext cx="3411415" cy="1655762"/>
          </a:xfrm>
          <a:prstGeom prst="rect">
            <a:avLst/>
          </a:prstGeom>
        </p:spPr>
        <p:txBody>
          <a:bodyPr/>
          <a:lstStyle>
            <a:lvl1pPr marL="342900" indent="-342900" algn="l">
              <a:buClr>
                <a:srgbClr val="FFDD00"/>
              </a:buClr>
              <a:buFont typeface="+mj-lt"/>
              <a:buAutoNum type="arabicPeriod"/>
              <a:defRPr sz="1400" spc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380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1ABA9BC-C500-9541-B7FB-FECA38949DA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62353" y="521387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DATE GOES HERE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1FECAAB-5C14-3542-A7C9-1F04E5C6B2B7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62353" y="4801914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2800" b="1" spc="-15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Header goes here and here and here</a:t>
            </a:r>
          </a:p>
        </p:txBody>
      </p:sp>
    </p:spTree>
    <p:extLst>
      <p:ext uri="{BB962C8B-B14F-4D97-AF65-F5344CB8AC3E}">
        <p14:creationId xmlns:p14="http://schemas.microsoft.com/office/powerpoint/2010/main" val="1561346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5BC89CF-3B10-B242-8F01-B4C808F815D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655647"/>
            <a:ext cx="8669215" cy="84015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6800"/>
              </a:lnSpc>
              <a:defRPr sz="7400" spc="-15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Kia Ora &amp; Welcome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120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77021-EC9B-244D-994E-2FEDEB4551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177" y="3429000"/>
            <a:ext cx="5935851" cy="84015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5500"/>
              </a:lnSpc>
              <a:defRPr sz="6000" spc="-15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HEADER GOES HERE</a:t>
            </a:r>
            <a:endParaRPr lang="en-US" dirty="0"/>
          </a:p>
        </p:txBody>
      </p:sp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336A6417-7062-4B48-A2D8-F3766F6104B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50559" y="4421944"/>
            <a:ext cx="3609705" cy="20106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00"/>
              </a:lnSpc>
              <a:buFont typeface="Arial" panose="020B0604020202020204" pitchFamily="34" charset="0"/>
              <a:buNone/>
              <a:defRPr sz="1400" spc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023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2596D0F-57B2-0943-BD09-50DC428FBF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67550" y="750888"/>
            <a:ext cx="4354513" cy="50768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9F897C-99B7-D047-B6A0-F8E8930864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2919" y="742951"/>
            <a:ext cx="3657603" cy="4814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latin typeface="+mj-lt"/>
              </a:defRPr>
            </a:lvl1pPr>
          </a:lstStyle>
          <a:p>
            <a:r>
              <a:rPr lang="en-GB" sz="2800" spc="-150" dirty="0">
                <a:solidFill>
                  <a:srgbClr val="011231"/>
                </a:solidFill>
              </a:rPr>
              <a:t>Header here</a:t>
            </a:r>
            <a:endParaRPr lang="en-US" sz="2800" spc="-150" dirty="0">
              <a:solidFill>
                <a:srgbClr val="011231"/>
              </a:solidFill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612FA01-9323-5C4D-AFC2-7598D79C553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7783" y="2370703"/>
            <a:ext cx="4895703" cy="287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rgbClr val="428FBF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8" name="Text Placeholder 19">
            <a:extLst>
              <a:ext uri="{FF2B5EF4-FFF2-40B4-BE49-F238E27FC236}">
                <a16:creationId xmlns:a16="http://schemas.microsoft.com/office/drawing/2014/main" id="{F23E5DE5-D0F3-D64A-A858-D28DC7ECF25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7862" y="2969126"/>
            <a:ext cx="4895623" cy="28305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 spc="0">
                <a:solidFill>
                  <a:srgbClr val="01123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359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9F897C-99B7-D047-B6A0-F8E8930864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2919" y="742951"/>
            <a:ext cx="3191171" cy="4814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latin typeface="+mj-lt"/>
              </a:defRPr>
            </a:lvl1pPr>
          </a:lstStyle>
          <a:p>
            <a:r>
              <a:rPr lang="en-GB" sz="2800" spc="-150" dirty="0">
                <a:solidFill>
                  <a:srgbClr val="011231"/>
                </a:solidFill>
              </a:rPr>
              <a:t>Header here</a:t>
            </a:r>
            <a:endParaRPr lang="en-US" sz="2800" spc="-150" dirty="0">
              <a:solidFill>
                <a:srgbClr val="011231"/>
              </a:solidFill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612FA01-9323-5C4D-AFC2-7598D79C553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7783" y="2370703"/>
            <a:ext cx="3191223" cy="287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rgbClr val="428FBF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8" name="Text Placeholder 19">
            <a:extLst>
              <a:ext uri="{FF2B5EF4-FFF2-40B4-BE49-F238E27FC236}">
                <a16:creationId xmlns:a16="http://schemas.microsoft.com/office/drawing/2014/main" id="{F23E5DE5-D0F3-D64A-A858-D28DC7ECF25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7862" y="2969126"/>
            <a:ext cx="3191171" cy="28305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 spc="0">
                <a:solidFill>
                  <a:srgbClr val="01123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11" name="Chart Placeholder 2">
            <a:extLst>
              <a:ext uri="{FF2B5EF4-FFF2-40B4-BE49-F238E27FC236}">
                <a16:creationId xmlns:a16="http://schemas.microsoft.com/office/drawing/2014/main" id="{66694A04-CA2F-5844-8CA3-CE27B663AE1D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4230094" y="759101"/>
            <a:ext cx="7249119" cy="50405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917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8B8A069F-A0E9-3642-B22A-9DE233AAC1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2919" y="742951"/>
            <a:ext cx="3657603" cy="4814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latin typeface="+mj-lt"/>
              </a:defRPr>
            </a:lvl1pPr>
          </a:lstStyle>
          <a:p>
            <a:r>
              <a:rPr lang="en-GB" sz="2800" spc="-150" dirty="0">
                <a:solidFill>
                  <a:srgbClr val="011231"/>
                </a:solidFill>
              </a:rPr>
              <a:t>Header here</a:t>
            </a:r>
            <a:endParaRPr lang="en-US" sz="2800" spc="-150" dirty="0">
              <a:solidFill>
                <a:srgbClr val="011231"/>
              </a:solidFill>
            </a:endParaRP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CA6330DA-1EAE-6D47-BBCF-1FBE10872D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7783" y="2370703"/>
            <a:ext cx="3052388" cy="287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rgbClr val="428FBF"/>
                </a:solidFill>
              </a:defRPr>
            </a:lvl1pPr>
          </a:lstStyle>
          <a:p>
            <a:pPr lvl="0"/>
            <a:r>
              <a:rPr lang="en-GB" dirty="0"/>
              <a:t>Click to edit Master text styles and edit text</a:t>
            </a:r>
            <a:endParaRPr lang="en-US" dirty="0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E5AB894C-6D2A-4441-B691-F74ECB821EF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57154" y="2370703"/>
            <a:ext cx="3052388" cy="287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rgbClr val="428FBF"/>
                </a:solidFill>
              </a:defRPr>
            </a:lvl1pPr>
          </a:lstStyle>
          <a:p>
            <a:pPr lvl="0"/>
            <a:r>
              <a:rPr lang="en-GB" dirty="0"/>
              <a:t>Click to edit Master text styles and edit text</a:t>
            </a:r>
            <a:endParaRPr lang="en-US" dirty="0"/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25B1979A-04AE-D74B-9F12-B23578871D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43782" y="2370703"/>
            <a:ext cx="3052388" cy="287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rgbClr val="428FBF"/>
                </a:solidFill>
              </a:defRPr>
            </a:lvl1pPr>
          </a:lstStyle>
          <a:p>
            <a:pPr lvl="0"/>
            <a:r>
              <a:rPr lang="en-GB" dirty="0"/>
              <a:t>Click to edit Master text styles and edit text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BBC92F59-5267-C442-B343-913CDE1D01F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7863" y="2969126"/>
            <a:ext cx="3357562" cy="28305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 spc="0">
                <a:solidFill>
                  <a:srgbClr val="01123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C8CD3BAF-E8FF-BD41-8576-D09658B90AA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42720" y="2969126"/>
            <a:ext cx="3357562" cy="28305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 spc="0">
                <a:solidFill>
                  <a:srgbClr val="01123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A0C4AD1A-D840-894D-A9A5-DC0874C6975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065634" y="2969126"/>
            <a:ext cx="3357562" cy="28305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 spc="0">
                <a:solidFill>
                  <a:srgbClr val="01123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276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8B8A069F-A0E9-3642-B22A-9DE233AAC1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2919" y="742951"/>
            <a:ext cx="3657603" cy="4814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latin typeface="+mj-lt"/>
              </a:defRPr>
            </a:lvl1pPr>
          </a:lstStyle>
          <a:p>
            <a:r>
              <a:rPr lang="en-GB" sz="2800" spc="-150" dirty="0">
                <a:solidFill>
                  <a:srgbClr val="011231"/>
                </a:solidFill>
              </a:rPr>
              <a:t>Header here</a:t>
            </a:r>
            <a:endParaRPr lang="en-US" sz="2800" spc="-150" dirty="0">
              <a:solidFill>
                <a:srgbClr val="011231"/>
              </a:solidFill>
            </a:endParaRP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CA6330DA-1EAE-6D47-BBCF-1FBE10872D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7783" y="2370703"/>
            <a:ext cx="4743222" cy="287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rgbClr val="428FBF"/>
                </a:solidFill>
              </a:defRPr>
            </a:lvl1pPr>
          </a:lstStyle>
          <a:p>
            <a:pPr lvl="0"/>
            <a:r>
              <a:rPr lang="en-GB" dirty="0"/>
              <a:t>Click to edit Master text styles and edit text</a:t>
            </a:r>
            <a:endParaRPr lang="en-US" dirty="0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E5AB894C-6D2A-4441-B691-F74ECB821EF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7725" y="2370703"/>
            <a:ext cx="4743222" cy="287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rgbClr val="428FBF"/>
                </a:solidFill>
              </a:defRPr>
            </a:lvl1pPr>
          </a:lstStyle>
          <a:p>
            <a:pPr lvl="0"/>
            <a:r>
              <a:rPr lang="en-GB" dirty="0"/>
              <a:t>Click to edit Master text styles and edit text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BBC92F59-5267-C442-B343-913CDE1D01F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7862" y="2969126"/>
            <a:ext cx="4743223" cy="28305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 spc="0">
                <a:solidFill>
                  <a:srgbClr val="01123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C8CD3BAF-E8FF-BD41-8576-D09658B90AA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93290" y="2969126"/>
            <a:ext cx="4743221" cy="28305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 spc="0">
                <a:solidFill>
                  <a:srgbClr val="01123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0222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A8B08-4474-40D1-9BC0-3E555A0E4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5ACFE-BEC4-414F-A6F9-E4C056B60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718722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8EC09-F720-4F59-BBBE-B01C626AD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A5790-5640-4E0B-A251-9DBE94AB4B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E7E0BE-915F-4C97-A782-7BB0F5A69D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376263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0053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5BC89CF-3B10-B242-8F01-B4C808F815D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655647"/>
            <a:ext cx="8669215" cy="84015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6800"/>
              </a:lnSpc>
              <a:defRPr sz="7400" spc="-15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Kia Ora &amp; Welcome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4609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77021-EC9B-244D-994E-2FEDEB4551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177" y="3429000"/>
            <a:ext cx="5935851" cy="84015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5500"/>
              </a:lnSpc>
              <a:defRPr sz="6000" spc="-15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Thank you</a:t>
            </a:r>
            <a:endParaRPr lang="en-US" dirty="0"/>
          </a:p>
        </p:txBody>
      </p:sp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50B039E7-47BA-674E-90BB-DDDB36E87A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3177" y="4421944"/>
            <a:ext cx="3609705" cy="142274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00"/>
              </a:lnSpc>
              <a:buFont typeface="Arial" panose="020B0604020202020204" pitchFamily="34" charset="0"/>
              <a:buNone/>
              <a:defRPr sz="1400" spc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End summary or contact details go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832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77021-EC9B-244D-994E-2FEDEB4551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008923"/>
            <a:ext cx="8669215" cy="840153"/>
          </a:xfrm>
          <a:prstGeom prst="rect">
            <a:avLst/>
          </a:prstGeom>
        </p:spPr>
        <p:txBody>
          <a:bodyPr anchor="b"/>
          <a:lstStyle>
            <a:lvl1pPr algn="l">
              <a:defRPr sz="7400" spc="-15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Contents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EF3713-6F36-934B-8F30-F2FE5A43B3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33139" y="2840038"/>
            <a:ext cx="3411415" cy="1655762"/>
          </a:xfrm>
          <a:prstGeom prst="rect">
            <a:avLst/>
          </a:prstGeom>
        </p:spPr>
        <p:txBody>
          <a:bodyPr/>
          <a:lstStyle>
            <a:lvl1pPr marL="342900" indent="-342900" algn="l">
              <a:buClr>
                <a:srgbClr val="FFDD00"/>
              </a:buClr>
              <a:buFont typeface="+mj-lt"/>
              <a:buAutoNum type="arabicPeriod"/>
              <a:defRPr sz="1400" spc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  <a:p>
            <a:r>
              <a:rPr lang="en-GB" dirty="0"/>
              <a:t>Title of page</a:t>
            </a:r>
          </a:p>
          <a:p>
            <a:r>
              <a:rPr lang="en-GB" dirty="0"/>
              <a:t>Title of page</a:t>
            </a:r>
          </a:p>
          <a:p>
            <a:r>
              <a:rPr lang="en-GB" dirty="0"/>
              <a:t>Title of page</a:t>
            </a:r>
          </a:p>
          <a:p>
            <a:r>
              <a:rPr lang="en-GB" dirty="0"/>
              <a:t>Title of page</a:t>
            </a:r>
          </a:p>
          <a:p>
            <a:r>
              <a:rPr lang="en-GB" dirty="0"/>
              <a:t>Title of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780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1ABA9BC-C500-9541-B7FB-FECA38949DA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62353" y="521387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DATE GOES HERE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1FECAAB-5C14-3542-A7C9-1F04E5C6B2B7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62353" y="4801914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2800" b="1" spc="-15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Header goes here and here and here</a:t>
            </a:r>
          </a:p>
        </p:txBody>
      </p:sp>
    </p:spTree>
    <p:extLst>
      <p:ext uri="{BB962C8B-B14F-4D97-AF65-F5344CB8AC3E}">
        <p14:creationId xmlns:p14="http://schemas.microsoft.com/office/powerpoint/2010/main" val="386749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5BC89CF-3B10-B242-8F01-B4C808F815D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655647"/>
            <a:ext cx="8669215" cy="84015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6800"/>
              </a:lnSpc>
              <a:defRPr sz="7400" spc="-15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Kia Ora &amp; Welcome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191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4EF3713-6F36-934B-8F30-F2FE5A43B3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33139" y="2840038"/>
            <a:ext cx="3411415" cy="1655762"/>
          </a:xfrm>
          <a:prstGeom prst="rect">
            <a:avLst/>
          </a:prstGeom>
        </p:spPr>
        <p:txBody>
          <a:bodyPr/>
          <a:lstStyle>
            <a:lvl1pPr marL="342900" indent="-342900" algn="l">
              <a:buClr>
                <a:srgbClr val="FFDD00"/>
              </a:buClr>
              <a:buFont typeface="+mj-lt"/>
              <a:buAutoNum type="arabicPeriod"/>
              <a:defRPr sz="1400" spc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  <a:p>
            <a:r>
              <a:rPr lang="en-GB" dirty="0"/>
              <a:t>Title of page</a:t>
            </a:r>
          </a:p>
          <a:p>
            <a:r>
              <a:rPr lang="en-GB" dirty="0"/>
              <a:t>Title of page</a:t>
            </a:r>
          </a:p>
          <a:p>
            <a:r>
              <a:rPr lang="en-GB" dirty="0"/>
              <a:t>Title of page</a:t>
            </a:r>
          </a:p>
          <a:p>
            <a:r>
              <a:rPr lang="en-GB" dirty="0"/>
              <a:t>Title of page</a:t>
            </a:r>
          </a:p>
          <a:p>
            <a:r>
              <a:rPr lang="en-GB" dirty="0"/>
              <a:t>Title of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936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1ABA9BC-C500-9541-B7FB-FECA38949DA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62353" y="521387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DATE GOES HERE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1FECAAB-5C14-3542-A7C9-1F04E5C6B2B7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62353" y="4801914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2800" b="1" spc="-15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Header goes here and here and here</a:t>
            </a:r>
          </a:p>
        </p:txBody>
      </p:sp>
    </p:spTree>
    <p:extLst>
      <p:ext uri="{BB962C8B-B14F-4D97-AF65-F5344CB8AC3E}">
        <p14:creationId xmlns:p14="http://schemas.microsoft.com/office/powerpoint/2010/main" val="3966624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5BC89CF-3B10-B242-8F01-B4C808F815D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655647"/>
            <a:ext cx="8669215" cy="84015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6800"/>
              </a:lnSpc>
              <a:defRPr sz="7400" spc="-15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Kia Ora &amp; Welcome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77021-EC9B-244D-994E-2FEDEB4551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008923"/>
            <a:ext cx="8669215" cy="840153"/>
          </a:xfrm>
          <a:prstGeom prst="rect">
            <a:avLst/>
          </a:prstGeom>
        </p:spPr>
        <p:txBody>
          <a:bodyPr anchor="b"/>
          <a:lstStyle>
            <a:lvl1pPr algn="l">
              <a:defRPr sz="7400" spc="-15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Contents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EF3713-6F36-934B-8F30-F2FE5A43B3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33139" y="2840038"/>
            <a:ext cx="3411415" cy="1655762"/>
          </a:xfrm>
          <a:prstGeom prst="rect">
            <a:avLst/>
          </a:prstGeom>
        </p:spPr>
        <p:txBody>
          <a:bodyPr/>
          <a:lstStyle>
            <a:lvl1pPr marL="342900" indent="-342900" algn="l">
              <a:buClr>
                <a:srgbClr val="FFDD00"/>
              </a:buClr>
              <a:buFont typeface="+mj-lt"/>
              <a:buAutoNum type="arabicPeriod"/>
              <a:defRPr sz="1400" spc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  <a:p>
            <a:r>
              <a:rPr lang="en-GB" dirty="0"/>
              <a:t>Title of page</a:t>
            </a:r>
          </a:p>
          <a:p>
            <a:r>
              <a:rPr lang="en-GB" dirty="0"/>
              <a:t>Title of page</a:t>
            </a:r>
          </a:p>
          <a:p>
            <a:r>
              <a:rPr lang="en-GB" dirty="0"/>
              <a:t>Title of page</a:t>
            </a:r>
          </a:p>
          <a:p>
            <a:r>
              <a:rPr lang="en-GB" dirty="0"/>
              <a:t>Title of page</a:t>
            </a:r>
          </a:p>
          <a:p>
            <a:r>
              <a:rPr lang="en-GB" dirty="0"/>
              <a:t>Title of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083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6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9FC0756-8E08-9447-A567-A914D0FD94E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615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87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9FC0756-8E08-9447-A567-A914D0FD94E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245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9FC0756-8E08-9447-A567-A914D0FD94E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044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9FC0756-8E08-9447-A567-A914D0FD94E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037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5C7836-7490-EE49-A67E-5C655C4C2D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56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5351C8-53F9-2F4F-BA7B-2323100DDAD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928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6" r:id="rId2"/>
    <p:sldLayoutId id="2147483673" r:id="rId3"/>
    <p:sldLayoutId id="2147483674" r:id="rId4"/>
    <p:sldLayoutId id="2147483700" r:id="rId5"/>
    <p:sldLayoutId id="2147483701" r:id="rId6"/>
    <p:sldLayoutId id="2147483702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5C7836-7490-EE49-A67E-5C655C4C2D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260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312_6618D2B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E0A3A-FE1F-F30F-C741-C14F199C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473" y="164395"/>
            <a:ext cx="10955483" cy="886626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NZ" sz="2000" dirty="0"/>
              <a:t>Attachment 2 – </a:t>
            </a:r>
            <a:r>
              <a:rPr lang="en-NZ" sz="2800" dirty="0">
                <a:effectLst/>
                <a:latin typeface="Arial"/>
                <a:ea typeface="Arial" panose="020B0604020202020204" pitchFamily="34" charset="0"/>
                <a:cs typeface="Times New Roman"/>
              </a:rPr>
              <a:t>DBC Multi Criteria Analysis</a:t>
            </a:r>
            <a:endParaRPr lang="en-US" sz="2800" dirty="0">
              <a:latin typeface="Arial"/>
              <a:cs typeface="Times New Roman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B36FC-F308-EC50-6F58-961E056EA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519" y="743057"/>
            <a:ext cx="11291054" cy="478328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600"/>
              </a:spcAft>
              <a:buClr>
                <a:schemeClr val="accent2"/>
              </a:buClr>
            </a:pPr>
            <a:r>
              <a:rPr lang="en-NZ" sz="1800" dirty="0"/>
              <a:t>IBC preferred options (2019) as starting point for DBC – whole network retested.</a:t>
            </a:r>
          </a:p>
          <a:p>
            <a:pPr>
              <a:spcAft>
                <a:spcPts val="600"/>
              </a:spcAft>
              <a:buClr>
                <a:schemeClr val="accent2"/>
              </a:buClr>
            </a:pPr>
            <a:r>
              <a:rPr lang="en-NZ" sz="1800" dirty="0"/>
              <a:t>Key considerations in reaching an emerging preferred network:</a:t>
            </a:r>
          </a:p>
          <a:p>
            <a:pPr lvl="1">
              <a:spcAft>
                <a:spcPts val="600"/>
              </a:spcAft>
              <a:buClr>
                <a:schemeClr val="accent2"/>
              </a:buClr>
            </a:pPr>
            <a:r>
              <a:rPr lang="en-NZ" sz="1600" dirty="0"/>
              <a:t>Physical form of grade separation.</a:t>
            </a:r>
            <a:endParaRPr lang="en-NZ" sz="1600" dirty="0">
              <a:cs typeface="Arial"/>
            </a:endParaRPr>
          </a:p>
          <a:p>
            <a:pPr lvl="1">
              <a:spcAft>
                <a:spcPts val="600"/>
              </a:spcAft>
              <a:buClr>
                <a:schemeClr val="accent2"/>
              </a:buClr>
            </a:pPr>
            <a:r>
              <a:rPr lang="en-NZ" sz="1600" dirty="0"/>
              <a:t>Number and location of crossings.</a:t>
            </a:r>
            <a:endParaRPr lang="en-NZ" sz="1600" dirty="0">
              <a:cs typeface="Arial"/>
            </a:endParaRPr>
          </a:p>
          <a:p>
            <a:pPr lvl="1">
              <a:spcAft>
                <a:spcPts val="600"/>
              </a:spcAft>
              <a:buClr>
                <a:schemeClr val="accent2"/>
              </a:buClr>
            </a:pPr>
            <a:r>
              <a:rPr lang="en-NZ" sz="1600" dirty="0"/>
              <a:t>Modes to be accommodated at each crossing (</a:t>
            </a:r>
            <a:r>
              <a:rPr lang="en-NZ" sz="1600" dirty="0" err="1"/>
              <a:t>eg</a:t>
            </a:r>
            <a:r>
              <a:rPr lang="en-NZ" sz="1600" dirty="0"/>
              <a:t> vehicles, people walking or on bikes).</a:t>
            </a:r>
          </a:p>
          <a:p>
            <a:pPr lvl="1">
              <a:spcAft>
                <a:spcPts val="600"/>
              </a:spcAft>
              <a:buClr>
                <a:schemeClr val="accent2"/>
              </a:buClr>
            </a:pPr>
            <a:r>
              <a:rPr lang="en-NZ" sz="1600" dirty="0">
                <a:cs typeface="Arial"/>
              </a:rPr>
              <a:t>Does not consider speculative mitigation options </a:t>
            </a:r>
            <a:endParaRPr lang="en-NZ" sz="1600" dirty="0"/>
          </a:p>
          <a:p>
            <a:pPr>
              <a:spcAft>
                <a:spcPts val="600"/>
              </a:spcAft>
              <a:buClr>
                <a:schemeClr val="accent2"/>
              </a:buClr>
            </a:pPr>
            <a:r>
              <a:rPr lang="en-NZ" sz="1800" dirty="0"/>
              <a:t>This involved expert assessment, AT/ Waka Kotahi requirements, </a:t>
            </a:r>
            <a:r>
              <a:rPr lang="en-NZ" sz="1800" dirty="0" err="1"/>
              <a:t>Manawhenua</a:t>
            </a:r>
            <a:r>
              <a:rPr lang="en-NZ" sz="1800" dirty="0"/>
              <a:t> and KiwiRail feedback, and feedback from the community.</a:t>
            </a:r>
            <a:endParaRPr lang="en-NZ" sz="1800" dirty="0">
              <a:cs typeface="Arial"/>
            </a:endParaRPr>
          </a:p>
          <a:p>
            <a:pPr>
              <a:buClr>
                <a:schemeClr val="accent2"/>
              </a:buClr>
            </a:pPr>
            <a:r>
              <a:rPr lang="en-NZ" sz="1800" dirty="0"/>
              <a:t>Consideration of previous expert assessments including form and location of crossings (studies dating back to 2006).</a:t>
            </a:r>
            <a:endParaRPr lang="en-NZ" sz="1800" dirty="0">
              <a:cs typeface="Arial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26EDA75-ACCF-E623-F566-C76486246DA8}"/>
              </a:ext>
            </a:extLst>
          </p:cNvPr>
          <p:cNvCxnSpPr>
            <a:cxnSpLocks/>
          </p:cNvCxnSpPr>
          <p:nvPr/>
        </p:nvCxnSpPr>
        <p:spPr>
          <a:xfrm>
            <a:off x="8407209" y="5721775"/>
            <a:ext cx="0" cy="289949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96F465B1-6C32-41EB-9D96-6C2CEDFD8276}"/>
              </a:ext>
            </a:extLst>
          </p:cNvPr>
          <p:cNvSpPr/>
          <p:nvPr/>
        </p:nvSpPr>
        <p:spPr>
          <a:xfrm>
            <a:off x="6731430" y="4460199"/>
            <a:ext cx="145915" cy="252919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43371A0-96DF-4CC8-91A5-4A7A8B1BC4C6}"/>
              </a:ext>
            </a:extLst>
          </p:cNvPr>
          <p:cNvSpPr/>
          <p:nvPr/>
        </p:nvSpPr>
        <p:spPr>
          <a:xfrm>
            <a:off x="755229" y="4460200"/>
            <a:ext cx="145915" cy="252919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rrow: Chevron 48">
            <a:extLst>
              <a:ext uri="{FF2B5EF4-FFF2-40B4-BE49-F238E27FC236}">
                <a16:creationId xmlns:a16="http://schemas.microsoft.com/office/drawing/2014/main" id="{2647C943-8B0D-4EE5-87E5-82A4FEFBC43D}"/>
              </a:ext>
            </a:extLst>
          </p:cNvPr>
          <p:cNvSpPr/>
          <p:nvPr/>
        </p:nvSpPr>
        <p:spPr>
          <a:xfrm>
            <a:off x="1691250" y="5115970"/>
            <a:ext cx="1872144" cy="1115736"/>
          </a:xfrm>
          <a:prstGeom prst="chevron">
            <a:avLst>
              <a:gd name="adj" fmla="val 269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Scenario-based optioneering (MCA) – to identify number / location of grade-separated crossings</a:t>
            </a:r>
            <a:endParaRPr lang="en-US"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Arrow: Chevron 49">
            <a:extLst>
              <a:ext uri="{FF2B5EF4-FFF2-40B4-BE49-F238E27FC236}">
                <a16:creationId xmlns:a16="http://schemas.microsoft.com/office/drawing/2014/main" id="{E7161179-12E8-4AF8-9502-04ED57EAEAA1}"/>
              </a:ext>
            </a:extLst>
          </p:cNvPr>
          <p:cNvSpPr/>
          <p:nvPr/>
        </p:nvSpPr>
        <p:spPr>
          <a:xfrm>
            <a:off x="3395612" y="5115970"/>
            <a:ext cx="1872144" cy="1115736"/>
          </a:xfrm>
          <a:prstGeom prst="chevron">
            <a:avLst>
              <a:gd name="adj" fmla="val 269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Emerging preferred network – preferred number / location of grade-separated crossings</a:t>
            </a:r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Arrow: Chevron 50">
            <a:extLst>
              <a:ext uri="{FF2B5EF4-FFF2-40B4-BE49-F238E27FC236}">
                <a16:creationId xmlns:a16="http://schemas.microsoft.com/office/drawing/2014/main" id="{C61FC4C7-8738-4848-B087-9AF11749C623}"/>
              </a:ext>
            </a:extLst>
          </p:cNvPr>
          <p:cNvSpPr/>
          <p:nvPr/>
        </p:nvSpPr>
        <p:spPr>
          <a:xfrm>
            <a:off x="5099974" y="5115970"/>
            <a:ext cx="1872144" cy="1115736"/>
          </a:xfrm>
          <a:prstGeom prst="chevron">
            <a:avLst>
              <a:gd name="adj" fmla="val 26928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Consideration of physical form of grade-separation – bridge vs underpass MCA</a:t>
            </a:r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Arrow: Chevron 51">
            <a:extLst>
              <a:ext uri="{FF2B5EF4-FFF2-40B4-BE49-F238E27FC236}">
                <a16:creationId xmlns:a16="http://schemas.microsoft.com/office/drawing/2014/main" id="{BCB20749-2B40-4897-AA2E-FD667162634D}"/>
              </a:ext>
            </a:extLst>
          </p:cNvPr>
          <p:cNvSpPr/>
          <p:nvPr/>
        </p:nvSpPr>
        <p:spPr>
          <a:xfrm>
            <a:off x="6804336" y="5115970"/>
            <a:ext cx="1872144" cy="1115736"/>
          </a:xfrm>
          <a:prstGeom prst="chevron">
            <a:avLst>
              <a:gd name="adj" fmla="val 269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Recommended network – number, location, and physical form of crossings</a:t>
            </a:r>
            <a:endParaRPr lang="en-US"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Arrow: Chevron 52">
            <a:extLst>
              <a:ext uri="{FF2B5EF4-FFF2-40B4-BE49-F238E27FC236}">
                <a16:creationId xmlns:a16="http://schemas.microsoft.com/office/drawing/2014/main" id="{99B6E8B3-FC03-48D8-B8FB-F27B500ECFFB}"/>
              </a:ext>
            </a:extLst>
          </p:cNvPr>
          <p:cNvSpPr/>
          <p:nvPr/>
        </p:nvSpPr>
        <p:spPr>
          <a:xfrm>
            <a:off x="8508698" y="5115970"/>
            <a:ext cx="1872144" cy="1115736"/>
          </a:xfrm>
          <a:prstGeom prst="chevron">
            <a:avLst>
              <a:gd name="adj" fmla="val 26928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Further retesting of physical form in light of Board direction and new information</a:t>
            </a:r>
            <a:endParaRPr lang="en-US"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D2CA7DF-1D51-4B29-AE57-A9E63D04CC7A}"/>
              </a:ext>
            </a:extLst>
          </p:cNvPr>
          <p:cNvSpPr txBox="1"/>
          <p:nvPr/>
        </p:nvSpPr>
        <p:spPr>
          <a:xfrm rot="16200000">
            <a:off x="154634" y="4395368"/>
            <a:ext cx="1021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/>
              <a:t>2021</a:t>
            </a:r>
            <a:endParaRPr lang="en-US" b="1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45100E3-9CE2-4F89-8ED2-313B90222E52}"/>
              </a:ext>
            </a:extLst>
          </p:cNvPr>
          <p:cNvSpPr txBox="1"/>
          <p:nvPr/>
        </p:nvSpPr>
        <p:spPr>
          <a:xfrm rot="16200000">
            <a:off x="686967" y="4395368"/>
            <a:ext cx="1021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/>
              <a:t>2022</a:t>
            </a:r>
            <a:endParaRPr lang="en-US" b="1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1BA41AA-C74D-4390-81BC-6DE1EF6D46A7}"/>
              </a:ext>
            </a:extLst>
          </p:cNvPr>
          <p:cNvSpPr txBox="1"/>
          <p:nvPr/>
        </p:nvSpPr>
        <p:spPr>
          <a:xfrm rot="16200000">
            <a:off x="6111705" y="4395367"/>
            <a:ext cx="1021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/>
              <a:t>2022</a:t>
            </a:r>
            <a:endParaRPr lang="en-US" b="1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13DF1A9-1DCB-4C23-A93D-4178A9162929}"/>
              </a:ext>
            </a:extLst>
          </p:cNvPr>
          <p:cNvSpPr txBox="1"/>
          <p:nvPr/>
        </p:nvSpPr>
        <p:spPr>
          <a:xfrm rot="16200000">
            <a:off x="6677472" y="4395367"/>
            <a:ext cx="1021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/>
              <a:t>2023</a:t>
            </a:r>
            <a:endParaRPr lang="en-US" b="1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E975957-C3C6-4775-A1F7-CE21A17A172F}"/>
              </a:ext>
            </a:extLst>
          </p:cNvPr>
          <p:cNvSpPr/>
          <p:nvPr/>
        </p:nvSpPr>
        <p:spPr>
          <a:xfrm>
            <a:off x="3395612" y="6401940"/>
            <a:ext cx="1570076" cy="379378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000"/>
              <a:t>Public engagement – Aug-Sept 2022</a:t>
            </a:r>
            <a:endParaRPr lang="en-US" sz="1000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FD796F5-A06E-499F-94AB-35B81D4FD49D}"/>
              </a:ext>
            </a:extLst>
          </p:cNvPr>
          <p:cNvCxnSpPr>
            <a:cxnSpLocks/>
            <a:stCxn id="50" idx="2"/>
            <a:endCxn id="61" idx="0"/>
          </p:cNvCxnSpPr>
          <p:nvPr/>
        </p:nvCxnSpPr>
        <p:spPr>
          <a:xfrm flipH="1">
            <a:off x="4180650" y="6231706"/>
            <a:ext cx="811" cy="17023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55919857-E4A5-4473-A6AA-8F8D16D4885E}"/>
              </a:ext>
            </a:extLst>
          </p:cNvPr>
          <p:cNvSpPr/>
          <p:nvPr/>
        </p:nvSpPr>
        <p:spPr>
          <a:xfrm>
            <a:off x="5110907" y="6401940"/>
            <a:ext cx="1570076" cy="379378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000"/>
              <a:t>Public engagement – Nov-Dec 2022 </a:t>
            </a:r>
            <a:endParaRPr lang="en-US" sz="1000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9D900375-FD49-4A19-91CF-2E609BB72CBE}"/>
              </a:ext>
            </a:extLst>
          </p:cNvPr>
          <p:cNvCxnSpPr>
            <a:cxnSpLocks/>
            <a:endCxn id="63" idx="0"/>
          </p:cNvCxnSpPr>
          <p:nvPr/>
        </p:nvCxnSpPr>
        <p:spPr>
          <a:xfrm flipH="1">
            <a:off x="5895945" y="6231706"/>
            <a:ext cx="811" cy="17023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9DA9FE3E-D729-499B-AECA-C1E871A4D7A3}"/>
              </a:ext>
            </a:extLst>
          </p:cNvPr>
          <p:cNvSpPr/>
          <p:nvPr/>
        </p:nvSpPr>
        <p:spPr>
          <a:xfrm>
            <a:off x="8541498" y="6401940"/>
            <a:ext cx="1570076" cy="379378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000"/>
              <a:t>Public engagement – June 2023</a:t>
            </a:r>
            <a:endParaRPr lang="en-US" sz="1000"/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018ED86B-8618-4FFD-B65A-A7C1702B8074}"/>
              </a:ext>
            </a:extLst>
          </p:cNvPr>
          <p:cNvCxnSpPr>
            <a:cxnSpLocks/>
            <a:endCxn id="65" idx="0"/>
          </p:cNvCxnSpPr>
          <p:nvPr/>
        </p:nvCxnSpPr>
        <p:spPr>
          <a:xfrm flipH="1">
            <a:off x="9326536" y="6231706"/>
            <a:ext cx="811" cy="17023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Arrow: Chevron 66">
            <a:extLst>
              <a:ext uri="{FF2B5EF4-FFF2-40B4-BE49-F238E27FC236}">
                <a16:creationId xmlns:a16="http://schemas.microsoft.com/office/drawing/2014/main" id="{E0A70B21-2914-4B3F-BF7B-B2D1B87C1DC7}"/>
              </a:ext>
            </a:extLst>
          </p:cNvPr>
          <p:cNvSpPr/>
          <p:nvPr/>
        </p:nvSpPr>
        <p:spPr>
          <a:xfrm>
            <a:off x="76279" y="5115968"/>
            <a:ext cx="1872144" cy="1115736"/>
          </a:xfrm>
          <a:prstGeom prst="chevron">
            <a:avLst>
              <a:gd name="adj" fmla="val 26928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 consideration of physical form of grade separation – road up vs road down vs rail up vs rail down</a:t>
            </a:r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18A3DF-8DF0-4DCB-80C6-37253C614964}"/>
              </a:ext>
            </a:extLst>
          </p:cNvPr>
          <p:cNvSpPr/>
          <p:nvPr/>
        </p:nvSpPr>
        <p:spPr>
          <a:xfrm>
            <a:off x="10851767" y="5556738"/>
            <a:ext cx="1131951" cy="11157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8" name="Arrow: Chevron 67">
            <a:extLst>
              <a:ext uri="{FF2B5EF4-FFF2-40B4-BE49-F238E27FC236}">
                <a16:creationId xmlns:a16="http://schemas.microsoft.com/office/drawing/2014/main" id="{5C7616DC-D9A9-454E-8676-A25870A2B38A}"/>
              </a:ext>
            </a:extLst>
          </p:cNvPr>
          <p:cNvSpPr/>
          <p:nvPr/>
        </p:nvSpPr>
        <p:spPr>
          <a:xfrm>
            <a:off x="10211538" y="5115970"/>
            <a:ext cx="1872144" cy="1115736"/>
          </a:xfrm>
          <a:prstGeom prst="chevron">
            <a:avLst>
              <a:gd name="adj" fmla="val 269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Reconfirmation / validation of recommended network</a:t>
            </a:r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687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C90D4-A624-434C-A556-6563DA68A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072" y="153363"/>
            <a:ext cx="10515600" cy="907075"/>
          </a:xfrm>
        </p:spPr>
        <p:txBody>
          <a:bodyPr>
            <a:noAutofit/>
          </a:bodyPr>
          <a:lstStyle/>
          <a:p>
            <a:r>
              <a:rPr lang="en-NZ" sz="2800" b="1" dirty="0">
                <a:latin typeface="72 Black" panose="020B0A04030603020204" pitchFamily="34" charset="0"/>
                <a:cs typeface="72 Black" panose="020B0A04030603020204" pitchFamily="34" charset="0"/>
              </a:rPr>
              <a:t>Physical form of grade separation – late 2021-early 2022</a:t>
            </a:r>
            <a:endParaRPr lang="en-US" sz="2800" b="1" dirty="0">
              <a:latin typeface="72 Black" panose="020B0A04030603020204" pitchFamily="34" charset="0"/>
              <a:cs typeface="72 Black" panose="020B0A0403060302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9A0695B-43FA-5BC7-7474-8FC4D934F931}"/>
              </a:ext>
            </a:extLst>
          </p:cNvPr>
          <p:cNvGraphicFramePr>
            <a:graphicFrameLocks noGrp="1"/>
          </p:cNvGraphicFramePr>
          <p:nvPr/>
        </p:nvGraphicFramePr>
        <p:xfrm>
          <a:off x="490372" y="1051560"/>
          <a:ext cx="10924088" cy="5330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4881">
                  <a:extLst>
                    <a:ext uri="{9D8B030D-6E8A-4147-A177-3AD203B41FA5}">
                      <a16:colId xmlns:a16="http://schemas.microsoft.com/office/drawing/2014/main" val="126438753"/>
                    </a:ext>
                  </a:extLst>
                </a:gridCol>
                <a:gridCol w="2142845">
                  <a:extLst>
                    <a:ext uri="{9D8B030D-6E8A-4147-A177-3AD203B41FA5}">
                      <a16:colId xmlns:a16="http://schemas.microsoft.com/office/drawing/2014/main" val="1054151737"/>
                    </a:ext>
                  </a:extLst>
                </a:gridCol>
                <a:gridCol w="7356362">
                  <a:extLst>
                    <a:ext uri="{9D8B030D-6E8A-4147-A177-3AD203B41FA5}">
                      <a16:colId xmlns:a16="http://schemas.microsoft.com/office/drawing/2014/main" val="1197675931"/>
                    </a:ext>
                  </a:extLst>
                </a:gridCol>
              </a:tblGrid>
              <a:tr h="392914">
                <a:tc gridSpan="2"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NZ" sz="1400"/>
                        <a:t>Form of grade-separation</a:t>
                      </a:r>
                      <a:endParaRPr lang="en-US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NZ" sz="1400"/>
                        <a:t>Key considerations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579904"/>
                  </a:ext>
                </a:extLst>
              </a:tr>
              <a:tr h="1015385">
                <a:tc rowSpan="2"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NZ" sz="1400" b="1"/>
                        <a:t>Rail grade changes</a:t>
                      </a:r>
                      <a:endParaRPr lang="en-US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NZ" sz="1400" b="0"/>
                        <a:t>Rail-over-road (rail viaduct)</a:t>
                      </a:r>
                      <a:endParaRPr lang="en-US" sz="1400" b="0"/>
                    </a:p>
                  </a:txBody>
                  <a:tcPr>
                    <a:solidFill>
                      <a:srgbClr val="FF575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NZ" sz="1400" dirty="0"/>
                        <a:t>Rail gradients require ~1km ramping up or down to achieve required vertical clearances above or below ground.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NZ" sz="1400" dirty="0"/>
                        <a:t>Not possible to grade-separate rail at Spartan Road given proximity of SH1 interchange and Papakura Stream.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NZ" sz="1400" dirty="0"/>
                        <a:t>3.7km-long structure would be required to clear </a:t>
                      </a:r>
                      <a:r>
                        <a:rPr lang="en-NZ" sz="1400" dirty="0" err="1"/>
                        <a:t>Manuroa</a:t>
                      </a:r>
                      <a:r>
                        <a:rPr lang="en-NZ" sz="1400" dirty="0"/>
                        <a:t>, Taka, and Walters; only Walters could be done in isolation.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NZ" sz="1400" b="1" dirty="0"/>
                        <a:t>Highest disruption, visual effects (in the case of a viaduct), and costs – discarded prior to shortlisting. </a:t>
                      </a:r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0560502"/>
                  </a:ext>
                </a:extLst>
              </a:tr>
              <a:tr h="890539">
                <a:tc vMerge="1"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NZ" sz="1400" b="0"/>
                        <a:t>Rail-under-road (rail tunnel)</a:t>
                      </a:r>
                      <a:endParaRPr lang="en-US" sz="1400" b="0"/>
                    </a:p>
                  </a:txBody>
                  <a:tcPr>
                    <a:solidFill>
                      <a:srgbClr val="FF5757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4796264"/>
                  </a:ext>
                </a:extLst>
              </a:tr>
              <a:tr h="1065068">
                <a:tc rowSpan="2"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NZ" sz="1400" b="1"/>
                        <a:t>Road grade changes</a:t>
                      </a:r>
                      <a:endParaRPr lang="en-US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NZ" sz="1400" b="0"/>
                        <a:t>Road-over-rail (road bridge)</a:t>
                      </a:r>
                      <a:endParaRPr lang="en-US" sz="1400" b="0"/>
                    </a:p>
                  </a:txBody>
                  <a:tcPr>
                    <a:solidFill>
                      <a:srgbClr val="81C98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NZ" sz="1400"/>
                        <a:t>Key geometric parameters – gradients, clearances over rail, bridge deck width, ability to future-proof for rail four-tracking.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NZ" sz="1400"/>
                        <a:t>Need to maintain access to adjacent properties via access lanes.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NZ" sz="1400" b="1"/>
                        <a:t>Preferred in initial assessment – retested subsequently. </a:t>
                      </a:r>
                      <a:endParaRPr lang="en-US" sz="14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689099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NZ" sz="1400" b="0"/>
                        <a:t>Road-under-rail (road underpass)</a:t>
                      </a:r>
                      <a:endParaRPr lang="en-US" sz="1400" b="0"/>
                    </a:p>
                  </a:txBody>
                  <a:tcPr>
                    <a:solidFill>
                      <a:srgbClr val="FFB9B9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NZ" sz="1400" dirty="0"/>
                        <a:t>Broadly </a:t>
                      </a:r>
                      <a:r>
                        <a:rPr lang="en-NZ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similar geometric parameters to a bridge, but greater land take  required to accommodate temporary rail diversion during construction, and to allow space for settlement mitigation.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NZ" sz="1400" dirty="0"/>
                        <a:t>Higher costs, complexity, risk; resilience concerns (see next slide).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NZ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Preferred construction methodology includes temporary rail diversion requiring additional property. Alternatively, prolonged closure of the rail is required.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NZ" sz="1400" b="1" dirty="0"/>
                        <a:t>Not preferred in initial assessment – retested subsequently. </a:t>
                      </a:r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5639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290283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C90D4-A624-434C-A556-6563DA68A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929" y="0"/>
            <a:ext cx="10515600" cy="727771"/>
          </a:xfrm>
        </p:spPr>
        <p:txBody>
          <a:bodyPr>
            <a:normAutofit/>
          </a:bodyPr>
          <a:lstStyle/>
          <a:p>
            <a:r>
              <a:rPr lang="en-NZ" b="1">
                <a:solidFill>
                  <a:schemeClr val="tx2"/>
                </a:solidFill>
                <a:latin typeface="Arial"/>
                <a:cs typeface="Arial"/>
              </a:rPr>
              <a:t>Physical form options – Walters Road</a:t>
            </a:r>
            <a:endParaRPr lang="en-US" b="1">
              <a:solidFill>
                <a:schemeClr val="tx2"/>
              </a:solidFill>
              <a:latin typeface="Arial"/>
              <a:cs typeface="Arial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2CFC69F-AD43-5F26-2754-1E2009692D31}"/>
              </a:ext>
            </a:extLst>
          </p:cNvPr>
          <p:cNvGraphicFramePr>
            <a:graphicFrameLocks noGrp="1"/>
          </p:cNvGraphicFramePr>
          <p:nvPr/>
        </p:nvGraphicFramePr>
        <p:xfrm>
          <a:off x="222738" y="709818"/>
          <a:ext cx="11746523" cy="5886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5028">
                  <a:extLst>
                    <a:ext uri="{9D8B030D-6E8A-4147-A177-3AD203B41FA5}">
                      <a16:colId xmlns:a16="http://schemas.microsoft.com/office/drawing/2014/main" val="2787695831"/>
                    </a:ext>
                  </a:extLst>
                </a:gridCol>
                <a:gridCol w="4510133">
                  <a:extLst>
                    <a:ext uri="{9D8B030D-6E8A-4147-A177-3AD203B41FA5}">
                      <a16:colId xmlns:a16="http://schemas.microsoft.com/office/drawing/2014/main" val="3316707456"/>
                    </a:ext>
                  </a:extLst>
                </a:gridCol>
                <a:gridCol w="479117">
                  <a:extLst>
                    <a:ext uri="{9D8B030D-6E8A-4147-A177-3AD203B41FA5}">
                      <a16:colId xmlns:a16="http://schemas.microsoft.com/office/drawing/2014/main" val="3031639247"/>
                    </a:ext>
                  </a:extLst>
                </a:gridCol>
                <a:gridCol w="445331">
                  <a:extLst>
                    <a:ext uri="{9D8B030D-6E8A-4147-A177-3AD203B41FA5}">
                      <a16:colId xmlns:a16="http://schemas.microsoft.com/office/drawing/2014/main" val="759090347"/>
                    </a:ext>
                  </a:extLst>
                </a:gridCol>
                <a:gridCol w="5246914">
                  <a:extLst>
                    <a:ext uri="{9D8B030D-6E8A-4147-A177-3AD203B41FA5}">
                      <a16:colId xmlns:a16="http://schemas.microsoft.com/office/drawing/2014/main" val="3053669349"/>
                    </a:ext>
                  </a:extLst>
                </a:gridCol>
              </a:tblGrid>
              <a:tr h="329219">
                <a:tc>
                  <a:txBody>
                    <a:bodyPr/>
                    <a:lstStyle/>
                    <a:p>
                      <a:pPr algn="l"/>
                      <a:r>
                        <a:rPr lang="en-NZ" sz="1100"/>
                        <a:t>Criteria</a:t>
                      </a:r>
                      <a:endParaRPr lang="en-US" sz="110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NZ" sz="1100"/>
                        <a:t>Bridge (B)</a:t>
                      </a:r>
                      <a:endParaRPr lang="en-US" sz="110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NZ" sz="1100"/>
                        <a:t>Preference</a:t>
                      </a:r>
                      <a:endParaRPr lang="en-US" sz="110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NZ" sz="1100"/>
                        <a:t>Underpass (U)</a:t>
                      </a:r>
                      <a:endParaRPr lang="en-US" sz="110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5559172"/>
                  </a:ext>
                </a:extLst>
              </a:tr>
              <a:tr h="404323">
                <a:tc>
                  <a:txBody>
                    <a:bodyPr/>
                    <a:lstStyle/>
                    <a:p>
                      <a:pPr algn="l" rtl="0" fontAlgn="base"/>
                      <a:r>
                        <a:rPr lang="en-NZ" sz="1100" b="1">
                          <a:solidFill>
                            <a:srgbClr val="000000"/>
                          </a:solidFill>
                          <a:effectLst/>
                        </a:rPr>
                        <a:t>Investment objectives</a:t>
                      </a:r>
                      <a:r>
                        <a:rPr lang="en-NZ" sz="1100" b="0">
                          <a:solidFill>
                            <a:srgbClr val="000000"/>
                          </a:solidFill>
                          <a:effectLst/>
                        </a:rPr>
                        <a:t>​</a:t>
                      </a:r>
                      <a:endParaRPr lang="en-NZ" sz="11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706" marR="78706" marT="39353" marB="3935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NZ" sz="1100" b="0">
                          <a:solidFill>
                            <a:schemeClr val="tx1"/>
                          </a:solidFill>
                          <a:effectLst/>
                        </a:rPr>
                        <a:t>Meets investment objectives in terms of transport safety, choice, resilience, and accessibility.</a:t>
                      </a:r>
                      <a:endParaRPr lang="en-NZ" sz="1100" b="0" i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706" marR="78706" marT="39353" marB="3935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NZ" sz="1100" b="0" i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B</a:t>
                      </a:r>
                    </a:p>
                  </a:txBody>
                  <a:tcPr marL="78706" marR="78706" marT="39353" marB="3935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endParaRPr lang="en-NZ" sz="1100" b="0" i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706" marR="78706" marT="39353" marB="3935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NZ" sz="1100" b="0">
                          <a:solidFill>
                            <a:srgbClr val="000000"/>
                          </a:solidFill>
                          <a:effectLst/>
                        </a:rPr>
                        <a:t>Same performance as bridge from a transport perspective, but resilience concerns given potential underpass flooding.</a:t>
                      </a:r>
                      <a:endParaRPr lang="en-NZ" sz="11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706" marR="78706" marT="39353" marB="3935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4199618"/>
                  </a:ext>
                </a:extLst>
              </a:tr>
              <a:tr h="404323">
                <a:tc>
                  <a:txBody>
                    <a:bodyPr/>
                    <a:lstStyle/>
                    <a:p>
                      <a:pPr algn="l" rtl="0" fontAlgn="base"/>
                      <a:r>
                        <a:rPr lang="en-NZ" sz="1100" b="1">
                          <a:solidFill>
                            <a:srgbClr val="000000"/>
                          </a:solidFill>
                          <a:effectLst/>
                        </a:rPr>
                        <a:t>Property</a:t>
                      </a:r>
                      <a:r>
                        <a:rPr lang="en-NZ" sz="1100" b="0">
                          <a:solidFill>
                            <a:srgbClr val="000000"/>
                          </a:solidFill>
                          <a:effectLst/>
                        </a:rPr>
                        <a:t>​ </a:t>
                      </a:r>
                      <a:r>
                        <a:rPr lang="en-NZ" sz="1100" b="1">
                          <a:solidFill>
                            <a:srgbClr val="000000"/>
                          </a:solidFill>
                          <a:effectLst/>
                        </a:rPr>
                        <a:t>requirements</a:t>
                      </a:r>
                      <a:endParaRPr lang="en-NZ" sz="1100" b="1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706" marR="78706" marT="39353" marB="3935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NZ" sz="1100" b="0">
                          <a:solidFill>
                            <a:schemeClr val="tx1"/>
                          </a:solidFill>
                          <a:effectLst/>
                        </a:rPr>
                        <a:t>&lt;20 full property acquisitions required (largely industrial premises west of the rail), numerous partial/frontage impacts, effects on property access.</a:t>
                      </a:r>
                      <a:endParaRPr lang="en-NZ" sz="1100" b="0" i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706" marR="78706" marT="39353" marB="3935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NZ" sz="1100" b="0" i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B</a:t>
                      </a:r>
                    </a:p>
                  </a:txBody>
                  <a:tcPr marL="78706" marR="78706" marT="39353" marB="3935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endParaRPr lang="en-NZ" sz="1100" b="0" i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706" marR="78706" marT="39353" marB="3935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NZ" sz="1100" b="0" kern="1200">
                          <a:solidFill>
                            <a:schemeClr val="tx1"/>
                          </a:solidFill>
                          <a:effectLst/>
                        </a:rPr>
                        <a:t>Similar property footprint to a bridge, but an underpass will require additional property to accommodate temporary rail diversion during construction, and to allow space for ground settlement mitigation.</a:t>
                      </a:r>
                      <a:endParaRPr lang="en-NZ" sz="1100" b="0" i="0" kern="120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8706" marR="78706" marT="39353" marB="3935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1552219"/>
                  </a:ext>
                </a:extLst>
              </a:tr>
              <a:tr h="404323">
                <a:tc>
                  <a:txBody>
                    <a:bodyPr/>
                    <a:lstStyle/>
                    <a:p>
                      <a:pPr algn="l" rtl="0" fontAlgn="base"/>
                      <a:r>
                        <a:rPr lang="en-NZ" sz="1100" b="1">
                          <a:solidFill>
                            <a:srgbClr val="000000"/>
                          </a:solidFill>
                          <a:effectLst/>
                        </a:rPr>
                        <a:t>Urban design</a:t>
                      </a:r>
                      <a:r>
                        <a:rPr lang="en-NZ" sz="1100" b="0">
                          <a:solidFill>
                            <a:srgbClr val="000000"/>
                          </a:solidFill>
                          <a:effectLst/>
                        </a:rPr>
                        <a:t>​</a:t>
                      </a:r>
                      <a:endParaRPr lang="en-NZ" sz="11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706" marR="78706" marT="39353" marB="3935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NZ" sz="1100" b="0">
                          <a:solidFill>
                            <a:srgbClr val="000000"/>
                          </a:solidFill>
                          <a:effectLst/>
                        </a:rPr>
                        <a:t>Neutral impact – negative local visual impact of a bridge balanced out by positive effect of east-west connectivity and reduced severance.</a:t>
                      </a:r>
                      <a:endParaRPr lang="en-NZ" sz="11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706" marR="78706" marT="39353" marB="3935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NZ" sz="11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</a:t>
                      </a:r>
                    </a:p>
                  </a:txBody>
                  <a:tcPr marL="78706" marR="78706" marT="39353" marB="3935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endParaRPr lang="en-NZ" sz="11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706" marR="78706" marT="39353" marB="3935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NZ" sz="1100" b="0" kern="1200">
                          <a:solidFill>
                            <a:schemeClr val="tx1"/>
                          </a:solidFill>
                          <a:effectLst/>
                        </a:rPr>
                        <a:t>Same positive effects as a bridge for east-west connectivity – however poorer CPTED outcomes / personal security risks for active mode users.</a:t>
                      </a:r>
                      <a:endParaRPr lang="en-NZ" sz="1100" b="0" i="0" kern="120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8706" marR="78706" marT="39353" marB="3935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3112120"/>
                  </a:ext>
                </a:extLst>
              </a:tr>
              <a:tr h="404323">
                <a:tc>
                  <a:txBody>
                    <a:bodyPr/>
                    <a:lstStyle/>
                    <a:p>
                      <a:pPr algn="l" rtl="0" fontAlgn="base"/>
                      <a:r>
                        <a:rPr lang="en-NZ" sz="1100" b="1">
                          <a:solidFill>
                            <a:srgbClr val="000000"/>
                          </a:solidFill>
                          <a:effectLst/>
                        </a:rPr>
                        <a:t>Landscape/ visual</a:t>
                      </a:r>
                      <a:r>
                        <a:rPr lang="en-NZ" sz="1100" b="0">
                          <a:solidFill>
                            <a:srgbClr val="000000"/>
                          </a:solidFill>
                          <a:effectLst/>
                        </a:rPr>
                        <a:t>​</a:t>
                      </a:r>
                      <a:endParaRPr lang="en-NZ" sz="11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706" marR="78706" marT="39353" marB="3935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NZ" sz="1100" b="0" kern="1200">
                          <a:solidFill>
                            <a:srgbClr val="000000"/>
                          </a:solidFill>
                          <a:effectLst/>
                        </a:rPr>
                        <a:t>Moderate-high visual impacts (without mitigation) in context of commercial and residential surroundings​; moderate impacts with mitigation (e.g. planting).</a:t>
                      </a:r>
                      <a:endParaRPr lang="en-NZ" sz="1100" b="0" i="0" kern="120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8706" marR="78706" marT="39353" marB="3935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endParaRPr lang="en-NZ" sz="1100" b="0" i="0" kern="120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8706" marR="78706" marT="39353" marB="3935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NZ" sz="1100" b="0" i="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U</a:t>
                      </a:r>
                    </a:p>
                  </a:txBody>
                  <a:tcPr marL="78706" marR="78706" marT="39353" marB="3935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NZ" sz="1100" b="0" kern="1200">
                          <a:solidFill>
                            <a:schemeClr val="tx1"/>
                          </a:solidFill>
                          <a:effectLst/>
                        </a:rPr>
                        <a:t>Underpass will have less visual impact than a bridge, but will still have localised visual effects/will represent a new feature in the environment (i.e. a long road trench with a perpendicular rail bridge, prop beams etc).</a:t>
                      </a:r>
                      <a:endParaRPr lang="en-NZ" sz="1100" b="0" i="0" kern="120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8706" marR="78706" marT="39353" marB="3935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2232707"/>
                  </a:ext>
                </a:extLst>
              </a:tr>
              <a:tr h="404323">
                <a:tc>
                  <a:txBody>
                    <a:bodyPr/>
                    <a:lstStyle/>
                    <a:p>
                      <a:pPr algn="l" rtl="0" fontAlgn="base"/>
                      <a:r>
                        <a:rPr lang="en-NZ" sz="1100" b="1">
                          <a:solidFill>
                            <a:srgbClr val="000000"/>
                          </a:solidFill>
                          <a:effectLst/>
                        </a:rPr>
                        <a:t>Stormwater</a:t>
                      </a:r>
                      <a:r>
                        <a:rPr lang="en-NZ" sz="1100" b="0">
                          <a:solidFill>
                            <a:srgbClr val="000000"/>
                          </a:solidFill>
                          <a:effectLst/>
                        </a:rPr>
                        <a:t>​</a:t>
                      </a:r>
                      <a:endParaRPr lang="en-NZ" sz="11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706" marR="78706" marT="39353" marB="3935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NZ" sz="1100" b="0" kern="1200">
                          <a:solidFill>
                            <a:srgbClr val="000000"/>
                          </a:solidFill>
                          <a:effectLst/>
                        </a:rPr>
                        <a:t>Bridge will affect existing overland flow paths and require overland flow path diversion.</a:t>
                      </a:r>
                      <a:endParaRPr lang="en-NZ" sz="1100" b="0" i="0" kern="120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8706" marR="78706" marT="39353" marB="3935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NZ" sz="1100" b="0" i="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B</a:t>
                      </a:r>
                    </a:p>
                  </a:txBody>
                  <a:tcPr marL="78706" marR="78706" marT="39353" marB="3935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endParaRPr lang="en-NZ" sz="1100" b="0" i="0" kern="120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8706" marR="78706" marT="39353" marB="3935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NZ" sz="1100" b="0" kern="1200">
                          <a:solidFill>
                            <a:schemeClr val="tx1"/>
                          </a:solidFill>
                          <a:effectLst/>
                        </a:rPr>
                        <a:t>Underpass will require flood pumping and groundwater management (seepage pumping).</a:t>
                      </a:r>
                      <a:endParaRPr lang="en-NZ" sz="1100" b="0" i="0" kern="120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8706" marR="78706" marT="39353" marB="3935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8085267"/>
                  </a:ext>
                </a:extLst>
              </a:tr>
              <a:tr h="658272">
                <a:tc>
                  <a:txBody>
                    <a:bodyPr/>
                    <a:lstStyle/>
                    <a:p>
                      <a:pPr algn="l" rtl="0" fontAlgn="base"/>
                      <a:r>
                        <a:rPr lang="en-NZ" sz="1100" b="1">
                          <a:solidFill>
                            <a:srgbClr val="000000"/>
                          </a:solidFill>
                          <a:effectLst/>
                        </a:rPr>
                        <a:t>Natural hazards</a:t>
                      </a:r>
                      <a:r>
                        <a:rPr lang="en-NZ" sz="1100" b="0">
                          <a:solidFill>
                            <a:srgbClr val="000000"/>
                          </a:solidFill>
                          <a:effectLst/>
                        </a:rPr>
                        <a:t>​</a:t>
                      </a:r>
                      <a:endParaRPr lang="en-NZ" sz="11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706" marR="78706" marT="39353" marB="3935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NZ" sz="1100" b="0" kern="1200">
                          <a:solidFill>
                            <a:srgbClr val="000000"/>
                          </a:solidFill>
                          <a:effectLst/>
                        </a:rPr>
                        <a:t>Poor underlying ground conditions susceptible to settlement. Lesser risk for a bridge given structure is lighter and shallower than an underpass.</a:t>
                      </a:r>
                      <a:endParaRPr lang="en-NZ" sz="1100" b="0" i="0" kern="120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8706" marR="78706" marT="39353" marB="3935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NZ" sz="1100" b="0" i="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B</a:t>
                      </a:r>
                    </a:p>
                  </a:txBody>
                  <a:tcPr marL="78706" marR="78706" marT="39353" marB="3935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endParaRPr lang="en-NZ" sz="1100" b="0" i="0" kern="120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8706" marR="78706" marT="39353" marB="3935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NZ" sz="1100" b="0" kern="1200">
                          <a:solidFill>
                            <a:schemeClr val="tx1"/>
                          </a:solidFill>
                          <a:effectLst/>
                        </a:rPr>
                        <a:t>Poor underlying ground conditions susceptible to settlement. Greater risk for underpass given structure is heavier and deeper than a bridge. Additional flood resilience risk not present for a bridge. </a:t>
                      </a:r>
                      <a:endParaRPr lang="en-NZ" sz="1100" b="0" i="0" kern="120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8706" marR="78706" marT="39353" marB="3935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9220260"/>
                  </a:ext>
                </a:extLst>
              </a:tr>
              <a:tr h="564996">
                <a:tc>
                  <a:txBody>
                    <a:bodyPr/>
                    <a:lstStyle/>
                    <a:p>
                      <a:pPr algn="l" rtl="0" fontAlgn="base"/>
                      <a:r>
                        <a:rPr lang="en-NZ" sz="1100" b="1">
                          <a:solidFill>
                            <a:srgbClr val="000000"/>
                          </a:solidFill>
                          <a:effectLst/>
                        </a:rPr>
                        <a:t>Construction impacts on utilities</a:t>
                      </a:r>
                      <a:r>
                        <a:rPr lang="en-NZ" sz="1100" b="0">
                          <a:solidFill>
                            <a:srgbClr val="000000"/>
                          </a:solidFill>
                          <a:effectLst/>
                        </a:rPr>
                        <a:t>​</a:t>
                      </a:r>
                      <a:endParaRPr lang="en-NZ" sz="11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706" marR="78706" marT="39353" marB="3935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NZ" sz="1100" b="0" kern="1200">
                          <a:solidFill>
                            <a:srgbClr val="000000"/>
                          </a:solidFill>
                          <a:effectLst/>
                        </a:rPr>
                        <a:t>Impacts on local underground utilities, potential need to protect assets. Potential need to underground overhead powerlines.</a:t>
                      </a:r>
                      <a:endParaRPr lang="en-NZ" sz="1100" b="0" i="0" kern="120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8706" marR="78706" marT="39353" marB="3935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NZ" sz="1100" b="0" i="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B</a:t>
                      </a:r>
                    </a:p>
                  </a:txBody>
                  <a:tcPr marL="78706" marR="78706" marT="39353" marB="3935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endParaRPr lang="en-NZ" sz="1100" b="0" i="0" kern="120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8706" marR="78706" marT="39353" marB="3935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NZ" sz="1100" b="0" kern="1200">
                          <a:solidFill>
                            <a:schemeClr val="tx1"/>
                          </a:solidFill>
                          <a:effectLst/>
                        </a:rPr>
                        <a:t>As per bridge – plus would necessitate relocation of an existing stormwater pipe, local utilities and fibre cable not otherwise required for a bridge​.</a:t>
                      </a:r>
                      <a:endParaRPr lang="en-NZ" sz="1100" b="0" i="0" kern="120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8706" marR="78706" marT="39353" marB="3935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0456730"/>
                  </a:ext>
                </a:extLst>
              </a:tr>
              <a:tr h="564996">
                <a:tc>
                  <a:txBody>
                    <a:bodyPr/>
                    <a:lstStyle/>
                    <a:p>
                      <a:pPr algn="l" rtl="0" fontAlgn="base"/>
                      <a:r>
                        <a:rPr lang="en-NZ" sz="1100" b="1">
                          <a:solidFill>
                            <a:srgbClr val="000000"/>
                          </a:solidFill>
                          <a:effectLst/>
                        </a:rPr>
                        <a:t>Construction disruption</a:t>
                      </a:r>
                      <a:endParaRPr lang="en-NZ" sz="11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706" marR="78706" marT="39353" marB="3935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NZ" sz="1100" b="0" kern="1200">
                          <a:solidFill>
                            <a:srgbClr val="000000"/>
                          </a:solidFill>
                          <a:effectLst/>
                        </a:rPr>
                        <a:t>Works in an existing urban area and local disruption associated with bridge construction, particularly disruptions to local access and traffic associated with temporary road closures.</a:t>
                      </a:r>
                      <a:endParaRPr lang="en-NZ" sz="1100" b="0" i="0" kern="120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8706" marR="78706" marT="39353" marB="3935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NZ" sz="1100" b="0" i="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B</a:t>
                      </a:r>
                    </a:p>
                  </a:txBody>
                  <a:tcPr marL="78706" marR="78706" marT="39353" marB="3935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endParaRPr lang="en-NZ" sz="1100" b="0" i="0" kern="120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8706" marR="78706" marT="39353" marB="3935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NZ" sz="1100" b="0" kern="1200">
                          <a:solidFill>
                            <a:schemeClr val="tx1"/>
                          </a:solidFill>
                          <a:effectLst/>
                        </a:rPr>
                        <a:t>In addition to disruptions to local access and traffic associated with temporary road closures, the preferred construction methodology includes temporary rail diversion or alternatively prolonged closure of rail. </a:t>
                      </a:r>
                      <a:endParaRPr lang="en-NZ" sz="1100" b="0" i="0" kern="120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8706" marR="78706" marT="39353" marB="3935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5883815"/>
                  </a:ext>
                </a:extLst>
              </a:tr>
              <a:tr h="564996">
                <a:tc>
                  <a:txBody>
                    <a:bodyPr/>
                    <a:lstStyle/>
                    <a:p>
                      <a:pPr algn="l" rtl="0" fontAlgn="base"/>
                      <a:r>
                        <a:rPr lang="en-NZ" sz="1100" b="1">
                          <a:solidFill>
                            <a:srgbClr val="000000"/>
                          </a:solidFill>
                          <a:effectLst/>
                        </a:rPr>
                        <a:t>Construction cost/risk</a:t>
                      </a:r>
                      <a:r>
                        <a:rPr lang="en-NZ" sz="1100" b="0">
                          <a:solidFill>
                            <a:srgbClr val="000000"/>
                          </a:solidFill>
                          <a:effectLst/>
                        </a:rPr>
                        <a:t>​</a:t>
                      </a:r>
                      <a:endParaRPr lang="en-NZ" sz="11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706" marR="78706" marT="39353" marB="3935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NZ" sz="1100" b="0" kern="1200" dirty="0">
                          <a:solidFill>
                            <a:schemeClr val="tx1"/>
                          </a:solidFill>
                          <a:effectLst/>
                        </a:rPr>
                        <a:t>Complex construction in a constrained area, ground conditions sensitive to additional loading.</a:t>
                      </a:r>
                      <a:endParaRPr lang="en-NZ" sz="1100" b="0" i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8706" marR="78706" marT="39353" marB="3935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NZ" sz="1100" b="0" i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B</a:t>
                      </a:r>
                    </a:p>
                  </a:txBody>
                  <a:tcPr marL="78706" marR="78706" marT="39353" marB="3935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endParaRPr lang="en-NZ" sz="1100" b="0" i="0" kern="120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8706" marR="78706" marT="39353" marB="3935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NZ" sz="1100" b="0" kern="1200" dirty="0">
                          <a:solidFill>
                            <a:schemeClr val="tx1"/>
                          </a:solidFill>
                          <a:effectLst/>
                        </a:rPr>
                        <a:t>Complex construction in a constrained area. Deep secant wall construction required for groundwater </a:t>
                      </a:r>
                      <a:r>
                        <a:rPr lang="en-NZ" sz="1100" b="0" kern="1200" dirty="0" err="1">
                          <a:solidFill>
                            <a:schemeClr val="tx1"/>
                          </a:solidFill>
                          <a:effectLst/>
                        </a:rPr>
                        <a:t>cutoff</a:t>
                      </a:r>
                      <a:r>
                        <a:rPr lang="en-NZ" sz="1100" b="0" kern="1200" dirty="0">
                          <a:solidFill>
                            <a:schemeClr val="tx1"/>
                          </a:solidFill>
                          <a:effectLst/>
                        </a:rPr>
                        <a:t>, anchoring in place required given completed structure below the groundwater table. Higher groundwater-related consenting costs.</a:t>
                      </a:r>
                      <a:endParaRPr lang="en-NZ" sz="1100" b="0" i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8706" marR="78706" marT="39353" marB="3935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2476329"/>
                  </a:ext>
                </a:extLst>
              </a:tr>
              <a:tr h="404323">
                <a:tc>
                  <a:txBody>
                    <a:bodyPr/>
                    <a:lstStyle/>
                    <a:p>
                      <a:pPr algn="l" rtl="0" fontAlgn="base"/>
                      <a:r>
                        <a:rPr lang="en-NZ" sz="1100" b="1">
                          <a:solidFill>
                            <a:srgbClr val="000000"/>
                          </a:solidFill>
                          <a:effectLst/>
                        </a:rPr>
                        <a:t>Stakeholder/ community feedback</a:t>
                      </a:r>
                      <a:r>
                        <a:rPr lang="en-NZ" sz="1100" b="0">
                          <a:solidFill>
                            <a:srgbClr val="000000"/>
                          </a:solidFill>
                          <a:effectLst/>
                        </a:rPr>
                        <a:t>​</a:t>
                      </a:r>
                      <a:endParaRPr lang="en-NZ" sz="11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706" marR="78706" marT="39353" marB="3935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NZ" sz="1100" b="0">
                          <a:solidFill>
                            <a:srgbClr val="000000"/>
                          </a:solidFill>
                          <a:effectLst/>
                        </a:rPr>
                        <a:t>General support for removal of level crossings. Perceived negative visual impacts and loss of amenity value and business viability​ associated with bridge option.</a:t>
                      </a:r>
                      <a:endParaRPr lang="en-NZ" sz="11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706" marR="78706" marT="39353" marB="3935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endParaRPr lang="en-NZ" sz="11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706" marR="78706" marT="39353" marB="3935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NZ" sz="11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</a:t>
                      </a:r>
                    </a:p>
                  </a:txBody>
                  <a:tcPr marL="78706" marR="78706" marT="39353" marB="3935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NZ" sz="1100" b="0" kern="1200" dirty="0">
                          <a:solidFill>
                            <a:schemeClr val="tx1"/>
                          </a:solidFill>
                          <a:effectLst/>
                        </a:rPr>
                        <a:t>General support for removal of level crossings. Perception that an underpass would be less impactful from an amenity and business viability perspective.</a:t>
                      </a:r>
                      <a:endParaRPr lang="en-NZ" sz="1100" b="0" i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8706" marR="78706" marT="39353" marB="3935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1717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8320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67325-10FB-0594-4ECB-407C820D0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744" y="365125"/>
            <a:ext cx="11527436" cy="939019"/>
          </a:xfrm>
        </p:spPr>
        <p:txBody>
          <a:bodyPr/>
          <a:lstStyle/>
          <a:p>
            <a:r>
              <a:rPr lang="en-NZ" sz="2800" b="1" dirty="0">
                <a:latin typeface="72 Black" panose="020B0A04030603020204" pitchFamily="34" charset="0"/>
                <a:cs typeface="72 Black" panose="020B0A04030603020204" pitchFamily="34" charset="0"/>
              </a:rPr>
              <a:t>Reconfirmed Preferred option – bridge overpass </a:t>
            </a:r>
            <a:endParaRPr lang="en-US" sz="2800" b="1" dirty="0">
              <a:latin typeface="72 Black" panose="020B0A04030603020204" pitchFamily="34" charset="0"/>
              <a:cs typeface="72 Black" panose="020B0A040306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903A6-D754-9CBF-B1CE-A1A84572B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744" y="1304144"/>
            <a:ext cx="10914652" cy="487281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Clr>
                <a:schemeClr val="accent1"/>
              </a:buClr>
            </a:pPr>
            <a:r>
              <a:rPr lang="en-NZ" sz="2000" dirty="0"/>
              <a:t>Based on expert assessment across multiple disciplines the </a:t>
            </a:r>
            <a:r>
              <a:rPr lang="en-NZ" sz="2000" b="1" dirty="0">
                <a:solidFill>
                  <a:srgbClr val="39C2CD"/>
                </a:solidFill>
              </a:rPr>
              <a:t>overpass outperformed the underpass across 8 of 10 criteria</a:t>
            </a:r>
            <a:r>
              <a:rPr lang="en-NZ" sz="2000" dirty="0"/>
              <a:t>.</a:t>
            </a:r>
            <a:endParaRPr lang="en-NZ" sz="2000" dirty="0">
              <a:cs typeface="Arial"/>
            </a:endParaRPr>
          </a:p>
          <a:p>
            <a:pPr>
              <a:buClr>
                <a:schemeClr val="accent1"/>
              </a:buClr>
            </a:pPr>
            <a:r>
              <a:rPr lang="en-NZ" sz="2000" b="1" dirty="0">
                <a:solidFill>
                  <a:srgbClr val="39C2CD"/>
                </a:solidFill>
              </a:rPr>
              <a:t>The underpass does not deliver a resilient outcome: </a:t>
            </a:r>
            <a:r>
              <a:rPr lang="en-NZ" sz="2000" dirty="0"/>
              <a:t>It is likely to flood in significant rainfall events, even with a pump system installed (i.e. due to power failure or stormwater systems being overloaded), resulting in the crossing being closed.</a:t>
            </a:r>
            <a:endParaRPr lang="en-NZ" sz="2000" dirty="0">
              <a:cs typeface="Arial"/>
            </a:endParaRPr>
          </a:p>
          <a:p>
            <a:pPr>
              <a:buClr>
                <a:schemeClr val="accent1"/>
              </a:buClr>
            </a:pPr>
            <a:r>
              <a:rPr lang="en-NZ" sz="2000" b="1" dirty="0">
                <a:solidFill>
                  <a:srgbClr val="39C2CD"/>
                </a:solidFill>
              </a:rPr>
              <a:t>Significant disruption to NIMT:</a:t>
            </a:r>
            <a:r>
              <a:rPr lang="en-NZ" sz="2000" dirty="0">
                <a:solidFill>
                  <a:srgbClr val="39C2CD"/>
                </a:solidFill>
              </a:rPr>
              <a:t>  </a:t>
            </a:r>
            <a:r>
              <a:rPr lang="en-NZ" sz="2000" dirty="0"/>
              <a:t>preferred construction methodology for an underpass requires temporary diversion of the existing rail line, increasing land requirements, construction complexity, and disruption. Alternatively, prolonged closure of the rail line is required.</a:t>
            </a:r>
            <a:endParaRPr lang="en-NZ" sz="2000" dirty="0">
              <a:cs typeface="Arial"/>
            </a:endParaRPr>
          </a:p>
          <a:p>
            <a:pPr>
              <a:buClr>
                <a:schemeClr val="accent1"/>
              </a:buClr>
            </a:pPr>
            <a:r>
              <a:rPr lang="en-NZ" sz="2000" b="1" dirty="0">
                <a:solidFill>
                  <a:srgbClr val="39C2CD"/>
                </a:solidFill>
              </a:rPr>
              <a:t>The underpass requires additional land take/designation footprint</a:t>
            </a:r>
            <a:r>
              <a:rPr lang="en-NZ" sz="2000" dirty="0">
                <a:solidFill>
                  <a:srgbClr val="39C2CD"/>
                </a:solidFill>
              </a:rPr>
              <a:t> </a:t>
            </a:r>
            <a:r>
              <a:rPr lang="en-NZ" sz="2000" dirty="0"/>
              <a:t>to accommodate temporary rail diversion and allow for potential mitigation of ground settlement effects on existing buildings, including part of 30 Walters Road (Takaanini Town Centre). </a:t>
            </a:r>
          </a:p>
          <a:p>
            <a:pPr>
              <a:buClr>
                <a:schemeClr val="accent1"/>
              </a:buClr>
            </a:pPr>
            <a:r>
              <a:rPr lang="en-NZ" sz="2000" b="1" dirty="0">
                <a:solidFill>
                  <a:srgbClr val="39C2CD"/>
                </a:solidFill>
              </a:rPr>
              <a:t>This all adds to the impact and the complexity of construction and cost.</a:t>
            </a:r>
            <a:endParaRPr lang="en-NZ" sz="2000" dirty="0"/>
          </a:p>
          <a:p>
            <a:pPr>
              <a:buClr>
                <a:schemeClr val="accent1"/>
              </a:buClr>
            </a:pPr>
            <a:endParaRPr lang="en-NZ" sz="2000" dirty="0">
              <a:cs typeface="Arial"/>
            </a:endParaRPr>
          </a:p>
          <a:p>
            <a:pPr marL="0" indent="0">
              <a:buNone/>
            </a:pPr>
            <a:endParaRPr lang="en-NZ" dirty="0">
              <a:cs typeface="Arial"/>
            </a:endParaRPr>
          </a:p>
          <a:p>
            <a:endParaRPr lang="en-N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443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55118-5763-1627-85E0-22DA2AA16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163" y="252639"/>
            <a:ext cx="10515600" cy="1325563"/>
          </a:xfrm>
        </p:spPr>
        <p:txBody>
          <a:bodyPr/>
          <a:lstStyle/>
          <a:p>
            <a:r>
              <a:rPr lang="en-US" sz="2800" b="1" dirty="0">
                <a:latin typeface="72 Black" panose="020B0A04030603020204" pitchFamily="34" charset="0"/>
                <a:cs typeface="72 Black" panose="020B0A04030603020204" pitchFamily="34" charset="0"/>
              </a:rPr>
              <a:t>Walters Road </a:t>
            </a:r>
          </a:p>
        </p:txBody>
      </p:sp>
      <p:pic>
        <p:nvPicPr>
          <p:cNvPr id="7" name="Picture 7" descr="Aerial view of a city&#10;&#10;Description automatically generated">
            <a:extLst>
              <a:ext uri="{FF2B5EF4-FFF2-40B4-BE49-F238E27FC236}">
                <a16:creationId xmlns:a16="http://schemas.microsoft.com/office/drawing/2014/main" id="{48017949-04F7-25F6-7624-25F99C34F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326" y="1024930"/>
            <a:ext cx="9535348" cy="48081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5167AB1-A23B-9D4F-A79E-7D060F7D5087}"/>
              </a:ext>
            </a:extLst>
          </p:cNvPr>
          <p:cNvSpPr txBox="1"/>
          <p:nvPr/>
        </p:nvSpPr>
        <p:spPr>
          <a:xfrm>
            <a:off x="834257" y="5794311"/>
            <a:ext cx="1107458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NZ" i="1"/>
              <a:t>Walters Road Grade Separation – Aerial view looking South </a:t>
            </a:r>
            <a:endParaRPr lang="en-US" i="1"/>
          </a:p>
        </p:txBody>
      </p:sp>
    </p:spTree>
    <p:extLst>
      <p:ext uri="{BB962C8B-B14F-4D97-AF65-F5344CB8AC3E}">
        <p14:creationId xmlns:p14="http://schemas.microsoft.com/office/powerpoint/2010/main" val="4011540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E14E7E8B-E4D4-46AF-EE10-66E1356B41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F83987-ADA9-8866-1C33-45770B58B370}"/>
              </a:ext>
            </a:extLst>
          </p:cNvPr>
          <p:cNvSpPr txBox="1"/>
          <p:nvPr/>
        </p:nvSpPr>
        <p:spPr>
          <a:xfrm>
            <a:off x="1192936" y="5749072"/>
            <a:ext cx="8004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i="1"/>
              <a:t>Walters Road with tree planting – looking west from town centre carpark</a:t>
            </a:r>
            <a:endParaRPr lang="en-US" i="1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7A7DE4-1074-0561-3A0A-9903C9A51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396" y="766484"/>
            <a:ext cx="7590408" cy="488584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B9589CC-11F5-7724-109C-AECB4C810FE5}"/>
              </a:ext>
            </a:extLst>
          </p:cNvPr>
          <p:cNvSpPr txBox="1">
            <a:spLocks/>
          </p:cNvSpPr>
          <p:nvPr/>
        </p:nvSpPr>
        <p:spPr>
          <a:xfrm>
            <a:off x="283163" y="31575"/>
            <a:ext cx="10515600" cy="5721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tx1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Walters Road </a:t>
            </a:r>
          </a:p>
        </p:txBody>
      </p:sp>
    </p:spTree>
    <p:extLst>
      <p:ext uri="{BB962C8B-B14F-4D97-AF65-F5344CB8AC3E}">
        <p14:creationId xmlns:p14="http://schemas.microsoft.com/office/powerpoint/2010/main" val="1823782375"/>
      </p:ext>
    </p:extLst>
  </p:cSld>
  <p:clrMapOvr>
    <a:masterClrMapping/>
  </p:clrMapOvr>
</p:sld>
</file>

<file path=ppt/theme/theme1.xml><?xml version="1.0" encoding="utf-8"?>
<a:theme xmlns:a="http://schemas.openxmlformats.org/drawingml/2006/main" name="AT Conten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 Corporate.pptx  -  Read-Only" id="{10A97371-A8DE-48BE-9A6A-D9C67AA33473}" vid="{F892EC88-3154-4800-BFCD-9903F7380FB8}"/>
    </a:ext>
  </a:extLst>
</a:theme>
</file>

<file path=ppt/theme/theme2.xml><?xml version="1.0" encoding="utf-8"?>
<a:theme xmlns:a="http://schemas.openxmlformats.org/drawingml/2006/main" name="2_AT Conten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 Corporate.pptx  -  Read-Only" id="{10A97371-A8DE-48BE-9A6A-D9C67AA33473}" vid="{D51F85A9-DD5D-4796-A374-BB3A49519587}"/>
    </a:ext>
  </a:extLst>
</a:theme>
</file>

<file path=ppt/theme/theme3.xml><?xml version="1.0" encoding="utf-8"?>
<a:theme xmlns:a="http://schemas.openxmlformats.org/drawingml/2006/main" name="3_AT Conten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 Corporate.pptx  -  Read-Only" id="{10A97371-A8DE-48BE-9A6A-D9C67AA33473}" vid="{C3A94315-2154-4ED8-80C8-F93E4CBD3BE5}"/>
    </a:ext>
  </a:extLst>
</a:theme>
</file>

<file path=ppt/theme/theme4.xml><?xml version="1.0" encoding="utf-8"?>
<a:theme xmlns:a="http://schemas.openxmlformats.org/drawingml/2006/main" name="1_AT Conten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 Corporate.pptx  -  Read-Only" id="{10A97371-A8DE-48BE-9A6A-D9C67AA33473}" vid="{CD809FDF-FD69-4CE0-A9B3-0DF15D68C2C3}"/>
    </a:ext>
  </a:extLst>
</a:theme>
</file>

<file path=ppt/theme/theme5.xml><?xml version="1.0" encoding="utf-8"?>
<a:theme xmlns:a="http://schemas.openxmlformats.org/drawingml/2006/main" name="AT Divid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 Corporate.pptx  -  Read-Only" id="{10A97371-A8DE-48BE-9A6A-D9C67AA33473}" vid="{795B2078-3519-4FAD-BDC0-BC9810182955}"/>
    </a:ext>
  </a:extLst>
</a:theme>
</file>

<file path=ppt/theme/theme6.xml><?xml version="1.0" encoding="utf-8"?>
<a:theme xmlns:a="http://schemas.openxmlformats.org/drawingml/2006/main" name="AT Content 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1230"/>
      </a:accent1>
      <a:accent2>
        <a:srgbClr val="418FBE"/>
      </a:accent2>
      <a:accent3>
        <a:srgbClr val="FFDC00"/>
      </a:accent3>
      <a:accent4>
        <a:srgbClr val="86AA3D"/>
      </a:accent4>
      <a:accent5>
        <a:srgbClr val="EC008C"/>
      </a:accent5>
      <a:accent6>
        <a:srgbClr val="EE2E2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 Corporate.pptx  -  Read-Only" id="{10A97371-A8DE-48BE-9A6A-D9C67AA33473}" vid="{8C715813-0F4A-4071-9550-E760A58DEC8D}"/>
    </a:ext>
  </a:extLst>
</a:theme>
</file>

<file path=ppt/theme/theme7.xml><?xml version="1.0" encoding="utf-8"?>
<a:theme xmlns:a="http://schemas.openxmlformats.org/drawingml/2006/main" name="End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 Corporate.pptx  -  Read-Only" id="{10A97371-A8DE-48BE-9A6A-D9C67AA33473}" vid="{643223FE-9303-402B-AA69-4C1A3C889362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T Document" ma:contentTypeID="0x0101009C7065B11196274794EF741A40A6E5F400D26C7241FFF8474C88708DC917CE076A" ma:contentTypeVersion="38" ma:contentTypeDescription="Core metadata required on all Document Content Types used by Auckland Transport." ma:contentTypeScope="" ma:versionID="83d28370455c0ad302b404ae56c35549">
  <xsd:schema xmlns:xsd="http://www.w3.org/2001/XMLSchema" xmlns:xs="http://www.w3.org/2001/XMLSchema" xmlns:p="http://schemas.microsoft.com/office/2006/metadata/properties" xmlns:ns3="695b247c-e1a8-404d-9ab1-6820651cfa73" xmlns:ns4="6656246e-9127-47dc-83ec-dd09249a5dc8" targetNamespace="http://schemas.microsoft.com/office/2006/metadata/properties" ma:root="true" ma:fieldsID="122a38b343a80fee6adac8f68be3497c" ns3:_="" ns4:_="">
    <xsd:import namespace="695b247c-e1a8-404d-9ab1-6820651cfa73"/>
    <xsd:import namespace="6656246e-9127-47dc-83ec-dd09249a5dc8"/>
    <xsd:element name="properties">
      <xsd:complexType>
        <xsd:sequence>
          <xsd:element name="documentManagement">
            <xsd:complexType>
              <xsd:all>
                <xsd:element ref="ns3:db6c96b69cbd4d5883320ccb9273f0ba" minOccurs="0"/>
                <xsd:element ref="ns4:TaxCatchAll" minOccurs="0"/>
                <xsd:element ref="ns4:TaxCatchAllLabel" minOccurs="0"/>
                <xsd:element ref="ns3:i5b5140ea7094cbf99b2202c3f85b284" minOccurs="0"/>
                <xsd:element ref="ns3:Vital_x0020_Record" minOccurs="0"/>
                <xsd:element ref="ns3:Disposition_x0020_Status" minOccurs="0"/>
                <xsd:element ref="ns3:Righ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5b247c-e1a8-404d-9ab1-6820651cfa73" elementFormDefault="qualified">
    <xsd:import namespace="http://schemas.microsoft.com/office/2006/documentManagement/types"/>
    <xsd:import namespace="http://schemas.microsoft.com/office/infopath/2007/PartnerControls"/>
    <xsd:element name="db6c96b69cbd4d5883320ccb9273f0ba" ma:index="9" nillable="true" ma:taxonomy="true" ma:internalName="db6c96b69cbd4d5883320ccb9273f0ba" ma:taxonomyFieldName="Business_x0020_Unit" ma:displayName="Business Unit" ma:readOnly="false" ma:fieldId="{db6c96b6-9cbd-4d58-8332-0ccb9273f0ba}" ma:sspId="ff230ced-49e3-4bbb-87bd-09c1ed00c10a" ma:termSetId="eee8957c-7770-4efb-abbf-af700d6ea6a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5b5140ea7094cbf99b2202c3f85b284" ma:index="13" nillable="true" ma:taxonomy="true" ma:internalName="i5b5140ea7094cbf99b2202c3f85b284" ma:taxonomyFieldName="RM_x0020_Context" ma:displayName="RM Context" ma:readOnly="false" ma:default="" ma:fieldId="{25b5140e-a709-4cbf-99b2-202c3f85b284}" ma:sspId="ff230ced-49e3-4bbb-87bd-09c1ed00c10a" ma:termSetId="0bbbe2ba-4696-4fa7-8f5e-85570df794ec" ma:anchorId="8199d194-e520-44fe-8a99-24eea720effa" ma:open="false" ma:isKeyword="false">
      <xsd:complexType>
        <xsd:sequence>
          <xsd:element ref="pc:Terms" minOccurs="0" maxOccurs="1"/>
        </xsd:sequence>
      </xsd:complexType>
    </xsd:element>
    <xsd:element name="Vital_x0020_Record" ma:index="15" nillable="true" ma:displayName="Vital Record" ma:default="0" ma:internalName="Vital_x0020_Record" ma:readOnly="false">
      <xsd:simpleType>
        <xsd:restriction base="dms:Boolean"/>
      </xsd:simpleType>
    </xsd:element>
    <xsd:element name="Disposition_x0020_Status" ma:index="16" nillable="true" ma:displayName="Disposition Status" ma:format="Dropdown" ma:hidden="true" ma:internalName="Disposition_x0020_Status" ma:readOnly="false">
      <xsd:simpleType>
        <xsd:restriction base="dms:Choice">
          <xsd:enumeration value="Approved"/>
          <xsd:enumeration value="Archived"/>
          <xsd:enumeration value="Destroyed"/>
          <xsd:enumeration value="Qualified"/>
          <xsd:enumeration value="Transferred"/>
          <xsd:enumeration value="Verified"/>
          <xsd:enumeration value="Unknown"/>
        </xsd:restriction>
      </xsd:simpleType>
    </xsd:element>
    <xsd:element name="Rights" ma:index="17" nillable="true" ma:displayName="Rights" ma:format="Dropdown" ma:hidden="true" ma:internalName="Rights" ma:readOnly="false">
      <xsd:simpleType>
        <xsd:restriction base="dms:Choice">
          <xsd:enumeration value="Auhtorised Public Access"/>
          <xsd:enumeration value="Embargoed"/>
          <xsd:enumeration value="Intellectual Property"/>
          <xsd:enumeration value="LGOIMA"/>
          <xsd:enumeration value="OIA"/>
          <xsd:enumeration value="Personal"/>
          <xsd:enumeration value="Privacy Act"/>
          <xsd:enumeration value="Taonga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56246e-9127-47dc-83ec-dd09249a5dc8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d746e8a3-5d47-4ff0-952e-3423c7e0dee5}" ma:internalName="TaxCatchAll" ma:readOnly="false" ma:showField="CatchAllData" ma:web="695b247c-e1a8-404d-9ab1-6820651cfa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d746e8a3-5d47-4ff0-952e-3423c7e0dee5}" ma:internalName="TaxCatchAllLabel" ma:readOnly="true" ma:showField="CatchAllDataLabel" ma:web="695b247c-e1a8-404d-9ab1-6820651cfa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8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656246e-9127-47dc-83ec-dd09249a5dc8">
      <Value>4647</Value>
      <Value>3290</Value>
      <Value>1979</Value>
      <Value>1400</Value>
      <Value>855</Value>
      <Value>1397</Value>
    </TaxCatchAll>
    <Disposition_x0020_Status xmlns="695b247c-e1a8-404d-9ab1-6820651cfa73" xsi:nil="true"/>
    <db6c96b69cbd4d5883320ccb9273f0ba xmlns="695b247c-e1a8-404d-9ab1-6820651cfa73">
      <Terms xmlns="http://schemas.microsoft.com/office/infopath/2007/PartnerControls"/>
    </db6c96b69cbd4d5883320ccb9273f0ba>
    <i5b5140ea7094cbf99b2202c3f85b284 xmlns="695b247c-e1a8-404d-9ab1-6820651cfa73">
      <Terms xmlns="http://schemas.microsoft.com/office/infopath/2007/PartnerControls"/>
    </i5b5140ea7094cbf99b2202c3f85b284>
    <Vital_x0020_Record xmlns="695b247c-e1a8-404d-9ab1-6820651cfa73">false</Vital_x0020_Record>
    <Rights xmlns="695b247c-e1a8-404d-9ab1-6820651cfa73" xsi:nil="true"/>
  </documentManagement>
</p:properties>
</file>

<file path=customXml/itemProps1.xml><?xml version="1.0" encoding="utf-8"?>
<ds:datastoreItem xmlns:ds="http://schemas.openxmlformats.org/officeDocument/2006/customXml" ds:itemID="{A7F9BD67-365A-4FDA-8B65-C1F8BF8EF6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5b247c-e1a8-404d-9ab1-6820651cfa73"/>
    <ds:schemaRef ds:uri="6656246e-9127-47dc-83ec-dd09249a5d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E8D9E8A-790D-436E-ADEA-14E7110C4D0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AEC0E3-E9A9-4570-9BCA-82914283A686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ddd436ec-d3ab-4efe-887e-61ffc8979ea7"/>
    <ds:schemaRef ds:uri="537b75ee-05d5-45da-a53b-fa7b2e7f9c52"/>
    <ds:schemaRef ds:uri="http://www.w3.org/XML/1998/namespace"/>
    <ds:schemaRef ds:uri="6656246e-9127-47dc-83ec-dd09249a5dc8"/>
    <ds:schemaRef ds:uri="e26e12c4-6255-4081-a95e-4f83bf724f1d"/>
    <ds:schemaRef ds:uri="7ea90470-0384-4d7e-ba73-6c2b88788ffb"/>
    <ds:schemaRef ds:uri="695b247c-e1a8-404d-9ab1-6820651cfa7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AT Corporate</Template>
  <TotalTime>9478</TotalTime>
  <Words>1187</Words>
  <Application>Microsoft Office PowerPoint</Application>
  <PresentationFormat>Widescreen</PresentationFormat>
  <Paragraphs>103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72 Black</vt:lpstr>
      <vt:lpstr>Arial</vt:lpstr>
      <vt:lpstr>Arial Black</vt:lpstr>
      <vt:lpstr>Calibri</vt:lpstr>
      <vt:lpstr>AT Contents</vt:lpstr>
      <vt:lpstr>2_AT Contents</vt:lpstr>
      <vt:lpstr>3_AT Contents</vt:lpstr>
      <vt:lpstr>1_AT Contents</vt:lpstr>
      <vt:lpstr>AT Divider</vt:lpstr>
      <vt:lpstr>AT Content </vt:lpstr>
      <vt:lpstr>End Slide</vt:lpstr>
      <vt:lpstr>Attachment 2 – DBC Multi Criteria Analysis</vt:lpstr>
      <vt:lpstr>Physical form of grade separation – late 2021-early 2022</vt:lpstr>
      <vt:lpstr>Physical form options – Walters Road</vt:lpstr>
      <vt:lpstr>Reconfirmed Preferred option – bridge overpass </vt:lpstr>
      <vt:lpstr>Walters Road 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Supporting Growth North West detailed business case (DBC)</dc:title>
  <dc:creator>Lorraine Stone (AT)</dc:creator>
  <cp:lastModifiedBy>Sarah Barrett (AT)</cp:lastModifiedBy>
  <cp:revision>102</cp:revision>
  <cp:lastPrinted>2023-05-16T22:08:32Z</cp:lastPrinted>
  <dcterms:created xsi:type="dcterms:W3CDTF">2021-10-28T23:24:37Z</dcterms:created>
  <dcterms:modified xsi:type="dcterms:W3CDTF">2023-09-11T20:50:51Z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0x0101009C7065B11196274794EF741A40A6E5F400D26C7241FFF8474C88708DC917CE076A</vt:lpwstr>
  </property>
  <property fmtid="{D5CDD505-2E9C-101B-9397-08002B2CF9AE}" pid="3" name="hb6454c4adb54244865793e31fde8085">
    <vt:lpwstr>Auckland Transport Board|d4f805e3-9934-4e59-9acf-ca41dd5ccc8f;KiwiRail Holdings Limited|996c6b12-ec50-42c4-9ca6-77878e7318e2</vt:lpwstr>
  </property>
  <property fmtid="{D5CDD505-2E9C-101B-9397-08002B2CF9AE}" pid="4" name="RM Context">
    <vt:lpwstr/>
  </property>
  <property fmtid="{D5CDD505-2E9C-101B-9397-08002B2CF9AE}" pid="5" name="D1_x0020_Instrument">
    <vt:lpwstr/>
  </property>
  <property fmtid="{D5CDD505-2E9C-101B-9397-08002B2CF9AE}" pid="6" name="b0de3920f4cd4ea18242880155f05faf">
    <vt:lpwstr>Ground Water|48b9d16a-ff5d-4afc-9205-d343cdb0a7cc;Stormwater|f26fdac5-c0da-4739-8152-49044acef523</vt:lpwstr>
  </property>
  <property fmtid="{D5CDD505-2E9C-101B-9397-08002B2CF9AE}" pid="7" name="D1_x0020_Business_x0020_Role">
    <vt:lpwstr/>
  </property>
  <property fmtid="{D5CDD505-2E9C-101B-9397-08002B2CF9AE}" pid="8" name="D1_x0020_Supplier">
    <vt:lpwstr/>
  </property>
  <property fmtid="{D5CDD505-2E9C-101B-9397-08002B2CF9AE}" pid="9" name="D1_x0020_Document_x0020_Category">
    <vt:lpwstr/>
  </property>
  <property fmtid="{D5CDD505-2E9C-101B-9397-08002B2CF9AE}" pid="10" name="Image_x0020_Type">
    <vt:lpwstr/>
  </property>
  <property fmtid="{D5CDD505-2E9C-101B-9397-08002B2CF9AE}" pid="11" name="cc5a769fc25543cf84dda128f63b00c8">
    <vt:lpwstr/>
  </property>
  <property fmtid="{D5CDD505-2E9C-101B-9397-08002B2CF9AE}" pid="12" name="l66efdee623f47d6bcca4977ff4a5a3f">
    <vt:lpwstr/>
  </property>
  <property fmtid="{D5CDD505-2E9C-101B-9397-08002B2CF9AE}" pid="13" name="c50753cdb51a4c21b5b5241cbd14d8c7">
    <vt:lpwstr/>
  </property>
  <property fmtid="{D5CDD505-2E9C-101B-9397-08002B2CF9AE}" pid="14" name="D1_x0020_Financial_x0020_Year">
    <vt:lpwstr/>
  </property>
  <property fmtid="{D5CDD505-2E9C-101B-9397-08002B2CF9AE}" pid="15" name="je7065ab359741bdab5974a65126329d">
    <vt:lpwstr/>
  </property>
  <property fmtid="{D5CDD505-2E9C-101B-9397-08002B2CF9AE}" pid="16" name="D1_x0020_Partners_x0020_Stakeholders">
    <vt:lpwstr/>
  </property>
  <property fmtid="{D5CDD505-2E9C-101B-9397-08002B2CF9AE}" pid="17" name="Business_x0020_Unit">
    <vt:lpwstr/>
  </property>
  <property fmtid="{D5CDD505-2E9C-101B-9397-08002B2CF9AE}" pid="18" name="o15c8438f37a4848b2d3439414785996">
    <vt:lpwstr>Flooding Event|81712c2f-1ac3-4b82-a053-e53b3e6df6dc</vt:lpwstr>
  </property>
  <property fmtid="{D5CDD505-2E9C-101B-9397-08002B2CF9AE}" pid="19" name="D1_x0020_Subject">
    <vt:lpwstr/>
  </property>
  <property fmtid="{D5CDD505-2E9C-101B-9397-08002B2CF9AE}" pid="20" name="lea8139652f442cab35da41b8a24c53b">
    <vt:lpwstr/>
  </property>
  <property fmtid="{D5CDD505-2E9C-101B-9397-08002B2CF9AE}" pid="21" name="h4cf016e856b4138912d21b15b6d5be0">
    <vt:lpwstr/>
  </property>
  <property fmtid="{D5CDD505-2E9C-101B-9397-08002B2CF9AE}" pid="22" name="fdcc1909682b4f7195ca127cead5555e">
    <vt:lpwstr>Presentation|ff01b0c5-a1e5-4a6c-bdbf-2be051e1a38f</vt:lpwstr>
  </property>
  <property fmtid="{D5CDD505-2E9C-101B-9397-08002B2CF9AE}" pid="23" name="D1_x0020_Programme_x0020_Project">
    <vt:lpwstr/>
  </property>
  <property fmtid="{D5CDD505-2E9C-101B-9397-08002B2CF9AE}" pid="24" name="D1_x0020_Mandate">
    <vt:lpwstr/>
  </property>
  <property fmtid="{D5CDD505-2E9C-101B-9397-08002B2CF9AE}" pid="25" name="gc1ff1cf355c41c8a6a2f1dd5abb0d5e">
    <vt:lpwstr/>
  </property>
  <property fmtid="{D5CDD505-2E9C-101B-9397-08002B2CF9AE}" pid="26" name="kd23e268c5494b1f95609992f2abc0c8">
    <vt:lpwstr/>
  </property>
  <property fmtid="{D5CDD505-2E9C-101B-9397-08002B2CF9AE}" pid="27" name="D1_x0020_Asset_x0020_Type">
    <vt:lpwstr/>
  </property>
  <property fmtid="{D5CDD505-2E9C-101B-9397-08002B2CF9AE}" pid="28" name="D1_x0020_Event">
    <vt:lpwstr/>
  </property>
  <property fmtid="{D5CDD505-2E9C-101B-9397-08002B2CF9AE}" pid="29" name="D1 Mandate">
    <vt:lpwstr/>
  </property>
  <property fmtid="{D5CDD505-2E9C-101B-9397-08002B2CF9AE}" pid="30" name="Business Unit">
    <vt:lpwstr/>
  </property>
  <property fmtid="{D5CDD505-2E9C-101B-9397-08002B2CF9AE}" pid="31" name="D1 Document Category">
    <vt:lpwstr>855;#Presentation|ff01b0c5-a1e5-4a6c-bdbf-2be051e1a38f</vt:lpwstr>
  </property>
  <property fmtid="{D5CDD505-2E9C-101B-9397-08002B2CF9AE}" pid="32" name="D1 Asset Type">
    <vt:lpwstr/>
  </property>
  <property fmtid="{D5CDD505-2E9C-101B-9397-08002B2CF9AE}" pid="33" name="D1 Instrument">
    <vt:lpwstr/>
  </property>
  <property fmtid="{D5CDD505-2E9C-101B-9397-08002B2CF9AE}" pid="34" name="D1 Programme Project">
    <vt:lpwstr/>
  </property>
  <property fmtid="{D5CDD505-2E9C-101B-9397-08002B2CF9AE}" pid="35" name="D1 Supplier">
    <vt:lpwstr/>
  </property>
  <property fmtid="{D5CDD505-2E9C-101B-9397-08002B2CF9AE}" pid="36" name="Image Type">
    <vt:lpwstr/>
  </property>
  <property fmtid="{D5CDD505-2E9C-101B-9397-08002B2CF9AE}" pid="37" name="D1 Financial Year">
    <vt:lpwstr/>
  </property>
  <property fmtid="{D5CDD505-2E9C-101B-9397-08002B2CF9AE}" pid="38" name="D1 Subject">
    <vt:lpwstr>1979;#Ground Water|48b9d16a-ff5d-4afc-9205-d343cdb0a7cc;#4647;#Stormwater|f26fdac5-c0da-4739-8152-49044acef523</vt:lpwstr>
  </property>
  <property fmtid="{D5CDD505-2E9C-101B-9397-08002B2CF9AE}" pid="39" name="D1 Event">
    <vt:lpwstr>1400;#Flooding Event|81712c2f-1ac3-4b82-a053-e53b3e6df6dc</vt:lpwstr>
  </property>
  <property fmtid="{D5CDD505-2E9C-101B-9397-08002B2CF9AE}" pid="40" name="D1 Business Role">
    <vt:lpwstr/>
  </property>
  <property fmtid="{D5CDD505-2E9C-101B-9397-08002B2CF9AE}" pid="41" name="D1 Partners Stakeholders">
    <vt:lpwstr>1397;#Auckland Transport Board|d4f805e3-9934-4e59-9acf-ca41dd5ccc8f;#3290;#KiwiRail Holdings Limited|996c6b12-ec50-42c4-9ca6-77878e7318e2</vt:lpwstr>
  </property>
  <property fmtid="{D5CDD505-2E9C-101B-9397-08002B2CF9AE}" pid="42" name="D1 Disposal Class ID">
    <vt:lpwstr/>
  </property>
  <property fmtid="{D5CDD505-2E9C-101B-9397-08002B2CF9AE}" pid="43" name="D1 Aggregation ID">
    <vt:lpwstr/>
  </property>
  <property fmtid="{D5CDD505-2E9C-101B-9397-08002B2CF9AE}" pid="44" name="_dlc_DocIdItemGuid">
    <vt:lpwstr>28c42921-de14-4ac1-b115-8bb779363f2f</vt:lpwstr>
  </property>
  <property fmtid="{D5CDD505-2E9C-101B-9397-08002B2CF9AE}" pid="45" name="MediaServiceImageTags">
    <vt:lpwstr/>
  </property>
  <property fmtid="{D5CDD505-2E9C-101B-9397-08002B2CF9AE}" pid="46" name="D1 Asset Public Transport Network">
    <vt:lpwstr/>
  </property>
  <property fmtid="{D5CDD505-2E9C-101B-9397-08002B2CF9AE}" pid="47" name="D1 Asset Property and Facilities">
    <vt:lpwstr/>
  </property>
  <property fmtid="{D5CDD505-2E9C-101B-9397-08002B2CF9AE}" pid="48" name="D1 Financial Period">
    <vt:lpwstr/>
  </property>
  <property fmtid="{D5CDD505-2E9C-101B-9397-08002B2CF9AE}" pid="49" name="D1 Asset Road Network">
    <vt:lpwstr/>
  </property>
  <property fmtid="{D5CDD505-2E9C-101B-9397-08002B2CF9AE}" pid="50" name="lcf76f155ced4ddcb4097134ff3c332f">
    <vt:lpwstr/>
  </property>
</Properties>
</file>