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9"/>
  </p:notesMasterIdLst>
  <p:sldIdLst>
    <p:sldId id="294" r:id="rId6"/>
    <p:sldId id="257" r:id="rId7"/>
    <p:sldId id="258" r:id="rId8"/>
    <p:sldId id="281" r:id="rId9"/>
    <p:sldId id="263" r:id="rId10"/>
    <p:sldId id="295" r:id="rId11"/>
    <p:sldId id="264" r:id="rId12"/>
    <p:sldId id="279" r:id="rId13"/>
    <p:sldId id="283" r:id="rId14"/>
    <p:sldId id="308" r:id="rId15"/>
    <p:sldId id="309" r:id="rId16"/>
    <p:sldId id="310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AB4"/>
    <a:srgbClr val="009B85"/>
    <a:srgbClr val="00CEB2"/>
    <a:srgbClr val="813F97"/>
    <a:srgbClr val="2B87C8"/>
    <a:srgbClr val="903791"/>
    <a:srgbClr val="FF0127"/>
    <a:srgbClr val="FF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/>
    <p:restoredTop sz="93051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CD9B7-270B-504A-B07E-F2C24455AA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71AD5-07D1-B842-8E51-38640ACF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68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71AD5-07D1-B842-8E51-38640ACF6B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8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71AD5-07D1-B842-8E51-38640ACF6B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31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71AD5-07D1-B842-8E51-38640ACF6B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9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71AD5-07D1-B842-8E51-38640ACF6B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1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71AD5-07D1-B842-8E51-38640ACF6B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9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71AD5-07D1-B842-8E51-38640ACF6B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51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3DD1-24C5-AA1F-7B32-6ABD3F24E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31DA3-73A0-049A-3E01-4D0EB7F45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C44EF-4E3D-4A17-7860-0ED23FC1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7C7A6-3E67-411F-7AD7-15163A08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F7582-4AA1-ADF6-E051-8EF96715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BF51B-BD65-7140-474C-0BBA8D3A1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1137C-FDC5-16C3-FF1B-5427D5130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38BA-8082-6943-59A4-32FFE6E3E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28AAC-95C6-FA82-38F8-9F8BB8BC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EC4A8-D585-003D-661F-63283021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6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1D6A53-45EB-69F4-8DCC-D96F00C30A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34F59-802A-2DF2-A76E-C8B4E6393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B7C96-147C-9FF9-A9C9-4EA114F2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34E2A-AFD6-EB4C-33BE-819BAC85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32483-A809-71D4-C36D-50CC30A8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5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F97C8-5654-F43B-5C74-C2150944C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2B68BC-7158-83EA-D0AD-8005123BB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706F0-786A-53B8-5E1E-E5A0739E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331D7-05C4-DEFB-A9A4-44E8F6EA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8CD3E-8124-6A21-C204-36DACD85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6413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91D10-0AA1-3F1D-DC7B-208C9A88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4A780-2766-3340-50C4-66DB29B0A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D0360-FBF3-77CA-10E0-E461BC774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62E17-8E1D-503F-043E-0CBBA5EF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AD5D0-13AC-B837-FE7D-FE591BF3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2379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E4066-44CF-6422-2D61-80E68223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FA196-921E-2574-A347-1F95D912B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1D43D-2588-55FB-955B-4A664815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D65CE-A9B8-C69B-796B-C3ACBE22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182F6-EC96-FFCF-2AEB-12EE7439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8687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1D2A-1F26-A833-D1DB-8564AF364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5AB5E-C361-4767-6D89-FBBEDE0D9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2E56A-B4E9-072F-235F-0618B1B0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A8143-3897-428B-2268-118EDFB8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65FE3-E688-CA59-7F82-EBAC8AE4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F73AF-9AA6-516B-2348-907EE1AF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2053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E3BEB-0B7E-0538-F88F-DD05ACE3F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7E6B2-0443-2B79-9F5E-F067B8884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59B4A-3D52-00D7-6D0A-2D8BE3718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33D73-04F2-13EC-EBF7-0F242E44D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7B8DD-7272-E589-5F75-7CC8E4CF6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1EADFD-4645-C443-A07F-BAAFAB4C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3C65F0-1A9A-2A7D-F8C5-EC7288A5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6A69D2-D359-0FBA-6111-74EC343A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2504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9D3A-9F7A-9EF6-2AD8-92E21384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8DFF9-5627-4336-68D7-664160D39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82304-E453-614D-03E4-71AB929D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94B7B-DB45-769E-D5E0-0A3D8CB3B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3173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F777D2-901A-8738-25ED-FBA1DCDE7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B8810A-C48F-3695-39D2-29AE40CB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C9E5A-B559-1091-C38F-687BEFEA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2541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3FA7A-07E0-9958-E4E7-837A8CD5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E305A-1A00-48BB-E7EA-D7BA3D6BB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6DB6E-2EC6-BEE3-89DA-4D4B83193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1C466-9024-CDF4-DCF0-FB9F225B1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561AB-8B4D-2777-56E5-C0B2CCBB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DEAAC5-9FAA-D5D2-3F89-0229FBFE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997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42390-341A-6411-96BB-C961EC28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024B9-6D34-F0A3-AA1F-B59301C1F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9008-5797-FC4D-8BC9-FAC1EE56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DE735-484E-B621-F8CC-4DBF0E93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E6864-96DE-76B3-EEF5-57EE697A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64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3F75D-C208-505B-679F-B269CD9A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DA1CCC-62A1-8198-00D7-A1FEC5D3E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4C81A-CC33-D745-4BD3-D1D0476ED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6010F-EEF1-B86B-DACC-557051C25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6B6DF-5EF1-F2C4-94BA-11015B6C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1E31E-16A9-6641-26E0-94EBFA9F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4265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E875F-46B4-71FC-2CF6-C0640F9B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CFE46-4C73-7086-A379-66444950A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4759A-267E-C35F-77FA-0DEECC7F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90564-F135-A3A0-E1FD-FC707BC0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9DDE9-0760-43C4-0F3C-0C2787B5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4693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B43333-6A93-89B3-35F2-3991C7233F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63BF0-824A-2D5A-A182-5C90C4E79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F8D1F-4B4E-317B-1AF7-37AD3D168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A764B-6481-3288-D165-01AF300B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81558-1A86-E8EB-9374-98FDCF48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29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56AA9-28E9-0792-4F32-42C9129A1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FCC9C-EC01-77D9-5EDD-E1D585AC7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BB076-747D-1537-824A-F68381FE2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FDF4C-A833-600A-74AA-F209E7E31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C5DC-6E54-9E89-91FC-186FAB56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9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58F4-A42F-26B2-A962-A1BA608A1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E1CEF-51B1-09AE-760A-960A52F1B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86A397-6788-CB52-1757-4B4B62879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CA9D4-0E35-2188-C92F-3C3D2DC4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4489D-0E2D-C73F-5953-2D1891B69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0C594-4389-4AEC-ACED-03A0EC66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6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8472-744B-0197-2B7A-9A4E243E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D03B3-E7C5-777C-53D2-F37089976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D4FCD-B244-BC00-86B0-714C58131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03269-F1DE-B8D4-6E99-441D20D305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E8648-CC27-888D-229A-0EEBEB75D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8A0AAD-2A20-C8FA-7783-7C0704CD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3FDF2A-22D3-0D59-6486-F0C382AA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E1425B-81B1-392E-EA6B-E51C8E65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07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593F-A757-E32E-08C1-5F74C4F5E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5CC90-2C19-2B5B-96E9-C0F3C13A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A080B-DBB7-F08B-2079-2AF29524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CFD13-37D9-C8C7-C491-8ABFA067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5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465845-A444-F1ED-6345-79D2BA3D6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366ADA-521D-FE50-B071-AA258727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53A3E-E1E1-B003-3B31-256FA678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6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3782-BCFD-BDDC-C011-73E0F16C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2EF03-9EFC-34C2-06E0-30C536EAA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61C69-2F1A-3241-4D02-8A900E6D0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93823-C93F-7867-4CD7-5E2512EA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D1993-6841-ADB2-DDBB-FFDCE066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97626-2F03-A2EC-9A0F-DC3D0607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1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03E2-ABD6-914A-5D46-698394B0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C90DDA-604B-F353-09F1-553B9A7DB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5C524-E783-B427-87E4-B86D3C1E7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82E0F-A36A-22E5-9020-845E81AB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AEE88-292B-9E06-06F2-42471CA1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201A9-D8B2-1879-4B48-B00ED745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3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24B44-EE3B-B2B8-60B3-FE55E52B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782D3-672E-8DB6-DDFC-4B74B72D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C2B74-0443-ECAD-F8F1-4B8182C1F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932FD-1D12-C447-93ED-3FEACC4D6B4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989AB-8433-0229-0B28-AEBAB87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A801C-F791-9485-6736-A5E8E73BD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077F6-0A3E-D846-A476-34F429FC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3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23375-A24D-BBB4-721A-7672682B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343BE-3091-73C3-FEE5-5540C01F9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6723-00BA-E062-8A91-5AE1C1A99D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1A9BA-F521-4E95-A5CF-A63D16B94BE6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9792A-D6D5-3E5D-5669-B8486A2EB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F80B-BDA1-B4DB-4C53-3B486B055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6344-99F6-4D07-A821-2B3E1FC64D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96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7C8"/>
            </a:gs>
            <a:gs pos="50000">
              <a:srgbClr val="346AB4"/>
            </a:gs>
            <a:gs pos="100000">
              <a:srgbClr val="90379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ABCABF-05A9-A7C3-CB27-D82DE6994F35}"/>
              </a:ext>
            </a:extLst>
          </p:cNvPr>
          <p:cNvSpPr txBox="1"/>
          <p:nvPr/>
        </p:nvSpPr>
        <p:spPr>
          <a:xfrm>
            <a:off x="1047930" y="1029325"/>
            <a:ext cx="72287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Gotham Narrow Ultra" pitchFamily="2" charset="0"/>
              </a:rPr>
              <a:t>Proposed </a:t>
            </a:r>
            <a:r>
              <a:rPr lang="en-US" sz="6000" dirty="0" err="1">
                <a:solidFill>
                  <a:prstClr val="white"/>
                </a:solidFill>
                <a:latin typeface="Gotham Narrow Ultra" pitchFamily="2" charset="0"/>
              </a:rPr>
              <a:t>Organisational</a:t>
            </a:r>
            <a:r>
              <a:rPr lang="en-US" sz="6000" dirty="0">
                <a:solidFill>
                  <a:prstClr val="white"/>
                </a:solidFill>
                <a:latin typeface="Gotham Narrow Ultra" pitchFamily="2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Narrow Ultra" pitchFamily="2" charset="0"/>
                <a:ea typeface="+mn-ea"/>
                <a:cs typeface="+mn-cs"/>
              </a:rPr>
              <a:t>Purpose &amp; Strategy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Narrow Ultra" pitchFamily="2" charset="0"/>
                <a:ea typeface="+mn-ea"/>
                <a:cs typeface="+mn-cs"/>
              </a:rPr>
              <a:t>Supporting presentation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Narrow Light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Narrow Light" pitchFamily="2" charset="0"/>
                <a:ea typeface="+mn-ea"/>
                <a:cs typeface="+mn-cs"/>
              </a:rPr>
              <a:t>August 2023</a:t>
            </a:r>
          </a:p>
        </p:txBody>
      </p:sp>
      <p:pic>
        <p:nvPicPr>
          <p:cNvPr id="6" name="Picture 5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3A7F125F-9ECB-4582-3EEA-96F5436E26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199" y="253999"/>
            <a:ext cx="1175658" cy="11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28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7C8"/>
            </a:gs>
            <a:gs pos="50000">
              <a:srgbClr val="346AB4"/>
            </a:gs>
            <a:gs pos="100000">
              <a:srgbClr val="90379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1C1A9-8D92-271D-D428-96553B8FD0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927" y="698863"/>
            <a:ext cx="3861750" cy="54602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DDE10-0C76-0D28-3B34-FA1CF25ACC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25" y="698863"/>
            <a:ext cx="3861750" cy="54602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9775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7C8"/>
            </a:gs>
            <a:gs pos="50000">
              <a:srgbClr val="346AB4"/>
            </a:gs>
            <a:gs pos="100000">
              <a:srgbClr val="90379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67E0F-0601-966D-8265-209FE057DB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925" y="698863"/>
            <a:ext cx="3861750" cy="54602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A87AA-D553-48C7-5488-88AD4B001D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27" y="698863"/>
            <a:ext cx="3861750" cy="54602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12341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7C8"/>
            </a:gs>
            <a:gs pos="50000">
              <a:srgbClr val="346AB4"/>
            </a:gs>
            <a:gs pos="100000">
              <a:srgbClr val="90379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521BC-9486-992E-B90B-18A60836A2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923" y="698863"/>
            <a:ext cx="3861750" cy="54602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C10E0-37D5-2F8C-3EF5-7D60DE198C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29" y="698863"/>
            <a:ext cx="3861750" cy="54602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57690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7C8"/>
            </a:gs>
            <a:gs pos="50000">
              <a:srgbClr val="346AB4"/>
            </a:gs>
            <a:gs pos="100000">
              <a:srgbClr val="90379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ABCABF-05A9-A7C3-CB27-D82DE6994F35}"/>
              </a:ext>
            </a:extLst>
          </p:cNvPr>
          <p:cNvSpPr txBox="1"/>
          <p:nvPr/>
        </p:nvSpPr>
        <p:spPr>
          <a:xfrm>
            <a:off x="634812" y="894125"/>
            <a:ext cx="645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tham Narrow Ultra" pitchFamily="2" charset="0"/>
              </a:rPr>
              <a:t>Engagement approach</a:t>
            </a:r>
          </a:p>
        </p:txBody>
      </p:sp>
      <p:pic>
        <p:nvPicPr>
          <p:cNvPr id="6" name="Picture 5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A6634691-9075-55C3-DCCE-BEBA674A06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199" y="253999"/>
            <a:ext cx="1175658" cy="117565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F145E-894B-31CB-4681-062D548A0F98}"/>
              </a:ext>
            </a:extLst>
          </p:cNvPr>
          <p:cNvGrpSpPr/>
          <p:nvPr/>
        </p:nvGrpSpPr>
        <p:grpSpPr>
          <a:xfrm>
            <a:off x="641428" y="1897475"/>
            <a:ext cx="10909144" cy="4120354"/>
            <a:chOff x="396139" y="1968738"/>
            <a:chExt cx="11670473" cy="440790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21FABA7-04ED-979F-3CB4-655D130E4643}"/>
                </a:ext>
              </a:extLst>
            </p:cNvPr>
            <p:cNvSpPr/>
            <p:nvPr/>
          </p:nvSpPr>
          <p:spPr>
            <a:xfrm>
              <a:off x="1252937" y="2728799"/>
              <a:ext cx="3654730" cy="6075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Gotham Narrow Bold" pitchFamily="2" charset="0"/>
                </a:rPr>
                <a:t>Purpose - Our People - Launch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A8C46E-43AE-3D08-9CFA-2BFEEDD83DAF}"/>
                </a:ext>
              </a:extLst>
            </p:cNvPr>
            <p:cNvSpPr/>
            <p:nvPr/>
          </p:nvSpPr>
          <p:spPr>
            <a:xfrm>
              <a:off x="2095018" y="4248921"/>
              <a:ext cx="4537276" cy="6075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Gotham Narrow Bold" pitchFamily="2" charset="0"/>
                </a:rPr>
                <a:t>Purpose - Our Partners &amp; Mana Whenua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7ADB91-C9F7-35A0-9BF7-A4AC5AB67C9B}"/>
                </a:ext>
              </a:extLst>
            </p:cNvPr>
            <p:cNvSpPr/>
            <p:nvPr/>
          </p:nvSpPr>
          <p:spPr>
            <a:xfrm>
              <a:off x="4526843" y="5008982"/>
              <a:ext cx="7539769" cy="6075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Gotham Narrow Bold" pitchFamily="2" charset="0"/>
                </a:rPr>
                <a:t>Purpose - Embed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37F6C1-B2D6-8FBA-5665-B9E2337FEC40}"/>
                </a:ext>
              </a:extLst>
            </p:cNvPr>
            <p:cNvSpPr/>
            <p:nvPr/>
          </p:nvSpPr>
          <p:spPr>
            <a:xfrm>
              <a:off x="6423377" y="5769045"/>
              <a:ext cx="5643235" cy="6075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Gotham Narrow Bold" pitchFamily="2" charset="0"/>
                </a:rPr>
                <a:t>Strategy into action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F2DB89-3448-661C-2937-453C8121D1D2}"/>
                </a:ext>
              </a:extLst>
            </p:cNvPr>
            <p:cNvSpPr/>
            <p:nvPr/>
          </p:nvSpPr>
          <p:spPr>
            <a:xfrm>
              <a:off x="396139" y="1968738"/>
              <a:ext cx="1698879" cy="6075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Gotham Narrow Bold" pitchFamily="2" charset="0"/>
                </a:rPr>
                <a:t>Business Plan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1E5E84-A8A0-A79D-9CB1-E488A015E95D}"/>
                </a:ext>
              </a:extLst>
            </p:cNvPr>
            <p:cNvSpPr/>
            <p:nvPr/>
          </p:nvSpPr>
          <p:spPr>
            <a:xfrm>
              <a:off x="3210717" y="3488860"/>
              <a:ext cx="4537276" cy="6075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Gotham Narrow Bold" pitchFamily="2" charset="0"/>
                </a:rPr>
                <a:t>Org Re-Design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397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7C8"/>
            </a:gs>
            <a:gs pos="50000">
              <a:srgbClr val="346AB4"/>
            </a:gs>
            <a:gs pos="100000">
              <a:srgbClr val="90379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ABCABF-05A9-A7C3-CB27-D82DE6994F35}"/>
              </a:ext>
            </a:extLst>
          </p:cNvPr>
          <p:cNvSpPr txBox="1"/>
          <p:nvPr/>
        </p:nvSpPr>
        <p:spPr>
          <a:xfrm>
            <a:off x="960844" y="2921168"/>
            <a:ext cx="7228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otham Narrow Ultra" pitchFamily="2" charset="0"/>
              </a:rPr>
              <a:t>Our journey.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5CBC76-2314-6FAE-BC77-BF406B7D51A6}"/>
              </a:ext>
            </a:extLst>
          </p:cNvPr>
          <p:cNvSpPr/>
          <p:nvPr/>
        </p:nvSpPr>
        <p:spPr>
          <a:xfrm>
            <a:off x="5634858" y="779584"/>
            <a:ext cx="1212025" cy="1212025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SOI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C26C934-B534-D281-3AE5-C01911D71037}"/>
              </a:ext>
            </a:extLst>
          </p:cNvPr>
          <p:cNvSpPr/>
          <p:nvPr/>
        </p:nvSpPr>
        <p:spPr>
          <a:xfrm>
            <a:off x="6877706" y="779584"/>
            <a:ext cx="1240220" cy="124022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PWC Report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B321-B83C-02E9-C7B3-C44D1907397C}"/>
              </a:ext>
            </a:extLst>
          </p:cNvPr>
          <p:cNvSpPr/>
          <p:nvPr/>
        </p:nvSpPr>
        <p:spPr>
          <a:xfrm>
            <a:off x="8148749" y="784737"/>
            <a:ext cx="1240220" cy="124022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Auckland Plan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DC8927-F7D2-9E00-7973-0FE0B51A460F}"/>
              </a:ext>
            </a:extLst>
          </p:cNvPr>
          <p:cNvSpPr/>
          <p:nvPr/>
        </p:nvSpPr>
        <p:spPr>
          <a:xfrm>
            <a:off x="9419792" y="781401"/>
            <a:ext cx="1240220" cy="124022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Existing Purpose &amp; Principles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0A0E20-ED41-9BCE-6DEF-4D8E5F7C2F7E}"/>
              </a:ext>
            </a:extLst>
          </p:cNvPr>
          <p:cNvSpPr/>
          <p:nvPr/>
        </p:nvSpPr>
        <p:spPr>
          <a:xfrm>
            <a:off x="10660012" y="779584"/>
            <a:ext cx="1240220" cy="124022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Vision for Joint Transport Plan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052C88-88B6-74BA-20C1-EA80BA4BBD26}"/>
              </a:ext>
            </a:extLst>
          </p:cNvPr>
          <p:cNvSpPr/>
          <p:nvPr/>
        </p:nvSpPr>
        <p:spPr>
          <a:xfrm>
            <a:off x="7189075" y="2413036"/>
            <a:ext cx="1579783" cy="157978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15 x SLT workshop all the inputs for the day.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D3149B-5FAF-0254-C85A-7B87DB6C4A04}"/>
              </a:ext>
            </a:extLst>
          </p:cNvPr>
          <p:cNvCxnSpPr>
            <a:cxnSpLocks/>
          </p:cNvCxnSpPr>
          <p:nvPr/>
        </p:nvCxnSpPr>
        <p:spPr>
          <a:xfrm>
            <a:off x="5634858" y="2196662"/>
            <a:ext cx="626537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F85FCEE-2AA7-D75D-9F23-BD7B46A03854}"/>
              </a:ext>
            </a:extLst>
          </p:cNvPr>
          <p:cNvSpPr/>
          <p:nvPr/>
        </p:nvSpPr>
        <p:spPr>
          <a:xfrm>
            <a:off x="8779413" y="2401716"/>
            <a:ext cx="1579783" cy="157978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All thinking consolidated into a one place. Landed purpose thought.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AA02D4-9275-B75A-6E21-8AE5B575DA0A}"/>
              </a:ext>
            </a:extLst>
          </p:cNvPr>
          <p:cNvSpPr/>
          <p:nvPr/>
        </p:nvSpPr>
        <p:spPr>
          <a:xfrm>
            <a:off x="7749835" y="4404948"/>
            <a:ext cx="2048600" cy="20486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Now we design how we will articulate and communicate our purpose.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70A04D-63D2-F325-1EB9-DF6A614622D8}"/>
              </a:ext>
            </a:extLst>
          </p:cNvPr>
          <p:cNvCxnSpPr>
            <a:cxnSpLocks/>
          </p:cNvCxnSpPr>
          <p:nvPr/>
        </p:nvCxnSpPr>
        <p:spPr>
          <a:xfrm>
            <a:off x="7189075" y="4198883"/>
            <a:ext cx="317012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00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7C8"/>
            </a:gs>
            <a:gs pos="50000">
              <a:srgbClr val="346AB4"/>
            </a:gs>
            <a:gs pos="100000">
              <a:srgbClr val="90379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ABCABF-05A9-A7C3-CB27-D82DE6994F35}"/>
              </a:ext>
            </a:extLst>
          </p:cNvPr>
          <p:cNvSpPr txBox="1"/>
          <p:nvPr/>
        </p:nvSpPr>
        <p:spPr>
          <a:xfrm>
            <a:off x="960844" y="2691859"/>
            <a:ext cx="6028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otham Narrow Ultra" pitchFamily="2" charset="0"/>
              </a:rPr>
              <a:t>Our plan.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9C9B1AB-2201-ACE4-4837-C5DC269C6BF5}"/>
              </a:ext>
            </a:extLst>
          </p:cNvPr>
          <p:cNvSpPr/>
          <p:nvPr/>
        </p:nvSpPr>
        <p:spPr>
          <a:xfrm>
            <a:off x="3159759" y="3733535"/>
            <a:ext cx="1654773" cy="165477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Articulate our purpose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A9191B-8A13-482D-E5F5-8959745E77B5}"/>
              </a:ext>
            </a:extLst>
          </p:cNvPr>
          <p:cNvSpPr/>
          <p:nvPr/>
        </p:nvSpPr>
        <p:spPr>
          <a:xfrm>
            <a:off x="6507800" y="3749743"/>
            <a:ext cx="1693268" cy="169326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Design a way for it to be easily absorbed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535C3FF-EA06-4B45-0878-B149C26E51ED}"/>
              </a:ext>
            </a:extLst>
          </p:cNvPr>
          <p:cNvSpPr/>
          <p:nvPr/>
        </p:nvSpPr>
        <p:spPr>
          <a:xfrm>
            <a:off x="4814532" y="3745538"/>
            <a:ext cx="1693268" cy="169326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Get people to feel something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AEFB40A-EEEA-55C6-A825-C9CAC7BC1D45}"/>
              </a:ext>
            </a:extLst>
          </p:cNvPr>
          <p:cNvSpPr/>
          <p:nvPr/>
        </p:nvSpPr>
        <p:spPr>
          <a:xfrm>
            <a:off x="8201068" y="3735352"/>
            <a:ext cx="1693268" cy="169326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Make it easy to find and follow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2AEB11-F865-B8C0-8CC9-0B94E6ED2CE3}"/>
              </a:ext>
            </a:extLst>
          </p:cNvPr>
          <p:cNvSpPr/>
          <p:nvPr/>
        </p:nvSpPr>
        <p:spPr>
          <a:xfrm>
            <a:off x="9894336" y="3733535"/>
            <a:ext cx="1693268" cy="169326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Gotham Narrow Book" pitchFamily="2" charset="0"/>
              </a:rPr>
              <a:t>Engage me</a:t>
            </a:r>
          </a:p>
        </p:txBody>
      </p:sp>
    </p:spTree>
    <p:extLst>
      <p:ext uri="{BB962C8B-B14F-4D97-AF65-F5344CB8AC3E}">
        <p14:creationId xmlns:p14="http://schemas.microsoft.com/office/powerpoint/2010/main" val="91963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61FC86-5DF8-4377-44C0-FB15DF2603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B87C8"/>
              </a:gs>
              <a:gs pos="50000">
                <a:srgbClr val="346AB4"/>
              </a:gs>
              <a:gs pos="100000">
                <a:srgbClr val="903791"/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rcular pattern of lines&#10;&#10;Description automatically generated">
            <a:extLst>
              <a:ext uri="{FF2B5EF4-FFF2-40B4-BE49-F238E27FC236}">
                <a16:creationId xmlns:a16="http://schemas.microsoft.com/office/drawing/2014/main" id="{36C9ECC6-6AA5-A0C2-AAC2-17F4C0CDDA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313" y="145139"/>
            <a:ext cx="6487886" cy="6487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ABCABF-05A9-A7C3-CB27-D82DE6994F35}"/>
              </a:ext>
            </a:extLst>
          </p:cNvPr>
          <p:cNvSpPr txBox="1"/>
          <p:nvPr/>
        </p:nvSpPr>
        <p:spPr>
          <a:xfrm>
            <a:off x="666993" y="2419586"/>
            <a:ext cx="3195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otham Narrow Ultra" pitchFamily="2" charset="0"/>
              </a:rPr>
              <a:t>To </a:t>
            </a:r>
            <a:r>
              <a:rPr lang="en-US" sz="6000" dirty="0" err="1">
                <a:solidFill>
                  <a:schemeClr val="bg1"/>
                </a:solidFill>
                <a:latin typeface="Gotham Narrow Ultra" pitchFamily="2" charset="0"/>
              </a:rPr>
              <a:t>tiaki</a:t>
            </a:r>
            <a:r>
              <a:rPr lang="en-US" sz="6000" dirty="0">
                <a:solidFill>
                  <a:schemeClr val="bg1"/>
                </a:solidFill>
                <a:latin typeface="Gotham Narrow Ultra" pitchFamily="2" charset="0"/>
              </a:rPr>
              <a:t> is to…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220E76-4A6F-5FE4-5648-CE46FA9D1B8C}"/>
              </a:ext>
            </a:extLst>
          </p:cNvPr>
          <p:cNvSpPr txBox="1"/>
          <p:nvPr/>
        </p:nvSpPr>
        <p:spPr>
          <a:xfrm>
            <a:off x="6260138" y="3004361"/>
            <a:ext cx="23940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1600" kern="0" dirty="0">
                <a:solidFill>
                  <a:schemeClr val="bg1"/>
                </a:solidFill>
                <a:effectLst/>
                <a:latin typeface="Gotham Narrow Ligh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Our purpose is to </a:t>
            </a:r>
            <a:br>
              <a:rPr lang="en-NZ" sz="1600" kern="0" dirty="0">
                <a:solidFill>
                  <a:schemeClr val="bg1"/>
                </a:solidFill>
                <a:latin typeface="Gotham Narrow Light" pitchFamily="2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NZ" sz="1600" kern="0" dirty="0" err="1">
                <a:solidFill>
                  <a:schemeClr val="bg1"/>
                </a:solidFill>
                <a:effectLst/>
                <a:latin typeface="Gotham Narrow Ligh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tiaki</a:t>
            </a:r>
            <a:r>
              <a:rPr lang="en-NZ" sz="1600" kern="0" dirty="0">
                <a:solidFill>
                  <a:schemeClr val="bg1"/>
                </a:solidFill>
                <a:effectLst/>
                <a:latin typeface="Gotham Narrow Ligh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for transport in</a:t>
            </a:r>
            <a:br>
              <a:rPr lang="en-NZ" sz="1600" kern="0" dirty="0">
                <a:solidFill>
                  <a:schemeClr val="bg1"/>
                </a:solidFill>
                <a:effectLst/>
                <a:latin typeface="Gotham Narrow Light" pitchFamily="2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NZ" sz="1600" kern="0" dirty="0" err="1">
                <a:solidFill>
                  <a:schemeClr val="bg1"/>
                </a:solidFill>
                <a:effectLst/>
                <a:latin typeface="Gotham Narrow Ligh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Tāmaki</a:t>
            </a:r>
            <a:r>
              <a:rPr lang="en-NZ" sz="1600" kern="0" dirty="0">
                <a:solidFill>
                  <a:schemeClr val="bg1"/>
                </a:solidFill>
                <a:effectLst/>
                <a:latin typeface="Gotham Narrow Ligh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Makaurau.</a:t>
            </a:r>
            <a:endParaRPr lang="en-NZ" sz="1600" kern="100" dirty="0">
              <a:solidFill>
                <a:schemeClr val="bg1"/>
              </a:solidFill>
              <a:effectLst/>
              <a:latin typeface="Gotham Narrow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5BC59B63-D107-A680-9C4C-15C2123F7A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199" y="253999"/>
            <a:ext cx="1175658" cy="11756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53929D-1F22-7868-7204-A4B5BD7C5FA6}"/>
              </a:ext>
            </a:extLst>
          </p:cNvPr>
          <p:cNvSpPr/>
          <p:nvPr/>
        </p:nvSpPr>
        <p:spPr>
          <a:xfrm>
            <a:off x="4568276" y="2345783"/>
            <a:ext cx="1293670" cy="129367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kern="0" dirty="0">
                <a:solidFill>
                  <a:schemeClr val="accent1"/>
                </a:solidFill>
                <a:effectLst/>
                <a:latin typeface="Gotham Narrow Boo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Care</a:t>
            </a:r>
            <a:endParaRPr lang="en-NZ" sz="1400" kern="100" dirty="0">
              <a:solidFill>
                <a:schemeClr val="accent1"/>
              </a:solidFill>
              <a:effectLst/>
              <a:latin typeface="Gotham Narrow Book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F6F267-1F4B-E8E0-47CE-A145C1054C70}"/>
              </a:ext>
            </a:extLst>
          </p:cNvPr>
          <p:cNvSpPr/>
          <p:nvPr/>
        </p:nvSpPr>
        <p:spPr>
          <a:xfrm>
            <a:off x="8790536" y="1640702"/>
            <a:ext cx="1293670" cy="129367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kern="0" dirty="0">
                <a:solidFill>
                  <a:schemeClr val="accent1"/>
                </a:solidFill>
                <a:effectLst/>
                <a:latin typeface="Gotham Narrow Boo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Protect</a:t>
            </a:r>
            <a:endParaRPr lang="en-NZ" sz="1400" kern="100" dirty="0">
              <a:solidFill>
                <a:schemeClr val="accent1"/>
              </a:solidFill>
              <a:effectLst/>
              <a:latin typeface="Gotham Narrow Book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83D90A-6241-DB0F-255B-1DDBCCFB10E7}"/>
              </a:ext>
            </a:extLst>
          </p:cNvPr>
          <p:cNvSpPr/>
          <p:nvPr/>
        </p:nvSpPr>
        <p:spPr>
          <a:xfrm>
            <a:off x="4917465" y="4022231"/>
            <a:ext cx="1293670" cy="129367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kern="0" dirty="0">
                <a:solidFill>
                  <a:schemeClr val="accent1"/>
                </a:solidFill>
                <a:effectLst/>
                <a:latin typeface="Gotham Narrow Boo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Wrap around </a:t>
            </a:r>
            <a:endParaRPr lang="en-NZ" sz="1400" kern="100" dirty="0">
              <a:solidFill>
                <a:schemeClr val="accent1"/>
              </a:solidFill>
              <a:effectLst/>
              <a:latin typeface="Gotham Narrow Book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49815B-0CAB-8C80-7B22-E1EBF97DD85C}"/>
              </a:ext>
            </a:extLst>
          </p:cNvPr>
          <p:cNvSpPr/>
          <p:nvPr/>
        </p:nvSpPr>
        <p:spPr>
          <a:xfrm>
            <a:off x="8007309" y="4715603"/>
            <a:ext cx="1293670" cy="129367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kern="0" dirty="0">
                <a:solidFill>
                  <a:schemeClr val="accent1"/>
                </a:solidFill>
                <a:effectLst/>
                <a:latin typeface="Gotham Narrow Boo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Guard</a:t>
            </a:r>
            <a:endParaRPr lang="en-NZ" sz="1400" kern="100" dirty="0">
              <a:solidFill>
                <a:schemeClr val="accent1"/>
              </a:solidFill>
              <a:effectLst/>
              <a:latin typeface="Gotham Narrow Book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D4FBA3-92EE-817C-A80E-077E1F320874}"/>
              </a:ext>
            </a:extLst>
          </p:cNvPr>
          <p:cNvSpPr/>
          <p:nvPr/>
        </p:nvSpPr>
        <p:spPr>
          <a:xfrm>
            <a:off x="7342735" y="586348"/>
            <a:ext cx="1293670" cy="129367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kern="0" dirty="0">
                <a:solidFill>
                  <a:schemeClr val="accent1"/>
                </a:solidFill>
                <a:effectLst/>
                <a:latin typeface="Gotham Narrow Boo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Nurture</a:t>
            </a:r>
            <a:endParaRPr lang="en-NZ" sz="1400" kern="100" dirty="0">
              <a:solidFill>
                <a:schemeClr val="accent1"/>
              </a:solidFill>
              <a:effectLst/>
              <a:latin typeface="Gotham Narrow Book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197695-5CA6-729E-B094-7EE69D0BB250}"/>
              </a:ext>
            </a:extLst>
          </p:cNvPr>
          <p:cNvSpPr/>
          <p:nvPr/>
        </p:nvSpPr>
        <p:spPr>
          <a:xfrm>
            <a:off x="6259223" y="5017597"/>
            <a:ext cx="1293670" cy="129367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kern="0" dirty="0">
                <a:solidFill>
                  <a:schemeClr val="accent1"/>
                </a:solidFill>
                <a:effectLst/>
                <a:latin typeface="Gotham Narrow Boo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Conserve</a:t>
            </a:r>
            <a:endParaRPr lang="en-NZ" sz="1400" kern="100" dirty="0">
              <a:solidFill>
                <a:schemeClr val="accent1"/>
              </a:solidFill>
              <a:effectLst/>
              <a:latin typeface="Gotham Narrow Book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2CBC9A-7206-F2C9-7AF9-766548B7ADE3}"/>
              </a:ext>
            </a:extLst>
          </p:cNvPr>
          <p:cNvSpPr/>
          <p:nvPr/>
        </p:nvSpPr>
        <p:spPr>
          <a:xfrm>
            <a:off x="5564300" y="883366"/>
            <a:ext cx="1293670" cy="129367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kern="0" dirty="0">
                <a:solidFill>
                  <a:schemeClr val="accent1"/>
                </a:solidFill>
                <a:effectLst/>
                <a:latin typeface="Gotham Narrow Boo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Watch over</a:t>
            </a:r>
            <a:endParaRPr lang="en-NZ" sz="1400" kern="100" dirty="0">
              <a:solidFill>
                <a:schemeClr val="accent1"/>
              </a:solidFill>
              <a:effectLst/>
              <a:latin typeface="Gotham Narrow Book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00009A-F161-9282-4667-C31DA02DEEEA}"/>
              </a:ext>
            </a:extLst>
          </p:cNvPr>
          <p:cNvSpPr/>
          <p:nvPr/>
        </p:nvSpPr>
        <p:spPr>
          <a:xfrm>
            <a:off x="9052336" y="3276794"/>
            <a:ext cx="1293670" cy="129367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kern="0" dirty="0">
                <a:solidFill>
                  <a:schemeClr val="accent1"/>
                </a:solidFill>
                <a:effectLst/>
                <a:latin typeface="Gotham Narrow Boo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Enable</a:t>
            </a:r>
            <a:endParaRPr lang="en-NZ" sz="1400" kern="100" dirty="0">
              <a:solidFill>
                <a:schemeClr val="accent1"/>
              </a:solidFill>
              <a:effectLst/>
              <a:latin typeface="Gotham Narrow Book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67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324041-F922-C071-FFAB-9471457ED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ABCABF-05A9-A7C3-CB27-D82DE6994F35}"/>
              </a:ext>
            </a:extLst>
          </p:cNvPr>
          <p:cNvSpPr txBox="1"/>
          <p:nvPr/>
        </p:nvSpPr>
        <p:spPr>
          <a:xfrm>
            <a:off x="684655" y="1997839"/>
            <a:ext cx="38688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otham Narrow Ultra" pitchFamily="2" charset="0"/>
              </a:rPr>
              <a:t>Our principles guide us.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77E60-B1AA-3C56-7912-CD04A1B1BF6F}"/>
              </a:ext>
            </a:extLst>
          </p:cNvPr>
          <p:cNvSpPr txBox="1"/>
          <p:nvPr/>
        </p:nvSpPr>
        <p:spPr>
          <a:xfrm>
            <a:off x="6697980" y="-10744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5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371BB-7BB8-E759-4175-347798D63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977E60-B1AA-3C56-7912-CD04A1B1BF6F}"/>
              </a:ext>
            </a:extLst>
          </p:cNvPr>
          <p:cNvSpPr txBox="1"/>
          <p:nvPr/>
        </p:nvSpPr>
        <p:spPr>
          <a:xfrm>
            <a:off x="6697980" y="-10744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A0038-17A4-3AEE-578F-783F94AF2C1E}"/>
              </a:ext>
            </a:extLst>
          </p:cNvPr>
          <p:cNvSpPr txBox="1"/>
          <p:nvPr/>
        </p:nvSpPr>
        <p:spPr>
          <a:xfrm>
            <a:off x="444024" y="4387533"/>
            <a:ext cx="3759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Narrow Ultra" pitchFamily="2" charset="0"/>
              </a:rPr>
              <a:t>Our goals wrap around our foundation.</a:t>
            </a:r>
          </a:p>
        </p:txBody>
      </p:sp>
    </p:spTree>
    <p:extLst>
      <p:ext uri="{BB962C8B-B14F-4D97-AF65-F5344CB8AC3E}">
        <p14:creationId xmlns:p14="http://schemas.microsoft.com/office/powerpoint/2010/main" val="223218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7C8"/>
            </a:gs>
            <a:gs pos="50000">
              <a:srgbClr val="346AB4"/>
            </a:gs>
            <a:gs pos="100000">
              <a:srgbClr val="90379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ABCABF-05A9-A7C3-CB27-D82DE6994F35}"/>
              </a:ext>
            </a:extLst>
          </p:cNvPr>
          <p:cNvSpPr txBox="1"/>
          <p:nvPr/>
        </p:nvSpPr>
        <p:spPr>
          <a:xfrm>
            <a:off x="960844" y="2644170"/>
            <a:ext cx="4976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otham Narrow Ultra" pitchFamily="2" charset="0"/>
              </a:rPr>
              <a:t>But this is what people see of us.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AEE52ED-98DB-4139-7EFD-6298841597C6}"/>
              </a:ext>
            </a:extLst>
          </p:cNvPr>
          <p:cNvGrpSpPr/>
          <p:nvPr/>
        </p:nvGrpSpPr>
        <p:grpSpPr>
          <a:xfrm>
            <a:off x="7579228" y="0"/>
            <a:ext cx="4612772" cy="6863650"/>
            <a:chOff x="6367172" y="-303202"/>
            <a:chExt cx="4812744" cy="7161202"/>
          </a:xfrm>
        </p:grpSpPr>
        <p:pic>
          <p:nvPicPr>
            <p:cNvPr id="3" name="Picture 2" descr="A group of people walking on a sidewalk&#10;&#10;Description automatically generated with low confidence">
              <a:extLst>
                <a:ext uri="{FF2B5EF4-FFF2-40B4-BE49-F238E27FC236}">
                  <a16:creationId xmlns:a16="http://schemas.microsoft.com/office/drawing/2014/main" id="{C4A44CD5-72DB-320E-B1D0-74919FB8E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25" y="4457052"/>
              <a:ext cx="2400948" cy="2400948"/>
            </a:xfrm>
            <a:prstGeom prst="rect">
              <a:avLst/>
            </a:prstGeom>
          </p:spPr>
        </p:pic>
        <p:pic>
          <p:nvPicPr>
            <p:cNvPr id="6" name="Picture 5" descr="A train at a station&#10;&#10;Description automatically generated with low confidence">
              <a:extLst>
                <a:ext uri="{FF2B5EF4-FFF2-40B4-BE49-F238E27FC236}">
                  <a16:creationId xmlns:a16="http://schemas.microsoft.com/office/drawing/2014/main" id="{3C350A11-4604-6E0F-5DF5-A9FA4B204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25" y="2066144"/>
              <a:ext cx="2400948" cy="2400948"/>
            </a:xfrm>
            <a:prstGeom prst="rect">
              <a:avLst/>
            </a:prstGeom>
          </p:spPr>
        </p:pic>
        <p:pic>
          <p:nvPicPr>
            <p:cNvPr id="8" name="Picture 7" descr="A car on the road&#10;&#10;Description automatically generated with low confidence">
              <a:extLst>
                <a:ext uri="{FF2B5EF4-FFF2-40B4-BE49-F238E27FC236}">
                  <a16:creationId xmlns:a16="http://schemas.microsoft.com/office/drawing/2014/main" id="{594F0F52-C9DA-2173-8407-6566E42E3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7172" y="-303202"/>
              <a:ext cx="2400948" cy="2400948"/>
            </a:xfrm>
            <a:prstGeom prst="rect">
              <a:avLst/>
            </a:prstGeom>
          </p:spPr>
        </p:pic>
        <p:pic>
          <p:nvPicPr>
            <p:cNvPr id="19" name="Picture 18" descr="A person standing next to a bus&#10;&#10;Description automatically generated">
              <a:extLst>
                <a:ext uri="{FF2B5EF4-FFF2-40B4-BE49-F238E27FC236}">
                  <a16:creationId xmlns:a16="http://schemas.microsoft.com/office/drawing/2014/main" id="{7A6B3ED4-E8FF-FC22-497F-3CD145E5D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63133" y="4435490"/>
              <a:ext cx="2400948" cy="2400948"/>
            </a:xfrm>
            <a:prstGeom prst="rect">
              <a:avLst/>
            </a:prstGeom>
          </p:spPr>
        </p:pic>
        <p:pic>
          <p:nvPicPr>
            <p:cNvPr id="26" name="Picture 25" descr="A person wearing a helmet and blue jacket standing on a bicycle&#10;&#10;Description automatically generated with low confidence">
              <a:extLst>
                <a:ext uri="{FF2B5EF4-FFF2-40B4-BE49-F238E27FC236}">
                  <a16:creationId xmlns:a16="http://schemas.microsoft.com/office/drawing/2014/main" id="{30221F9B-5FA5-1D73-6FA9-C7E2B931D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63132" y="2066144"/>
              <a:ext cx="2400948" cy="2400948"/>
            </a:xfrm>
            <a:prstGeom prst="rect">
              <a:avLst/>
            </a:prstGeom>
          </p:spPr>
        </p:pic>
        <p:pic>
          <p:nvPicPr>
            <p:cNvPr id="29" name="Picture 28" descr="A hand holding a black card&#10;&#10;Description automatically generated with medium confidence">
              <a:extLst>
                <a:ext uri="{FF2B5EF4-FFF2-40B4-BE49-F238E27FC236}">
                  <a16:creationId xmlns:a16="http://schemas.microsoft.com/office/drawing/2014/main" id="{89B72849-6C5F-D859-9B8A-737926227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63066" y="-303156"/>
              <a:ext cx="2416850" cy="2390121"/>
            </a:xfrm>
            <a:prstGeom prst="rect">
              <a:avLst/>
            </a:prstGeom>
          </p:spPr>
        </p:pic>
      </p:grpSp>
      <p:pic>
        <p:nvPicPr>
          <p:cNvPr id="2" name="Picture 1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B4D95812-05C6-8C13-AF1C-FEEC8E2714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420" y="2321853"/>
            <a:ext cx="2321440" cy="232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4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7C8"/>
            </a:gs>
            <a:gs pos="50000">
              <a:srgbClr val="346AB4"/>
            </a:gs>
            <a:gs pos="100000">
              <a:srgbClr val="90379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09BDF8-10DB-C04A-3D70-3AD8557594EC}"/>
              </a:ext>
            </a:extLst>
          </p:cNvPr>
          <p:cNvSpPr txBox="1"/>
          <p:nvPr/>
        </p:nvSpPr>
        <p:spPr>
          <a:xfrm>
            <a:off x="4762728" y="420484"/>
            <a:ext cx="6691517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Tāmaki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Makaurau is already an amazing place to live.  But we can make our city even better.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From the streets where we live, work and play, to the trains, buses, ferries, roads, cycle lanes, and walkways that connect us.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At AT, we </a:t>
            </a: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tiaki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for transport in </a:t>
            </a: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Tāmaki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Makaurau. This means we are the ones who enable, protect, conserve and support our communities in all forms of transport.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 are here to deliver an integrated system that helps </a:t>
            </a: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Tāmaki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Makaurau unlock its full potential, become more resilient, and thrive.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To </a:t>
            </a: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tiaki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well, it’s important we listen and respond to the needs of our customers and communities.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It’s us working hard with all groups to enable an approach that benefits both </a:t>
            </a:r>
            <a:r>
              <a:rPr lang="de-DE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Aucklanders</a:t>
            </a:r>
            <a:r>
              <a:rPr lang="de-DE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1200" u="sng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595959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and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our visitors.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It’s us caring for our natural environment by playing our part in tackling climate change.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Also putting people and places at the heart of how we design and deliver our transport system.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pt-PT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And</a:t>
            </a:r>
            <a:r>
              <a:rPr lang="pt-PT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t-PT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using</a:t>
            </a:r>
            <a:r>
              <a:rPr lang="pt-PT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Te Ao M</a:t>
            </a: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āori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to guide our thinking, so we deliver a transport system that improves outcomes for all, and one that reflects our unique cultural identity.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Sticking to these principles will help us </a:t>
            </a: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tiaki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well and together we can achieve our ambitious goals.</a:t>
            </a: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seamless and reliable public transport experience.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Safe journeys for everyone.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Smart use of our existing network.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And, a resilient and sustainable transport system.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 want to achieve these goals so that more Aucklanders have the best options for how </a:t>
            </a:r>
            <a:r>
              <a:rPr lang="en-US" sz="1200" u="sng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595959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ever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they would like to get around </a:t>
            </a: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Tāmaki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Makaurau.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Together with our partners, we have the team to do it – our engineers, drivers, wardens, planners and more. We all have a role to play.  We all </a:t>
            </a: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tiaki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Our purpose is to </a:t>
            </a: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tiaki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for transport in </a:t>
            </a:r>
            <a:r>
              <a:rPr lang="en-US" sz="1200" kern="0" dirty="0" err="1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Tāmaki</a:t>
            </a: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Makaurau.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600"/>
              </a:spcAft>
            </a:pPr>
            <a:r>
              <a:rPr lang="en-US" sz="1200" kern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Gotham Narrow Book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Let’s live our purpose. And together, we can create an Auckland we can all be proud of.</a:t>
            </a:r>
            <a:endParaRPr lang="en-NZ" sz="1200" kern="10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Gotham Narrow Book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15F94C-2D59-5A2D-4665-E5C738DF19BF}"/>
              </a:ext>
            </a:extLst>
          </p:cNvPr>
          <p:cNvSpPr txBox="1"/>
          <p:nvPr/>
        </p:nvSpPr>
        <p:spPr>
          <a:xfrm>
            <a:off x="960845" y="2274838"/>
            <a:ext cx="30015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4800" b="1" dirty="0">
                <a:solidFill>
                  <a:schemeClr val="bg1"/>
                </a:solidFill>
                <a:effectLst/>
                <a:latin typeface="Gotham Narrow Ultra" pitchFamily="2" charset="0"/>
              </a:rPr>
              <a:t>Our story</a:t>
            </a:r>
          </a:p>
        </p:txBody>
      </p:sp>
    </p:spTree>
    <p:extLst>
      <p:ext uri="{BB962C8B-B14F-4D97-AF65-F5344CB8AC3E}">
        <p14:creationId xmlns:p14="http://schemas.microsoft.com/office/powerpoint/2010/main" val="352308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87C8"/>
            </a:gs>
            <a:gs pos="50000">
              <a:srgbClr val="346AB4"/>
            </a:gs>
            <a:gs pos="100000">
              <a:srgbClr val="90379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6ED19-87A5-AAE5-4621-18F61EC3BE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927" y="698863"/>
            <a:ext cx="3861750" cy="54602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29FCD0-A959-219F-D31A-22C9BDB43E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23" y="698863"/>
            <a:ext cx="3861750" cy="54602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42034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ights xmlns="695b247c-e1a8-404d-9ab1-6820651cfa73" xsi:nil="true"/>
    <i5b5140ea7094cbf99b2202c3f85b284 xmlns="695b247c-e1a8-404d-9ab1-6820651cfa73">
      <Terms xmlns="http://schemas.microsoft.com/office/infopath/2007/PartnerControls"/>
    </i5b5140ea7094cbf99b2202c3f85b284>
    <Disposition_x0020_Status xmlns="695b247c-e1a8-404d-9ab1-6820651cfa73" xsi:nil="true"/>
    <Vital_x0020_Record xmlns="695b247c-e1a8-404d-9ab1-6820651cfa73">false</Vital_x0020_Record>
    <TaxCatchAll xmlns="6656246e-9127-47dc-83ec-dd09249a5dc8" xsi:nil="true"/>
    <db6c96b69cbd4d5883320ccb9273f0ba xmlns="695b247c-e1a8-404d-9ab1-6820651cfa73">
      <Terms xmlns="http://schemas.microsoft.com/office/infopath/2007/PartnerControls"/>
    </db6c96b69cbd4d5883320ccb9273f0ba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T Document" ma:contentTypeID="0x0101009C7065B11196274794EF741A40A6E5F400D26C7241FFF8474C88708DC917CE076A" ma:contentTypeVersion="38" ma:contentTypeDescription="Core metadata required on all Document Content Types used by Auckland Transport." ma:contentTypeScope="" ma:versionID="83d28370455c0ad302b404ae56c35549">
  <xsd:schema xmlns:xsd="http://www.w3.org/2001/XMLSchema" xmlns:xs="http://www.w3.org/2001/XMLSchema" xmlns:p="http://schemas.microsoft.com/office/2006/metadata/properties" xmlns:ns3="695b247c-e1a8-404d-9ab1-6820651cfa73" xmlns:ns4="6656246e-9127-47dc-83ec-dd09249a5dc8" targetNamespace="http://schemas.microsoft.com/office/2006/metadata/properties" ma:root="true" ma:fieldsID="122a38b343a80fee6adac8f68be3497c" ns3:_="" ns4:_="">
    <xsd:import namespace="695b247c-e1a8-404d-9ab1-6820651cfa73"/>
    <xsd:import namespace="6656246e-9127-47dc-83ec-dd09249a5dc8"/>
    <xsd:element name="properties">
      <xsd:complexType>
        <xsd:sequence>
          <xsd:element name="documentManagement">
            <xsd:complexType>
              <xsd:all>
                <xsd:element ref="ns3:db6c96b69cbd4d5883320ccb9273f0ba" minOccurs="0"/>
                <xsd:element ref="ns4:TaxCatchAll" minOccurs="0"/>
                <xsd:element ref="ns4:TaxCatchAllLabel" minOccurs="0"/>
                <xsd:element ref="ns3:i5b5140ea7094cbf99b2202c3f85b284" minOccurs="0"/>
                <xsd:element ref="ns3:Vital_x0020_Record" minOccurs="0"/>
                <xsd:element ref="ns3:Disposition_x0020_Status" minOccurs="0"/>
                <xsd:element ref="ns3:Righ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b247c-e1a8-404d-9ab1-6820651cfa73" elementFormDefault="qualified">
    <xsd:import namespace="http://schemas.microsoft.com/office/2006/documentManagement/types"/>
    <xsd:import namespace="http://schemas.microsoft.com/office/infopath/2007/PartnerControls"/>
    <xsd:element name="db6c96b69cbd4d5883320ccb9273f0ba" ma:index="9" nillable="true" ma:taxonomy="true" ma:internalName="db6c96b69cbd4d5883320ccb9273f0ba" ma:taxonomyFieldName="Business_x0020_Unit" ma:displayName="Business Unit" ma:readOnly="false" ma:fieldId="{db6c96b6-9cbd-4d58-8332-0ccb9273f0ba}" ma:sspId="ff230ced-49e3-4bbb-87bd-09c1ed00c10a" ma:termSetId="eee8957c-7770-4efb-abbf-af700d6ea6a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5b5140ea7094cbf99b2202c3f85b284" ma:index="13" nillable="true" ma:taxonomy="true" ma:internalName="i5b5140ea7094cbf99b2202c3f85b284" ma:taxonomyFieldName="RM_x0020_Context" ma:displayName="RM Context" ma:readOnly="false" ma:default="" ma:fieldId="{25b5140e-a709-4cbf-99b2-202c3f85b284}" ma:sspId="ff230ced-49e3-4bbb-87bd-09c1ed00c10a" ma:termSetId="0bbbe2ba-4696-4fa7-8f5e-85570df794ec" ma:anchorId="8199d194-e520-44fe-8a99-24eea720effa" ma:open="false" ma:isKeyword="false">
      <xsd:complexType>
        <xsd:sequence>
          <xsd:element ref="pc:Terms" minOccurs="0" maxOccurs="1"/>
        </xsd:sequence>
      </xsd:complexType>
    </xsd:element>
    <xsd:element name="Vital_x0020_Record" ma:index="15" nillable="true" ma:displayName="Vital Record" ma:default="0" ma:internalName="Vital_x0020_Record" ma:readOnly="false">
      <xsd:simpleType>
        <xsd:restriction base="dms:Boolean"/>
      </xsd:simpleType>
    </xsd:element>
    <xsd:element name="Disposition_x0020_Status" ma:index="16" nillable="true" ma:displayName="Disposition Status" ma:format="Dropdown" ma:hidden="true" ma:internalName="Disposition_x0020_Status" ma:readOnly="false">
      <xsd:simpleType>
        <xsd:restriction base="dms:Choice">
          <xsd:enumeration value="Approved"/>
          <xsd:enumeration value="Archived"/>
          <xsd:enumeration value="Destroyed"/>
          <xsd:enumeration value="Qualified"/>
          <xsd:enumeration value="Transferred"/>
          <xsd:enumeration value="Verified"/>
          <xsd:enumeration value="Unknown"/>
        </xsd:restriction>
      </xsd:simpleType>
    </xsd:element>
    <xsd:element name="Rights" ma:index="17" nillable="true" ma:displayName="Rights" ma:format="Dropdown" ma:hidden="true" ma:internalName="Rights" ma:readOnly="false">
      <xsd:simpleType>
        <xsd:restriction base="dms:Choice">
          <xsd:enumeration value="Auhtorised Public Access"/>
          <xsd:enumeration value="Embargoed"/>
          <xsd:enumeration value="Intellectual Property"/>
          <xsd:enumeration value="LGOIMA"/>
          <xsd:enumeration value="OIA"/>
          <xsd:enumeration value="Personal"/>
          <xsd:enumeration value="Privacy Act"/>
          <xsd:enumeration value="Taong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56246e-9127-47dc-83ec-dd09249a5dc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746e8a3-5d47-4ff0-952e-3423c7e0dee5}" ma:internalName="TaxCatchAll" ma:readOnly="false" ma:showField="CatchAllData" ma:web="695b247c-e1a8-404d-9ab1-6820651cfa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d746e8a3-5d47-4ff0-952e-3423c7e0dee5}" ma:internalName="TaxCatchAllLabel" ma:readOnly="true" ma:showField="CatchAllDataLabel" ma:web="695b247c-e1a8-404d-9ab1-6820651cfa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3A4E3B-929A-4AF9-AE1F-7A843758DEC4}">
  <ds:schemaRefs>
    <ds:schemaRef ds:uri="http://www.w3.org/XML/1998/namespace"/>
    <ds:schemaRef ds:uri="http://schemas.microsoft.com/office/2006/documentManagement/types"/>
    <ds:schemaRef ds:uri="695b247c-e1a8-404d-9ab1-6820651cfa73"/>
    <ds:schemaRef ds:uri="http://purl.org/dc/dcmitype/"/>
    <ds:schemaRef ds:uri="http://schemas.microsoft.com/office/2006/metadata/properties"/>
    <ds:schemaRef ds:uri="6656246e-9127-47dc-83ec-dd09249a5dc8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55FC9C2-BC5C-4BE0-9896-0535DEF8E9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70BEB9-AF34-43D1-9E84-46F6790A8A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5b247c-e1a8-404d-9ab1-6820651cfa73"/>
    <ds:schemaRef ds:uri="6656246e-9127-47dc-83ec-dd09249a5d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46378</TotalTime>
  <Words>523</Words>
  <Application>Microsoft Office PowerPoint</Application>
  <PresentationFormat>Widescreen</PresentationFormat>
  <Paragraphs>64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Gotham Narrow Bold</vt:lpstr>
      <vt:lpstr>Gotham Narrow Book</vt:lpstr>
      <vt:lpstr>Gotham Narrow Light</vt:lpstr>
      <vt:lpstr>Gotham Narrow Ultra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Courtney</dc:creator>
  <cp:lastModifiedBy>Sam Fukava (AT)</cp:lastModifiedBy>
  <cp:revision>25</cp:revision>
  <cp:lastPrinted>2023-08-10T23:25:24Z</cp:lastPrinted>
  <dcterms:created xsi:type="dcterms:W3CDTF">2023-07-03T22:35:46Z</dcterms:created>
  <dcterms:modified xsi:type="dcterms:W3CDTF">2023-08-24T01:27:20Z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1 Mandate">
    <vt:lpwstr/>
  </property>
  <property fmtid="{D5CDD505-2E9C-101B-9397-08002B2CF9AE}" pid="3" name="Business Unit">
    <vt:lpwstr/>
  </property>
  <property fmtid="{D5CDD505-2E9C-101B-9397-08002B2CF9AE}" pid="4" name="D1 Asset Type">
    <vt:lpwstr/>
  </property>
  <property fmtid="{D5CDD505-2E9C-101B-9397-08002B2CF9AE}" pid="5" name="D1 Document Category">
    <vt:lpwstr/>
  </property>
  <property fmtid="{D5CDD505-2E9C-101B-9397-08002B2CF9AE}" pid="6" name="D1 Instrument">
    <vt:lpwstr/>
  </property>
  <property fmtid="{D5CDD505-2E9C-101B-9397-08002B2CF9AE}" pid="7" name="hb6454c4adb54244865793e31fde8085">
    <vt:lpwstr/>
  </property>
  <property fmtid="{D5CDD505-2E9C-101B-9397-08002B2CF9AE}" pid="8" name="D1_x0020_Instrument">
    <vt:lpwstr/>
  </property>
  <property fmtid="{D5CDD505-2E9C-101B-9397-08002B2CF9AE}" pid="9" name="D1_x0020_Business_x0020_Role">
    <vt:lpwstr/>
  </property>
  <property fmtid="{D5CDD505-2E9C-101B-9397-08002B2CF9AE}" pid="10" name="b0de3920f4cd4ea18242880155f05faf">
    <vt:lpwstr/>
  </property>
  <property fmtid="{D5CDD505-2E9C-101B-9397-08002B2CF9AE}" pid="11" name="MediaServiceImageTags">
    <vt:lpwstr/>
  </property>
  <property fmtid="{D5CDD505-2E9C-101B-9397-08002B2CF9AE}" pid="12" name="Image_x0020_Type">
    <vt:lpwstr/>
  </property>
  <property fmtid="{D5CDD505-2E9C-101B-9397-08002B2CF9AE}" pid="13" name="ContentTypeId">
    <vt:lpwstr>0x0101009C7065B11196274794EF741A40A6E5F400D26C7241FFF8474C88708DC917CE076A</vt:lpwstr>
  </property>
  <property fmtid="{D5CDD505-2E9C-101B-9397-08002B2CF9AE}" pid="14" name="D1 Programme Project">
    <vt:lpwstr/>
  </property>
  <property fmtid="{D5CDD505-2E9C-101B-9397-08002B2CF9AE}" pid="15" name="c50753cdb51a4c21b5b5241cbd14d8c7">
    <vt:lpwstr/>
  </property>
  <property fmtid="{D5CDD505-2E9C-101B-9397-08002B2CF9AE}" pid="16" name="l66efdee623f47d6bcca4977ff4a5a3f">
    <vt:lpwstr/>
  </property>
  <property fmtid="{D5CDD505-2E9C-101B-9397-08002B2CF9AE}" pid="17" name="je7065ab359741bdab5974a65126329d">
    <vt:lpwstr/>
  </property>
  <property fmtid="{D5CDD505-2E9C-101B-9397-08002B2CF9AE}" pid="18" name="D1_x0020_Partners_x0020_Stakeholders">
    <vt:lpwstr/>
  </property>
  <property fmtid="{D5CDD505-2E9C-101B-9397-08002B2CF9AE}" pid="19" name="h4cf016e856b4138912d21b15b6d5be0">
    <vt:lpwstr/>
  </property>
  <property fmtid="{D5CDD505-2E9C-101B-9397-08002B2CF9AE}" pid="20" name="D1_x0020_Subject">
    <vt:lpwstr/>
  </property>
  <property fmtid="{D5CDD505-2E9C-101B-9397-08002B2CF9AE}" pid="21" name="o15c8438f37a4848b2d3439414785996">
    <vt:lpwstr/>
  </property>
  <property fmtid="{D5CDD505-2E9C-101B-9397-08002B2CF9AE}" pid="22" name="lea8139652f442cab35da41b8a24c53b">
    <vt:lpwstr/>
  </property>
  <property fmtid="{D5CDD505-2E9C-101B-9397-08002B2CF9AE}" pid="23" name="D1_x0020_Mandate">
    <vt:lpwstr/>
  </property>
  <property fmtid="{D5CDD505-2E9C-101B-9397-08002B2CF9AE}" pid="24" name="D1_x0020_Programme_x0020_Project">
    <vt:lpwstr/>
  </property>
  <property fmtid="{D5CDD505-2E9C-101B-9397-08002B2CF9AE}" pid="25" name="fdcc1909682b4f7195ca127cead5555e">
    <vt:lpwstr/>
  </property>
  <property fmtid="{D5CDD505-2E9C-101B-9397-08002B2CF9AE}" pid="26" name="kd23e268c5494b1f95609992f2abc0c8">
    <vt:lpwstr/>
  </property>
  <property fmtid="{D5CDD505-2E9C-101B-9397-08002B2CF9AE}" pid="27" name="D1_x0020_Asset_x0020_Type">
    <vt:lpwstr/>
  </property>
  <property fmtid="{D5CDD505-2E9C-101B-9397-08002B2CF9AE}" pid="28" name="Image Type">
    <vt:lpwstr/>
  </property>
  <property fmtid="{D5CDD505-2E9C-101B-9397-08002B2CF9AE}" pid="29" name="gc1ff1cf355c41c8a6a2f1dd5abb0d5e">
    <vt:lpwstr/>
  </property>
  <property fmtid="{D5CDD505-2E9C-101B-9397-08002B2CF9AE}" pid="30" name="D1 Event">
    <vt:lpwstr/>
  </property>
  <property fmtid="{D5CDD505-2E9C-101B-9397-08002B2CF9AE}" pid="31" name="D1 Financial Year">
    <vt:lpwstr/>
  </property>
  <property fmtid="{D5CDD505-2E9C-101B-9397-08002B2CF9AE}" pid="32" name="D1 Subject">
    <vt:lpwstr/>
  </property>
  <property fmtid="{D5CDD505-2E9C-101B-9397-08002B2CF9AE}" pid="33" name="D1_x0020_Event">
    <vt:lpwstr/>
  </property>
  <property fmtid="{D5CDD505-2E9C-101B-9397-08002B2CF9AE}" pid="34" name="RM Context">
    <vt:lpwstr/>
  </property>
  <property fmtid="{D5CDD505-2E9C-101B-9397-08002B2CF9AE}" pid="35" name="D1 Business Role">
    <vt:lpwstr/>
  </property>
  <property fmtid="{D5CDD505-2E9C-101B-9397-08002B2CF9AE}" pid="36" name="D1 Disposal Trigger Date">
    <vt:filetime>2023-07-31T12:00:00Z</vt:filetime>
  </property>
  <property fmtid="{D5CDD505-2E9C-101B-9397-08002B2CF9AE}" pid="37" name="D1 Partners Stakeholders">
    <vt:lpwstr/>
  </property>
  <property fmtid="{D5CDD505-2E9C-101B-9397-08002B2CF9AE}" pid="38" name="D1_x0020_Supplier">
    <vt:lpwstr/>
  </property>
  <property fmtid="{D5CDD505-2E9C-101B-9397-08002B2CF9AE}" pid="39" name="cc5a769fc25543cf84dda128f63b00c8">
    <vt:lpwstr/>
  </property>
  <property fmtid="{D5CDD505-2E9C-101B-9397-08002B2CF9AE}" pid="40" name="D1_x0020_Document_x0020_Category">
    <vt:lpwstr/>
  </property>
  <property fmtid="{D5CDD505-2E9C-101B-9397-08002B2CF9AE}" pid="41" name="lcf76f155ced4ddcb4097134ff3c332f">
    <vt:lpwstr/>
  </property>
  <property fmtid="{D5CDD505-2E9C-101B-9397-08002B2CF9AE}" pid="42" name="D1 Aggregation ID">
    <vt:lpwstr/>
  </property>
  <property fmtid="{D5CDD505-2E9C-101B-9397-08002B2CF9AE}" pid="43" name="D1_x0020_Financial_x0020_Year">
    <vt:lpwstr/>
  </property>
  <property fmtid="{D5CDD505-2E9C-101B-9397-08002B2CF9AE}" pid="44" name="Business_x0020_Unit">
    <vt:lpwstr/>
  </property>
  <property fmtid="{D5CDD505-2E9C-101B-9397-08002B2CF9AE}" pid="45" name="D1 Disposal Class ID">
    <vt:lpwstr>;#PLN 001;#</vt:lpwstr>
  </property>
  <property fmtid="{D5CDD505-2E9C-101B-9397-08002B2CF9AE}" pid="46" name="D1 Supplier">
    <vt:lpwstr/>
  </property>
</Properties>
</file>