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4"/>
    <p:sldMasterId id="2147483719" r:id="rId5"/>
  </p:sldMasterIdLst>
  <p:notesMasterIdLst>
    <p:notesMasterId r:id="rId21"/>
  </p:notesMasterIdLst>
  <p:sldIdLst>
    <p:sldId id="256" r:id="rId6"/>
    <p:sldId id="384" r:id="rId7"/>
    <p:sldId id="1911" r:id="rId8"/>
    <p:sldId id="1903" r:id="rId9"/>
    <p:sldId id="1902" r:id="rId10"/>
    <p:sldId id="258" r:id="rId11"/>
    <p:sldId id="1904" r:id="rId12"/>
    <p:sldId id="1905" r:id="rId13"/>
    <p:sldId id="1906" r:id="rId14"/>
    <p:sldId id="1907" r:id="rId15"/>
    <p:sldId id="1908" r:id="rId16"/>
    <p:sldId id="1909" r:id="rId17"/>
    <p:sldId id="1910" r:id="rId18"/>
    <p:sldId id="369" r:id="rId19"/>
    <p:sldId id="273" r:id="rId20"/>
  </p:sldIdLst>
  <p:sldSz cx="12192000" cy="6858000"/>
  <p:notesSz cx="7104063" cy="10234613"/>
  <p:embeddedFontLst>
    <p:embeddedFont>
      <p:font typeface="Arial Black" panose="020B0A04020102020204" pitchFamily="34" charset="0"/>
      <p:bold r:id="rId22"/>
    </p:embeddedFont>
    <p:embeddedFont>
      <p:font typeface="Avenir Next LT Pro" panose="020B0504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64B29D-B3BB-3141-C6BD-0A3820F981E1}" name="Harriet Laing (AT)" initials="HL(" userId="S::Harriet.Laing@at.govt.nz::ca14de75-1804-4af5-ba84-29b5fd0363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et Rook (AT)" initials="AR(" lastIdx="1" clrIdx="0">
    <p:extLst>
      <p:ext uri="{19B8F6BF-5375-455C-9EA6-DF929625EA0E}">
        <p15:presenceInfo xmlns:p15="http://schemas.microsoft.com/office/powerpoint/2012/main" userId="S::Annet.Rook@at.govt.nz::fe4eb2d4-25b3-40d8-a851-67c1b4b6332e" providerId="AD"/>
      </p:ext>
    </p:extLst>
  </p:cmAuthor>
  <p:cmAuthor id="2" name="Krishna Nagisetty (AT)" initials="KN(" lastIdx="5" clrIdx="1">
    <p:extLst>
      <p:ext uri="{19B8F6BF-5375-455C-9EA6-DF929625EA0E}">
        <p15:presenceInfo xmlns:p15="http://schemas.microsoft.com/office/powerpoint/2012/main" userId="S::Krishna.Nagisetty@at.govt.nz::a644f823-ac08-468b-aee0-b9f2d8735670" providerId="AD"/>
      </p:ext>
    </p:extLst>
  </p:cmAuthor>
  <p:cmAuthor id="3" name="Cara Jonkers (AT)" initials="C(" lastIdx="2" clrIdx="2">
    <p:extLst>
      <p:ext uri="{19B8F6BF-5375-455C-9EA6-DF929625EA0E}">
        <p15:presenceInfo xmlns:p15="http://schemas.microsoft.com/office/powerpoint/2012/main" userId="S::cara.jonkers@at.govt.nz::84fcc68f-3e40-4722-b31e-b08395020a26" providerId="AD"/>
      </p:ext>
    </p:extLst>
  </p:cmAuthor>
  <p:cmAuthor id="4" name="Tracey Berkahn (AT)" initials="T(" lastIdx="3" clrIdx="3">
    <p:extLst>
      <p:ext uri="{19B8F6BF-5375-455C-9EA6-DF929625EA0E}">
        <p15:presenceInfo xmlns:p15="http://schemas.microsoft.com/office/powerpoint/2012/main" userId="S::tracey.berkahn@at.govt.nz::1b9705bd-b525-4462-babd-9101247e0c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F7941F"/>
    <a:srgbClr val="DE0A2B"/>
    <a:srgbClr val="009985"/>
    <a:srgbClr val="0073BD"/>
    <a:srgbClr val="FFFFFF"/>
    <a:srgbClr val="0476CC"/>
    <a:srgbClr val="773581"/>
    <a:srgbClr val="001231"/>
    <a:srgbClr val="001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468"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6FAFE-FC27-4DCA-84CD-8573CA1F852F}"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NZ"/>
        </a:p>
      </dgm:t>
    </dgm:pt>
    <dgm:pt modelId="{610A0119-3270-4EC5-AAF2-E30F78811E40}">
      <dgm:prSet phldrT="[Text]" custT="1"/>
      <dgm:spPr/>
      <dgm:t>
        <a:bodyPr/>
        <a:lstStyle/>
        <a:p>
          <a:pPr rtl="0">
            <a:lnSpc>
              <a:spcPct val="150000"/>
            </a:lnSpc>
          </a:pPr>
          <a:r>
            <a:rPr lang="en-GB" sz="1100" b="1">
              <a:latin typeface="Avenir Next LT Pro"/>
            </a:rPr>
            <a:t>Processes </a:t>
          </a:r>
          <a:endParaRPr lang="en-NZ" sz="1100" b="1">
            <a:latin typeface="Avenir Next LT Pro" panose="020B0504020202020204" pitchFamily="34" charset="0"/>
          </a:endParaRPr>
        </a:p>
      </dgm:t>
    </dgm:pt>
    <dgm:pt modelId="{11581A0B-1CD4-4041-A2E9-777827231B28}" type="parTrans" cxnId="{5C1C4EAA-B899-46B1-A073-D520BEAFCC34}">
      <dgm:prSet/>
      <dgm:spPr/>
      <dgm:t>
        <a:bodyPr/>
        <a:lstStyle/>
        <a:p>
          <a:endParaRPr lang="en-NZ" sz="1100"/>
        </a:p>
      </dgm:t>
    </dgm:pt>
    <dgm:pt modelId="{64E5F41C-4650-41A4-A927-B4361E5BB6B5}" type="sibTrans" cxnId="{5C1C4EAA-B899-46B1-A073-D520BEAFCC34}">
      <dgm:prSet/>
      <dgm:spPr/>
      <dgm:t>
        <a:bodyPr/>
        <a:lstStyle/>
        <a:p>
          <a:endParaRPr lang="en-NZ" sz="1100"/>
        </a:p>
      </dgm:t>
    </dgm:pt>
    <dgm:pt modelId="{BAED1C33-0CD4-4678-B860-5FAC128E54DA}">
      <dgm:prSet phldrT="[Text]" custT="1"/>
      <dgm:spPr/>
      <dgm:t>
        <a:bodyPr/>
        <a:lstStyle/>
        <a:p>
          <a:pPr rtl="0">
            <a:lnSpc>
              <a:spcPct val="150000"/>
            </a:lnSpc>
            <a:buNone/>
          </a:pPr>
          <a:r>
            <a:rPr lang="en-NZ" sz="1100">
              <a:latin typeface="Avenir Next LT Pro"/>
            </a:rPr>
            <a:t>What processes and procedures need to be changed, introduced or phased out? </a:t>
          </a:r>
        </a:p>
      </dgm:t>
    </dgm:pt>
    <dgm:pt modelId="{BF20C1D9-4C5A-4E3E-8C7D-51119DDA1ADE}" type="parTrans" cxnId="{2B2E9A1B-FCBF-4BE1-B8D2-AEAC6DF3D9B5}">
      <dgm:prSet/>
      <dgm:spPr/>
      <dgm:t>
        <a:bodyPr/>
        <a:lstStyle/>
        <a:p>
          <a:endParaRPr lang="en-NZ" sz="1100"/>
        </a:p>
      </dgm:t>
    </dgm:pt>
    <dgm:pt modelId="{B4EA4452-BF0B-448B-B4CC-D2BD041363BA}" type="sibTrans" cxnId="{2B2E9A1B-FCBF-4BE1-B8D2-AEAC6DF3D9B5}">
      <dgm:prSet/>
      <dgm:spPr/>
      <dgm:t>
        <a:bodyPr/>
        <a:lstStyle/>
        <a:p>
          <a:endParaRPr lang="en-NZ" sz="1100"/>
        </a:p>
      </dgm:t>
    </dgm:pt>
    <dgm:pt modelId="{CA131088-66E5-44D6-B1B1-E3633ECB980A}">
      <dgm:prSet phldrT="[Text]" custT="1"/>
      <dgm:spPr/>
      <dgm:t>
        <a:bodyPr/>
        <a:lstStyle/>
        <a:p>
          <a:pPr>
            <a:lnSpc>
              <a:spcPct val="150000"/>
            </a:lnSpc>
          </a:pPr>
          <a:r>
            <a:rPr lang="en-GB" sz="1100" b="1">
              <a:latin typeface="Avenir Next LT Pro"/>
            </a:rPr>
            <a:t>Organisation</a:t>
          </a:r>
          <a:endParaRPr lang="en-NZ" sz="1100" b="1">
            <a:latin typeface="Avenir Next LT Pro"/>
          </a:endParaRPr>
        </a:p>
      </dgm:t>
    </dgm:pt>
    <dgm:pt modelId="{1F1FC801-EAD2-4B4B-B764-C7656E22DE29}" type="parTrans" cxnId="{1DB61C9B-223E-427C-BABC-77935A26A38C}">
      <dgm:prSet/>
      <dgm:spPr/>
      <dgm:t>
        <a:bodyPr/>
        <a:lstStyle/>
        <a:p>
          <a:endParaRPr lang="en-NZ" sz="1100"/>
        </a:p>
      </dgm:t>
    </dgm:pt>
    <dgm:pt modelId="{D2E5311F-2CF8-461A-9436-9CF68FE3D369}" type="sibTrans" cxnId="{1DB61C9B-223E-427C-BABC-77935A26A38C}">
      <dgm:prSet/>
      <dgm:spPr/>
      <dgm:t>
        <a:bodyPr/>
        <a:lstStyle/>
        <a:p>
          <a:endParaRPr lang="en-NZ" sz="1100"/>
        </a:p>
      </dgm:t>
    </dgm:pt>
    <dgm:pt modelId="{D2463596-3F69-4140-9477-4F51A3E93FC1}">
      <dgm:prSet phldrT="[Text]" custT="1"/>
      <dgm:spPr/>
      <dgm:t>
        <a:bodyPr/>
        <a:lstStyle/>
        <a:p>
          <a:pPr>
            <a:lnSpc>
              <a:spcPct val="150000"/>
            </a:lnSpc>
            <a:buNone/>
          </a:pPr>
          <a:r>
            <a:rPr lang="en-NZ" sz="1100">
              <a:latin typeface="Avenir Next LT Pro" panose="020B0504020202020204" pitchFamily="34" charset="0"/>
            </a:rPr>
            <a:t>This focus of this area is our People. The scope for this area include (but not limited to):</a:t>
          </a:r>
        </a:p>
      </dgm:t>
    </dgm:pt>
    <dgm:pt modelId="{9057BBB5-A2A6-4A42-B52E-96879BF24E02}" type="parTrans" cxnId="{48C5FA1B-6447-43A5-B7EC-78F7286176AD}">
      <dgm:prSet/>
      <dgm:spPr/>
      <dgm:t>
        <a:bodyPr/>
        <a:lstStyle/>
        <a:p>
          <a:endParaRPr lang="en-NZ" sz="1100"/>
        </a:p>
      </dgm:t>
    </dgm:pt>
    <dgm:pt modelId="{FBA52EF3-FB38-469A-9CAF-BDE489E405BD}" type="sibTrans" cxnId="{48C5FA1B-6447-43A5-B7EC-78F7286176AD}">
      <dgm:prSet/>
      <dgm:spPr/>
      <dgm:t>
        <a:bodyPr/>
        <a:lstStyle/>
        <a:p>
          <a:endParaRPr lang="en-NZ" sz="1100"/>
        </a:p>
      </dgm:t>
    </dgm:pt>
    <dgm:pt modelId="{6A062C37-B2E9-4DA6-A3F7-8E8893E8AACF}">
      <dgm:prSet phldrT="[Text]" custT="1"/>
      <dgm:spPr/>
      <dgm:t>
        <a:bodyPr/>
        <a:lstStyle/>
        <a:p>
          <a:pPr rtl="0">
            <a:lnSpc>
              <a:spcPct val="150000"/>
            </a:lnSpc>
          </a:pPr>
          <a:r>
            <a:rPr lang="en-NZ" sz="1100" b="1">
              <a:latin typeface="Avenir Next LT Pro"/>
            </a:rPr>
            <a:t>Technology &amp; Tools </a:t>
          </a:r>
        </a:p>
      </dgm:t>
    </dgm:pt>
    <dgm:pt modelId="{832CB4D3-CBDE-4CF8-9E16-F44CF318E970}" type="parTrans" cxnId="{E8AAA332-C65F-4B24-BA84-769602CEED42}">
      <dgm:prSet/>
      <dgm:spPr/>
      <dgm:t>
        <a:bodyPr/>
        <a:lstStyle/>
        <a:p>
          <a:endParaRPr lang="en-NZ" sz="1100"/>
        </a:p>
      </dgm:t>
    </dgm:pt>
    <dgm:pt modelId="{37CC71BB-42D8-4540-9792-2C867F708F33}" type="sibTrans" cxnId="{E8AAA332-C65F-4B24-BA84-769602CEED42}">
      <dgm:prSet/>
      <dgm:spPr/>
      <dgm:t>
        <a:bodyPr/>
        <a:lstStyle/>
        <a:p>
          <a:endParaRPr lang="en-NZ" sz="1100"/>
        </a:p>
      </dgm:t>
    </dgm:pt>
    <dgm:pt modelId="{BDB8FB45-B3FA-4627-BE12-BD8F01AB5EA2}">
      <dgm:prSet phldrT="[Text]" custT="1"/>
      <dgm:spPr/>
      <dgm:t>
        <a:bodyPr/>
        <a:lstStyle/>
        <a:p>
          <a:pPr rtl="0">
            <a:lnSpc>
              <a:spcPct val="150000"/>
            </a:lnSpc>
            <a:buNone/>
          </a:pPr>
          <a:r>
            <a:rPr lang="en-NZ" sz="1100">
              <a:latin typeface="Avenir Next LT Pro"/>
            </a:rPr>
            <a:t>The focus of this area is systems, tools and technology that better enable how we operate and provide service. </a:t>
          </a:r>
        </a:p>
      </dgm:t>
    </dgm:pt>
    <dgm:pt modelId="{9B54BA2F-B950-4DCE-807B-8A1966BD5494}" type="parTrans" cxnId="{A3ABC76B-9828-40B0-9BDD-A36EA52D426D}">
      <dgm:prSet/>
      <dgm:spPr/>
      <dgm:t>
        <a:bodyPr/>
        <a:lstStyle/>
        <a:p>
          <a:endParaRPr lang="en-NZ" sz="1100"/>
        </a:p>
      </dgm:t>
    </dgm:pt>
    <dgm:pt modelId="{0459D07C-B82F-4384-8A00-C448492C7865}" type="sibTrans" cxnId="{A3ABC76B-9828-40B0-9BDD-A36EA52D426D}">
      <dgm:prSet/>
      <dgm:spPr/>
      <dgm:t>
        <a:bodyPr/>
        <a:lstStyle/>
        <a:p>
          <a:endParaRPr lang="en-NZ" sz="1100"/>
        </a:p>
      </dgm:t>
    </dgm:pt>
    <dgm:pt modelId="{9E12A160-7457-41C7-88D9-9F5087F82506}">
      <dgm:prSet phldrT="[Text]" custT="1"/>
      <dgm:spPr/>
      <dgm:t>
        <a:bodyPr/>
        <a:lstStyle/>
        <a:p>
          <a:pPr>
            <a:lnSpc>
              <a:spcPct val="150000"/>
            </a:lnSpc>
          </a:pPr>
          <a:r>
            <a:rPr lang="en-GB" sz="1100" b="1">
              <a:latin typeface="Avenir Next LT Pro"/>
            </a:rPr>
            <a:t>Management Information</a:t>
          </a:r>
          <a:endParaRPr lang="en-NZ" sz="1100" b="1">
            <a:latin typeface="Avenir Next LT Pro"/>
          </a:endParaRPr>
        </a:p>
      </dgm:t>
    </dgm:pt>
    <dgm:pt modelId="{0B295FE8-320C-4E8A-89C1-8BD5AFB1C410}" type="parTrans" cxnId="{83FEE883-442E-4CB5-BE72-C7E98274271C}">
      <dgm:prSet/>
      <dgm:spPr/>
      <dgm:t>
        <a:bodyPr/>
        <a:lstStyle/>
        <a:p>
          <a:endParaRPr lang="en-NZ" sz="1100"/>
        </a:p>
      </dgm:t>
    </dgm:pt>
    <dgm:pt modelId="{ECE33BD3-7C4E-47E6-8257-F30D014E94A2}" type="sibTrans" cxnId="{83FEE883-442E-4CB5-BE72-C7E98274271C}">
      <dgm:prSet/>
      <dgm:spPr/>
      <dgm:t>
        <a:bodyPr/>
        <a:lstStyle/>
        <a:p>
          <a:endParaRPr lang="en-NZ" sz="1100"/>
        </a:p>
      </dgm:t>
    </dgm:pt>
    <dgm:pt modelId="{6ADDFFDC-D931-42B6-AB06-CDBEC0A671CF}">
      <dgm:prSet phldrT="[Text]" custT="1"/>
      <dgm:spPr/>
      <dgm:t>
        <a:bodyPr/>
        <a:lstStyle/>
        <a:p>
          <a:pPr>
            <a:lnSpc>
              <a:spcPct val="150000"/>
            </a:lnSpc>
            <a:buNone/>
          </a:pPr>
          <a:r>
            <a:rPr lang="en-NZ" sz="1100">
              <a:latin typeface="Avenir Next LT Pro" panose="020B0504020202020204" pitchFamily="34" charset="0"/>
            </a:rPr>
            <a:t>The focus of this area is data, analytics and reports that enable better decision making.  </a:t>
          </a:r>
        </a:p>
      </dgm:t>
    </dgm:pt>
    <dgm:pt modelId="{DA3CC09B-3A1E-46F6-B35D-2D886F359C08}" type="parTrans" cxnId="{D7EDFC55-D1A8-4293-8E20-1EEDF939A541}">
      <dgm:prSet/>
      <dgm:spPr/>
      <dgm:t>
        <a:bodyPr/>
        <a:lstStyle/>
        <a:p>
          <a:endParaRPr lang="en-NZ" sz="1100"/>
        </a:p>
      </dgm:t>
    </dgm:pt>
    <dgm:pt modelId="{50B17B67-1DF9-4F66-99E3-4BF81B33BE44}" type="sibTrans" cxnId="{D7EDFC55-D1A8-4293-8E20-1EEDF939A541}">
      <dgm:prSet/>
      <dgm:spPr/>
      <dgm:t>
        <a:bodyPr/>
        <a:lstStyle/>
        <a:p>
          <a:endParaRPr lang="en-NZ" sz="1100"/>
        </a:p>
      </dgm:t>
    </dgm:pt>
    <dgm:pt modelId="{BC1B3001-ECB0-405B-9E19-C51EC46A0493}">
      <dgm:prSet phldrT="[Text]" custT="1"/>
      <dgm:spPr/>
      <dgm:t>
        <a:bodyPr/>
        <a:lstStyle/>
        <a:p>
          <a:pPr>
            <a:lnSpc>
              <a:spcPct val="150000"/>
            </a:lnSpc>
            <a:buNone/>
          </a:pPr>
          <a:r>
            <a:rPr lang="en-NZ" sz="1100">
              <a:latin typeface="Avenir Next LT Pro"/>
            </a:rPr>
            <a:t>1. Culture</a:t>
          </a:r>
        </a:p>
      </dgm:t>
    </dgm:pt>
    <dgm:pt modelId="{D7EDCB24-21C4-43C2-9D84-AE954E29FAC5}" type="parTrans" cxnId="{DF38AC0C-3134-4B8A-BFD5-1576018ABA90}">
      <dgm:prSet/>
      <dgm:spPr/>
      <dgm:t>
        <a:bodyPr/>
        <a:lstStyle/>
        <a:p>
          <a:endParaRPr lang="en-NZ"/>
        </a:p>
      </dgm:t>
    </dgm:pt>
    <dgm:pt modelId="{8491FA80-5458-4205-8C7B-429CB56BC09E}" type="sibTrans" cxnId="{DF38AC0C-3134-4B8A-BFD5-1576018ABA90}">
      <dgm:prSet/>
      <dgm:spPr/>
      <dgm:t>
        <a:bodyPr/>
        <a:lstStyle/>
        <a:p>
          <a:endParaRPr lang="en-NZ"/>
        </a:p>
      </dgm:t>
    </dgm:pt>
    <dgm:pt modelId="{33BE49D7-EFDC-4706-85CF-31230A0D759A}">
      <dgm:prSet phldrT="[Text]" custT="1"/>
      <dgm:spPr/>
      <dgm:t>
        <a:bodyPr/>
        <a:lstStyle/>
        <a:p>
          <a:pPr rtl="0">
            <a:lnSpc>
              <a:spcPct val="150000"/>
            </a:lnSpc>
            <a:buNone/>
          </a:pPr>
          <a:r>
            <a:rPr lang="en-NZ" sz="1100">
              <a:latin typeface="Avenir Next LT Pro"/>
            </a:rPr>
            <a:t>2. Skill requirements </a:t>
          </a:r>
        </a:p>
      </dgm:t>
    </dgm:pt>
    <dgm:pt modelId="{9D11A828-A007-4A89-AF5C-1AF6A13AA0DF}" type="parTrans" cxnId="{062415E2-130F-47CF-A1F3-338452F23FF6}">
      <dgm:prSet/>
      <dgm:spPr/>
      <dgm:t>
        <a:bodyPr/>
        <a:lstStyle/>
        <a:p>
          <a:endParaRPr lang="en-NZ"/>
        </a:p>
      </dgm:t>
    </dgm:pt>
    <dgm:pt modelId="{B2025BDA-0DE1-4063-BC79-D496E2C11F66}" type="sibTrans" cxnId="{062415E2-130F-47CF-A1F3-338452F23FF6}">
      <dgm:prSet/>
      <dgm:spPr/>
      <dgm:t>
        <a:bodyPr/>
        <a:lstStyle/>
        <a:p>
          <a:endParaRPr lang="en-NZ"/>
        </a:p>
      </dgm:t>
    </dgm:pt>
    <dgm:pt modelId="{12B47F47-35D1-4BC6-888F-C6D58438247F}">
      <dgm:prSet phldrT="[Text]" custT="1"/>
      <dgm:spPr/>
      <dgm:t>
        <a:bodyPr/>
        <a:lstStyle/>
        <a:p>
          <a:pPr rtl="0">
            <a:lnSpc>
              <a:spcPct val="150000"/>
            </a:lnSpc>
            <a:buNone/>
          </a:pPr>
          <a:r>
            <a:rPr lang="en-NZ" sz="1100">
              <a:latin typeface="Avenir Next LT Pro"/>
            </a:rPr>
            <a:t>3. Which team does what? </a:t>
          </a:r>
        </a:p>
      </dgm:t>
    </dgm:pt>
    <dgm:pt modelId="{A67D8F5A-25E5-46A3-B01B-96A0FEEADB13}" type="parTrans" cxnId="{E7ED801B-1D96-4F9B-9F7D-5E9A3D49681C}">
      <dgm:prSet/>
      <dgm:spPr/>
      <dgm:t>
        <a:bodyPr/>
        <a:lstStyle/>
        <a:p>
          <a:endParaRPr lang="en-NZ"/>
        </a:p>
      </dgm:t>
    </dgm:pt>
    <dgm:pt modelId="{F4CCE9DB-377B-4578-9E10-28D7D108096E}" type="sibTrans" cxnId="{E7ED801B-1D96-4F9B-9F7D-5E9A3D49681C}">
      <dgm:prSet/>
      <dgm:spPr/>
      <dgm:t>
        <a:bodyPr/>
        <a:lstStyle/>
        <a:p>
          <a:endParaRPr lang="en-NZ"/>
        </a:p>
      </dgm:t>
    </dgm:pt>
    <dgm:pt modelId="{26AA9733-54A5-4F0F-8ACE-FEC8BF836D7B}">
      <dgm:prSet phldrT="[Text]" custT="1"/>
      <dgm:spPr/>
      <dgm:t>
        <a:bodyPr/>
        <a:lstStyle/>
        <a:p>
          <a:pPr>
            <a:lnSpc>
              <a:spcPct val="150000"/>
            </a:lnSpc>
            <a:buNone/>
          </a:pPr>
          <a:r>
            <a:rPr lang="en-NZ" sz="1100">
              <a:latin typeface="Avenir Next LT Pro" panose="020B0504020202020204" pitchFamily="34" charset="0"/>
            </a:rPr>
            <a:t>Given the proportion of operating processes that are manual, there is a lot of opportunity for technology to make significant difference.  </a:t>
          </a:r>
        </a:p>
      </dgm:t>
    </dgm:pt>
    <dgm:pt modelId="{D3F9D3A3-FEB3-4E5F-93D9-B96A5F4D60DA}" type="parTrans" cxnId="{E5842B54-2908-4CBE-BF40-FDE425B3AF6F}">
      <dgm:prSet/>
      <dgm:spPr/>
    </dgm:pt>
    <dgm:pt modelId="{E6FFB074-5484-4B97-914B-B8D7CBF3A374}" type="sibTrans" cxnId="{E5842B54-2908-4CBE-BF40-FDE425B3AF6F}">
      <dgm:prSet/>
      <dgm:spPr/>
    </dgm:pt>
    <dgm:pt modelId="{6CB37FB0-975A-4509-B671-F3A53AA20E9F}">
      <dgm:prSet phldrT="[Text]" custT="1"/>
      <dgm:spPr/>
      <dgm:t>
        <a:bodyPr/>
        <a:lstStyle/>
        <a:p>
          <a:pPr>
            <a:lnSpc>
              <a:spcPct val="150000"/>
            </a:lnSpc>
            <a:buNone/>
          </a:pPr>
          <a:endParaRPr lang="en-NZ" sz="1100">
            <a:latin typeface="Avenir Next LT Pro" panose="020B0504020202020204" pitchFamily="34" charset="0"/>
          </a:endParaRPr>
        </a:p>
      </dgm:t>
    </dgm:pt>
    <dgm:pt modelId="{6DEDC2DB-6C3A-4517-8804-3C80C3BFA22D}" type="parTrans" cxnId="{A99DEBF1-29F8-4E84-B897-A4C8B9735124}">
      <dgm:prSet/>
      <dgm:spPr/>
    </dgm:pt>
    <dgm:pt modelId="{9EF1FCDC-1E27-4D63-A05F-1ECDBE96E15E}" type="sibTrans" cxnId="{A99DEBF1-29F8-4E84-B897-A4C8B9735124}">
      <dgm:prSet/>
      <dgm:spPr/>
    </dgm:pt>
    <dgm:pt modelId="{10083C53-A6AF-46C9-9F78-3D8B361273A2}" type="pres">
      <dgm:prSet presAssocID="{1B66FAFE-FC27-4DCA-84CD-8573CA1F852F}" presName="Name0" presStyleCnt="0">
        <dgm:presLayoutVars>
          <dgm:dir/>
          <dgm:animLvl val="lvl"/>
          <dgm:resizeHandles val="exact"/>
        </dgm:presLayoutVars>
      </dgm:prSet>
      <dgm:spPr/>
    </dgm:pt>
    <dgm:pt modelId="{06D3F4BA-71E1-46C8-A424-D14C06CE77B4}" type="pres">
      <dgm:prSet presAssocID="{610A0119-3270-4EC5-AAF2-E30F78811E40}" presName="composite" presStyleCnt="0"/>
      <dgm:spPr/>
    </dgm:pt>
    <dgm:pt modelId="{A385245A-B9EF-4C53-A12F-CDC7BF9955CD}" type="pres">
      <dgm:prSet presAssocID="{610A0119-3270-4EC5-AAF2-E30F78811E40}" presName="parTx" presStyleLbl="alignNode1" presStyleIdx="0" presStyleCnt="4">
        <dgm:presLayoutVars>
          <dgm:chMax val="0"/>
          <dgm:chPref val="0"/>
          <dgm:bulletEnabled val="1"/>
        </dgm:presLayoutVars>
      </dgm:prSet>
      <dgm:spPr/>
    </dgm:pt>
    <dgm:pt modelId="{E38ABB9C-E6C4-4FC8-88EC-6D2788A14895}" type="pres">
      <dgm:prSet presAssocID="{610A0119-3270-4EC5-AAF2-E30F78811E40}" presName="desTx" presStyleLbl="alignAccFollowNode1" presStyleIdx="0" presStyleCnt="4">
        <dgm:presLayoutVars>
          <dgm:bulletEnabled val="1"/>
        </dgm:presLayoutVars>
      </dgm:prSet>
      <dgm:spPr/>
    </dgm:pt>
    <dgm:pt modelId="{36B55181-44DB-45A0-8B19-02AE21C992F2}" type="pres">
      <dgm:prSet presAssocID="{64E5F41C-4650-41A4-A927-B4361E5BB6B5}" presName="space" presStyleCnt="0"/>
      <dgm:spPr/>
    </dgm:pt>
    <dgm:pt modelId="{D13E3F97-3878-4F50-AC15-658B511EDE73}" type="pres">
      <dgm:prSet presAssocID="{CA131088-66E5-44D6-B1B1-E3633ECB980A}" presName="composite" presStyleCnt="0"/>
      <dgm:spPr/>
    </dgm:pt>
    <dgm:pt modelId="{D75DEE11-1ADA-4633-B741-7AB9233F408C}" type="pres">
      <dgm:prSet presAssocID="{CA131088-66E5-44D6-B1B1-E3633ECB980A}" presName="parTx" presStyleLbl="alignNode1" presStyleIdx="1" presStyleCnt="4">
        <dgm:presLayoutVars>
          <dgm:chMax val="0"/>
          <dgm:chPref val="0"/>
          <dgm:bulletEnabled val="1"/>
        </dgm:presLayoutVars>
      </dgm:prSet>
      <dgm:spPr/>
    </dgm:pt>
    <dgm:pt modelId="{9051D5BF-1E73-4A1D-9A12-06A37D2CE864}" type="pres">
      <dgm:prSet presAssocID="{CA131088-66E5-44D6-B1B1-E3633ECB980A}" presName="desTx" presStyleLbl="alignAccFollowNode1" presStyleIdx="1" presStyleCnt="4">
        <dgm:presLayoutVars>
          <dgm:bulletEnabled val="1"/>
        </dgm:presLayoutVars>
      </dgm:prSet>
      <dgm:spPr/>
    </dgm:pt>
    <dgm:pt modelId="{6F43AFCA-AE83-49F2-8DF4-DFEC81050575}" type="pres">
      <dgm:prSet presAssocID="{D2E5311F-2CF8-461A-9436-9CF68FE3D369}" presName="space" presStyleCnt="0"/>
      <dgm:spPr/>
    </dgm:pt>
    <dgm:pt modelId="{C08F6283-DF31-4C96-80D9-4A905F31F234}" type="pres">
      <dgm:prSet presAssocID="{6A062C37-B2E9-4DA6-A3F7-8E8893E8AACF}" presName="composite" presStyleCnt="0"/>
      <dgm:spPr/>
    </dgm:pt>
    <dgm:pt modelId="{69963801-447F-49D1-8F69-60577731D746}" type="pres">
      <dgm:prSet presAssocID="{6A062C37-B2E9-4DA6-A3F7-8E8893E8AACF}" presName="parTx" presStyleLbl="alignNode1" presStyleIdx="2" presStyleCnt="4">
        <dgm:presLayoutVars>
          <dgm:chMax val="0"/>
          <dgm:chPref val="0"/>
          <dgm:bulletEnabled val="1"/>
        </dgm:presLayoutVars>
      </dgm:prSet>
      <dgm:spPr/>
    </dgm:pt>
    <dgm:pt modelId="{F3AA4930-F893-4048-A23F-3EBB3565F577}" type="pres">
      <dgm:prSet presAssocID="{6A062C37-B2E9-4DA6-A3F7-8E8893E8AACF}" presName="desTx" presStyleLbl="alignAccFollowNode1" presStyleIdx="2" presStyleCnt="4">
        <dgm:presLayoutVars>
          <dgm:bulletEnabled val="1"/>
        </dgm:presLayoutVars>
      </dgm:prSet>
      <dgm:spPr/>
    </dgm:pt>
    <dgm:pt modelId="{6F8A6315-8EBB-449E-8A8E-35A3D2AB4E6C}" type="pres">
      <dgm:prSet presAssocID="{37CC71BB-42D8-4540-9792-2C867F708F33}" presName="space" presStyleCnt="0"/>
      <dgm:spPr/>
    </dgm:pt>
    <dgm:pt modelId="{1029D9DE-E2A7-4DA1-8893-839B89A5DFC8}" type="pres">
      <dgm:prSet presAssocID="{9E12A160-7457-41C7-88D9-9F5087F82506}" presName="composite" presStyleCnt="0"/>
      <dgm:spPr/>
    </dgm:pt>
    <dgm:pt modelId="{2EFC90D2-E7D5-43C9-AD91-CF102C006F38}" type="pres">
      <dgm:prSet presAssocID="{9E12A160-7457-41C7-88D9-9F5087F82506}" presName="parTx" presStyleLbl="alignNode1" presStyleIdx="3" presStyleCnt="4">
        <dgm:presLayoutVars>
          <dgm:chMax val="0"/>
          <dgm:chPref val="0"/>
          <dgm:bulletEnabled val="1"/>
        </dgm:presLayoutVars>
      </dgm:prSet>
      <dgm:spPr/>
    </dgm:pt>
    <dgm:pt modelId="{D16F0973-79B9-431E-9FFA-025B8DF8A03D}" type="pres">
      <dgm:prSet presAssocID="{9E12A160-7457-41C7-88D9-9F5087F82506}" presName="desTx" presStyleLbl="alignAccFollowNode1" presStyleIdx="3" presStyleCnt="4">
        <dgm:presLayoutVars>
          <dgm:bulletEnabled val="1"/>
        </dgm:presLayoutVars>
      </dgm:prSet>
      <dgm:spPr/>
    </dgm:pt>
  </dgm:ptLst>
  <dgm:cxnLst>
    <dgm:cxn modelId="{DF38AC0C-3134-4B8A-BFD5-1576018ABA90}" srcId="{CA131088-66E5-44D6-B1B1-E3633ECB980A}" destId="{BC1B3001-ECB0-405B-9E19-C51EC46A0493}" srcOrd="1" destOrd="0" parTransId="{D7EDCB24-21C4-43C2-9D84-AE954E29FAC5}" sibTransId="{8491FA80-5458-4205-8C7B-429CB56BC09E}"/>
    <dgm:cxn modelId="{E7ED801B-1D96-4F9B-9F7D-5E9A3D49681C}" srcId="{CA131088-66E5-44D6-B1B1-E3633ECB980A}" destId="{12B47F47-35D1-4BC6-888F-C6D58438247F}" srcOrd="3" destOrd="0" parTransId="{A67D8F5A-25E5-46A3-B01B-96A0FEEADB13}" sibTransId="{F4CCE9DB-377B-4578-9E10-28D7D108096E}"/>
    <dgm:cxn modelId="{2B2E9A1B-FCBF-4BE1-B8D2-AEAC6DF3D9B5}" srcId="{610A0119-3270-4EC5-AAF2-E30F78811E40}" destId="{BAED1C33-0CD4-4678-B860-5FAC128E54DA}" srcOrd="0" destOrd="0" parTransId="{BF20C1D9-4C5A-4E3E-8C7D-51119DDA1ADE}" sibTransId="{B4EA4452-BF0B-448B-B4CC-D2BD041363BA}"/>
    <dgm:cxn modelId="{48C5FA1B-6447-43A5-B7EC-78F7286176AD}" srcId="{CA131088-66E5-44D6-B1B1-E3633ECB980A}" destId="{D2463596-3F69-4140-9477-4F51A3E93FC1}" srcOrd="0" destOrd="0" parTransId="{9057BBB5-A2A6-4A42-B52E-96879BF24E02}" sibTransId="{FBA52EF3-FB38-469A-9CAF-BDE489E405BD}"/>
    <dgm:cxn modelId="{5219902E-F5A6-45C1-815E-80DD22BB4F9D}" type="presOf" srcId="{6ADDFFDC-D931-42B6-AB06-CDBEC0A671CF}" destId="{D16F0973-79B9-431E-9FFA-025B8DF8A03D}" srcOrd="0" destOrd="0" presId="urn:microsoft.com/office/officeart/2005/8/layout/hList1"/>
    <dgm:cxn modelId="{E8AAA332-C65F-4B24-BA84-769602CEED42}" srcId="{1B66FAFE-FC27-4DCA-84CD-8573CA1F852F}" destId="{6A062C37-B2E9-4DA6-A3F7-8E8893E8AACF}" srcOrd="2" destOrd="0" parTransId="{832CB4D3-CBDE-4CF8-9E16-F44CF318E970}" sibTransId="{37CC71BB-42D8-4540-9792-2C867F708F33}"/>
    <dgm:cxn modelId="{7069FA37-F436-4889-B84F-4E802C128130}" type="presOf" srcId="{26AA9733-54A5-4F0F-8ACE-FEC8BF836D7B}" destId="{F3AA4930-F893-4048-A23F-3EBB3565F577}" srcOrd="0" destOrd="2" presId="urn:microsoft.com/office/officeart/2005/8/layout/hList1"/>
    <dgm:cxn modelId="{A3ABC76B-9828-40B0-9BDD-A36EA52D426D}" srcId="{6A062C37-B2E9-4DA6-A3F7-8E8893E8AACF}" destId="{BDB8FB45-B3FA-4627-BE12-BD8F01AB5EA2}" srcOrd="0" destOrd="0" parTransId="{9B54BA2F-B950-4DCE-807B-8A1966BD5494}" sibTransId="{0459D07C-B82F-4384-8A00-C448492C7865}"/>
    <dgm:cxn modelId="{3D28CD51-D904-4404-B0B9-FFAEF5DFE418}" type="presOf" srcId="{1B66FAFE-FC27-4DCA-84CD-8573CA1F852F}" destId="{10083C53-A6AF-46C9-9F78-3D8B361273A2}" srcOrd="0" destOrd="0" presId="urn:microsoft.com/office/officeart/2005/8/layout/hList1"/>
    <dgm:cxn modelId="{E5842B54-2908-4CBE-BF40-FDE425B3AF6F}" srcId="{6A062C37-B2E9-4DA6-A3F7-8E8893E8AACF}" destId="{26AA9733-54A5-4F0F-8ACE-FEC8BF836D7B}" srcOrd="2" destOrd="0" parTransId="{D3F9D3A3-FEB3-4E5F-93D9-B96A5F4D60DA}" sibTransId="{E6FFB074-5484-4B97-914B-B8D7CBF3A374}"/>
    <dgm:cxn modelId="{D7EDFC55-D1A8-4293-8E20-1EEDF939A541}" srcId="{9E12A160-7457-41C7-88D9-9F5087F82506}" destId="{6ADDFFDC-D931-42B6-AB06-CDBEC0A671CF}" srcOrd="0" destOrd="0" parTransId="{DA3CC09B-3A1E-46F6-B35D-2D886F359C08}" sibTransId="{50B17B67-1DF9-4F66-99E3-4BF81B33BE44}"/>
    <dgm:cxn modelId="{5A4B0776-6A8B-4EED-ADD9-F2F3B29B17B4}" type="presOf" srcId="{33BE49D7-EFDC-4706-85CF-31230A0D759A}" destId="{9051D5BF-1E73-4A1D-9A12-06A37D2CE864}" srcOrd="0" destOrd="2" presId="urn:microsoft.com/office/officeart/2005/8/layout/hList1"/>
    <dgm:cxn modelId="{118FE883-1361-4B32-BC40-53BF36FCFF7D}" type="presOf" srcId="{BDB8FB45-B3FA-4627-BE12-BD8F01AB5EA2}" destId="{F3AA4930-F893-4048-A23F-3EBB3565F577}" srcOrd="0" destOrd="0" presId="urn:microsoft.com/office/officeart/2005/8/layout/hList1"/>
    <dgm:cxn modelId="{83FEE883-442E-4CB5-BE72-C7E98274271C}" srcId="{1B66FAFE-FC27-4DCA-84CD-8573CA1F852F}" destId="{9E12A160-7457-41C7-88D9-9F5087F82506}" srcOrd="3" destOrd="0" parTransId="{0B295FE8-320C-4E8A-89C1-8BD5AFB1C410}" sibTransId="{ECE33BD3-7C4E-47E6-8257-F30D014E94A2}"/>
    <dgm:cxn modelId="{0877E484-87D0-4D51-9594-EEA11A23DE70}" type="presOf" srcId="{12B47F47-35D1-4BC6-888F-C6D58438247F}" destId="{9051D5BF-1E73-4A1D-9A12-06A37D2CE864}" srcOrd="0" destOrd="3" presId="urn:microsoft.com/office/officeart/2005/8/layout/hList1"/>
    <dgm:cxn modelId="{41719287-AD85-4A3F-8C03-1BB0236793AF}" type="presOf" srcId="{6CB37FB0-975A-4509-B671-F3A53AA20E9F}" destId="{F3AA4930-F893-4048-A23F-3EBB3565F577}" srcOrd="0" destOrd="1" presId="urn:microsoft.com/office/officeart/2005/8/layout/hList1"/>
    <dgm:cxn modelId="{77D0BC97-D36E-40CC-9CC3-92977AF69009}" type="presOf" srcId="{BAED1C33-0CD4-4678-B860-5FAC128E54DA}" destId="{E38ABB9C-E6C4-4FC8-88EC-6D2788A14895}" srcOrd="0" destOrd="0" presId="urn:microsoft.com/office/officeart/2005/8/layout/hList1"/>
    <dgm:cxn modelId="{1DB61C9B-223E-427C-BABC-77935A26A38C}" srcId="{1B66FAFE-FC27-4DCA-84CD-8573CA1F852F}" destId="{CA131088-66E5-44D6-B1B1-E3633ECB980A}" srcOrd="1" destOrd="0" parTransId="{1F1FC801-EAD2-4B4B-B764-C7656E22DE29}" sibTransId="{D2E5311F-2CF8-461A-9436-9CF68FE3D369}"/>
    <dgm:cxn modelId="{5C1C4EAA-B899-46B1-A073-D520BEAFCC34}" srcId="{1B66FAFE-FC27-4DCA-84CD-8573CA1F852F}" destId="{610A0119-3270-4EC5-AAF2-E30F78811E40}" srcOrd="0" destOrd="0" parTransId="{11581A0B-1CD4-4041-A2E9-777827231B28}" sibTransId="{64E5F41C-4650-41A4-A927-B4361E5BB6B5}"/>
    <dgm:cxn modelId="{EC9913BB-B134-48F9-B3A1-5F092992AEF9}" type="presOf" srcId="{CA131088-66E5-44D6-B1B1-E3633ECB980A}" destId="{D75DEE11-1ADA-4633-B741-7AB9233F408C}" srcOrd="0" destOrd="0" presId="urn:microsoft.com/office/officeart/2005/8/layout/hList1"/>
    <dgm:cxn modelId="{AF34B8BB-43D2-479F-AC97-079D59E0CC9F}" type="presOf" srcId="{610A0119-3270-4EC5-AAF2-E30F78811E40}" destId="{A385245A-B9EF-4C53-A12F-CDC7BF9955CD}" srcOrd="0" destOrd="0" presId="urn:microsoft.com/office/officeart/2005/8/layout/hList1"/>
    <dgm:cxn modelId="{7D2091BD-C323-4979-9E4C-726FF2F05042}" type="presOf" srcId="{6A062C37-B2E9-4DA6-A3F7-8E8893E8AACF}" destId="{69963801-447F-49D1-8F69-60577731D746}" srcOrd="0" destOrd="0" presId="urn:microsoft.com/office/officeart/2005/8/layout/hList1"/>
    <dgm:cxn modelId="{D93967D0-3AF1-40C2-AFA7-F0DD781B3453}" type="presOf" srcId="{D2463596-3F69-4140-9477-4F51A3E93FC1}" destId="{9051D5BF-1E73-4A1D-9A12-06A37D2CE864}" srcOrd="0" destOrd="0" presId="urn:microsoft.com/office/officeart/2005/8/layout/hList1"/>
    <dgm:cxn modelId="{993173D1-632E-4A21-9571-7FB473C3E898}" type="presOf" srcId="{BC1B3001-ECB0-405B-9E19-C51EC46A0493}" destId="{9051D5BF-1E73-4A1D-9A12-06A37D2CE864}" srcOrd="0" destOrd="1" presId="urn:microsoft.com/office/officeart/2005/8/layout/hList1"/>
    <dgm:cxn modelId="{062415E2-130F-47CF-A1F3-338452F23FF6}" srcId="{CA131088-66E5-44D6-B1B1-E3633ECB980A}" destId="{33BE49D7-EFDC-4706-85CF-31230A0D759A}" srcOrd="2" destOrd="0" parTransId="{9D11A828-A007-4A89-AF5C-1AF6A13AA0DF}" sibTransId="{B2025BDA-0DE1-4063-BC79-D496E2C11F66}"/>
    <dgm:cxn modelId="{148D77E9-986F-4643-B95E-E7655863A716}" type="presOf" srcId="{9E12A160-7457-41C7-88D9-9F5087F82506}" destId="{2EFC90D2-E7D5-43C9-AD91-CF102C006F38}" srcOrd="0" destOrd="0" presId="urn:microsoft.com/office/officeart/2005/8/layout/hList1"/>
    <dgm:cxn modelId="{A99DEBF1-29F8-4E84-B897-A4C8B9735124}" srcId="{6A062C37-B2E9-4DA6-A3F7-8E8893E8AACF}" destId="{6CB37FB0-975A-4509-B671-F3A53AA20E9F}" srcOrd="1" destOrd="0" parTransId="{6DEDC2DB-6C3A-4517-8804-3C80C3BFA22D}" sibTransId="{9EF1FCDC-1E27-4D63-A05F-1ECDBE96E15E}"/>
    <dgm:cxn modelId="{E6555893-2995-43E7-A121-2ECB1212AA20}" type="presParOf" srcId="{10083C53-A6AF-46C9-9F78-3D8B361273A2}" destId="{06D3F4BA-71E1-46C8-A424-D14C06CE77B4}" srcOrd="0" destOrd="0" presId="urn:microsoft.com/office/officeart/2005/8/layout/hList1"/>
    <dgm:cxn modelId="{11A79C0F-195C-4E27-AB19-00887C518E0E}" type="presParOf" srcId="{06D3F4BA-71E1-46C8-A424-D14C06CE77B4}" destId="{A385245A-B9EF-4C53-A12F-CDC7BF9955CD}" srcOrd="0" destOrd="0" presId="urn:microsoft.com/office/officeart/2005/8/layout/hList1"/>
    <dgm:cxn modelId="{34F49BDD-B208-43AC-8CFE-5D68299E1A53}" type="presParOf" srcId="{06D3F4BA-71E1-46C8-A424-D14C06CE77B4}" destId="{E38ABB9C-E6C4-4FC8-88EC-6D2788A14895}" srcOrd="1" destOrd="0" presId="urn:microsoft.com/office/officeart/2005/8/layout/hList1"/>
    <dgm:cxn modelId="{2C19E7CA-47DD-4DB4-99AC-0191597A218E}" type="presParOf" srcId="{10083C53-A6AF-46C9-9F78-3D8B361273A2}" destId="{36B55181-44DB-45A0-8B19-02AE21C992F2}" srcOrd="1" destOrd="0" presId="urn:microsoft.com/office/officeart/2005/8/layout/hList1"/>
    <dgm:cxn modelId="{098D7C20-6E2B-44CF-878A-0D8243B86BFF}" type="presParOf" srcId="{10083C53-A6AF-46C9-9F78-3D8B361273A2}" destId="{D13E3F97-3878-4F50-AC15-658B511EDE73}" srcOrd="2" destOrd="0" presId="urn:microsoft.com/office/officeart/2005/8/layout/hList1"/>
    <dgm:cxn modelId="{C97E8C10-8D69-429E-A72D-647A7E57378D}" type="presParOf" srcId="{D13E3F97-3878-4F50-AC15-658B511EDE73}" destId="{D75DEE11-1ADA-4633-B741-7AB9233F408C}" srcOrd="0" destOrd="0" presId="urn:microsoft.com/office/officeart/2005/8/layout/hList1"/>
    <dgm:cxn modelId="{3E77076D-F5A0-4ABC-8654-956499B4F796}" type="presParOf" srcId="{D13E3F97-3878-4F50-AC15-658B511EDE73}" destId="{9051D5BF-1E73-4A1D-9A12-06A37D2CE864}" srcOrd="1" destOrd="0" presId="urn:microsoft.com/office/officeart/2005/8/layout/hList1"/>
    <dgm:cxn modelId="{5E59318D-A46A-43C7-A501-09FD539A7BE7}" type="presParOf" srcId="{10083C53-A6AF-46C9-9F78-3D8B361273A2}" destId="{6F43AFCA-AE83-49F2-8DF4-DFEC81050575}" srcOrd="3" destOrd="0" presId="urn:microsoft.com/office/officeart/2005/8/layout/hList1"/>
    <dgm:cxn modelId="{BE88037D-DB8C-4599-9B32-78EE80A63172}" type="presParOf" srcId="{10083C53-A6AF-46C9-9F78-3D8B361273A2}" destId="{C08F6283-DF31-4C96-80D9-4A905F31F234}" srcOrd="4" destOrd="0" presId="urn:microsoft.com/office/officeart/2005/8/layout/hList1"/>
    <dgm:cxn modelId="{54C65BF2-71A8-4719-86B4-6D6C3B7DD3C8}" type="presParOf" srcId="{C08F6283-DF31-4C96-80D9-4A905F31F234}" destId="{69963801-447F-49D1-8F69-60577731D746}" srcOrd="0" destOrd="0" presId="urn:microsoft.com/office/officeart/2005/8/layout/hList1"/>
    <dgm:cxn modelId="{D18EDE65-C252-41A2-8E27-A69148A632EC}" type="presParOf" srcId="{C08F6283-DF31-4C96-80D9-4A905F31F234}" destId="{F3AA4930-F893-4048-A23F-3EBB3565F577}" srcOrd="1" destOrd="0" presId="urn:microsoft.com/office/officeart/2005/8/layout/hList1"/>
    <dgm:cxn modelId="{8EFF22C5-A887-46FC-AB65-7C73393C87FF}" type="presParOf" srcId="{10083C53-A6AF-46C9-9F78-3D8B361273A2}" destId="{6F8A6315-8EBB-449E-8A8E-35A3D2AB4E6C}" srcOrd="5" destOrd="0" presId="urn:microsoft.com/office/officeart/2005/8/layout/hList1"/>
    <dgm:cxn modelId="{ED034D39-A8E2-4AA8-8842-E2C8E2DE1253}" type="presParOf" srcId="{10083C53-A6AF-46C9-9F78-3D8B361273A2}" destId="{1029D9DE-E2A7-4DA1-8893-839B89A5DFC8}" srcOrd="6" destOrd="0" presId="urn:microsoft.com/office/officeart/2005/8/layout/hList1"/>
    <dgm:cxn modelId="{222E9FC8-5915-47D4-B586-6B9BE93C5BCA}" type="presParOf" srcId="{1029D9DE-E2A7-4DA1-8893-839B89A5DFC8}" destId="{2EFC90D2-E7D5-43C9-AD91-CF102C006F38}" srcOrd="0" destOrd="0" presId="urn:microsoft.com/office/officeart/2005/8/layout/hList1"/>
    <dgm:cxn modelId="{CBF29598-7B35-4C78-BCF6-8D38CB549CB9}" type="presParOf" srcId="{1029D9DE-E2A7-4DA1-8893-839B89A5DFC8}" destId="{D16F0973-79B9-431E-9FFA-025B8DF8A0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5245A-B9EF-4C53-A12F-CDC7BF9955CD}">
      <dsp:nvSpPr>
        <dsp:cNvPr id="0" name=""/>
        <dsp:cNvSpPr/>
      </dsp:nvSpPr>
      <dsp:spPr>
        <a:xfrm>
          <a:off x="4260" y="419635"/>
          <a:ext cx="2561558" cy="102462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rtl="0">
            <a:lnSpc>
              <a:spcPct val="150000"/>
            </a:lnSpc>
            <a:spcBef>
              <a:spcPct val="0"/>
            </a:spcBef>
            <a:spcAft>
              <a:spcPct val="35000"/>
            </a:spcAft>
            <a:buNone/>
          </a:pPr>
          <a:r>
            <a:rPr lang="en-GB" sz="1100" b="1" kern="1200">
              <a:latin typeface="Avenir Next LT Pro"/>
            </a:rPr>
            <a:t>Processes </a:t>
          </a:r>
          <a:endParaRPr lang="en-NZ" sz="1100" b="1" kern="1200">
            <a:latin typeface="Avenir Next LT Pro" panose="020B0504020202020204" pitchFamily="34" charset="0"/>
          </a:endParaRPr>
        </a:p>
      </dsp:txBody>
      <dsp:txXfrm>
        <a:off x="4260" y="419635"/>
        <a:ext cx="2561558" cy="1024623"/>
      </dsp:txXfrm>
    </dsp:sp>
    <dsp:sp modelId="{E38ABB9C-E6C4-4FC8-88EC-6D2788A14895}">
      <dsp:nvSpPr>
        <dsp:cNvPr id="0" name=""/>
        <dsp:cNvSpPr/>
      </dsp:nvSpPr>
      <dsp:spPr>
        <a:xfrm>
          <a:off x="4260" y="1444258"/>
          <a:ext cx="2561558"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150000"/>
            </a:lnSpc>
            <a:spcBef>
              <a:spcPct val="0"/>
            </a:spcBef>
            <a:spcAft>
              <a:spcPct val="15000"/>
            </a:spcAft>
            <a:buNone/>
          </a:pPr>
          <a:r>
            <a:rPr lang="en-NZ" sz="1100" kern="1200">
              <a:latin typeface="Avenir Next LT Pro"/>
            </a:rPr>
            <a:t>What processes and procedures need to be changed, introduced or phased out? </a:t>
          </a:r>
        </a:p>
      </dsp:txBody>
      <dsp:txXfrm>
        <a:off x="4260" y="1444258"/>
        <a:ext cx="2561558" cy="2854800"/>
      </dsp:txXfrm>
    </dsp:sp>
    <dsp:sp modelId="{D75DEE11-1ADA-4633-B741-7AB9233F408C}">
      <dsp:nvSpPr>
        <dsp:cNvPr id="0" name=""/>
        <dsp:cNvSpPr/>
      </dsp:nvSpPr>
      <dsp:spPr>
        <a:xfrm>
          <a:off x="2924436" y="419635"/>
          <a:ext cx="2561558" cy="102462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150000"/>
            </a:lnSpc>
            <a:spcBef>
              <a:spcPct val="0"/>
            </a:spcBef>
            <a:spcAft>
              <a:spcPct val="35000"/>
            </a:spcAft>
            <a:buNone/>
          </a:pPr>
          <a:r>
            <a:rPr lang="en-GB" sz="1100" b="1" kern="1200">
              <a:latin typeface="Avenir Next LT Pro"/>
            </a:rPr>
            <a:t>Organisation</a:t>
          </a:r>
          <a:endParaRPr lang="en-NZ" sz="1100" b="1" kern="1200">
            <a:latin typeface="Avenir Next LT Pro"/>
          </a:endParaRPr>
        </a:p>
      </dsp:txBody>
      <dsp:txXfrm>
        <a:off x="2924436" y="419635"/>
        <a:ext cx="2561558" cy="1024623"/>
      </dsp:txXfrm>
    </dsp:sp>
    <dsp:sp modelId="{9051D5BF-1E73-4A1D-9A12-06A37D2CE864}">
      <dsp:nvSpPr>
        <dsp:cNvPr id="0" name=""/>
        <dsp:cNvSpPr/>
      </dsp:nvSpPr>
      <dsp:spPr>
        <a:xfrm>
          <a:off x="2924436" y="1444258"/>
          <a:ext cx="2561558"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150000"/>
            </a:lnSpc>
            <a:spcBef>
              <a:spcPct val="0"/>
            </a:spcBef>
            <a:spcAft>
              <a:spcPct val="15000"/>
            </a:spcAft>
            <a:buNone/>
          </a:pPr>
          <a:r>
            <a:rPr lang="en-NZ" sz="1100" kern="1200">
              <a:latin typeface="Avenir Next LT Pro" panose="020B0504020202020204" pitchFamily="34" charset="0"/>
            </a:rPr>
            <a:t>This focus of this area is our People. The scope for this area include (but not limited to):</a:t>
          </a:r>
        </a:p>
        <a:p>
          <a:pPr marL="57150" lvl="1" indent="-57150" algn="l" defTabSz="488950">
            <a:lnSpc>
              <a:spcPct val="150000"/>
            </a:lnSpc>
            <a:spcBef>
              <a:spcPct val="0"/>
            </a:spcBef>
            <a:spcAft>
              <a:spcPct val="15000"/>
            </a:spcAft>
            <a:buNone/>
          </a:pPr>
          <a:r>
            <a:rPr lang="en-NZ" sz="1100" kern="1200">
              <a:latin typeface="Avenir Next LT Pro"/>
            </a:rPr>
            <a:t>1. Culture</a:t>
          </a:r>
        </a:p>
        <a:p>
          <a:pPr marL="57150" lvl="1" indent="-57150" algn="l" defTabSz="488950" rtl="0">
            <a:lnSpc>
              <a:spcPct val="150000"/>
            </a:lnSpc>
            <a:spcBef>
              <a:spcPct val="0"/>
            </a:spcBef>
            <a:spcAft>
              <a:spcPct val="15000"/>
            </a:spcAft>
            <a:buNone/>
          </a:pPr>
          <a:r>
            <a:rPr lang="en-NZ" sz="1100" kern="1200">
              <a:latin typeface="Avenir Next LT Pro"/>
            </a:rPr>
            <a:t>2. Skill requirements </a:t>
          </a:r>
        </a:p>
        <a:p>
          <a:pPr marL="57150" lvl="1" indent="-57150" algn="l" defTabSz="488950" rtl="0">
            <a:lnSpc>
              <a:spcPct val="150000"/>
            </a:lnSpc>
            <a:spcBef>
              <a:spcPct val="0"/>
            </a:spcBef>
            <a:spcAft>
              <a:spcPct val="15000"/>
            </a:spcAft>
            <a:buNone/>
          </a:pPr>
          <a:r>
            <a:rPr lang="en-NZ" sz="1100" kern="1200">
              <a:latin typeface="Avenir Next LT Pro"/>
            </a:rPr>
            <a:t>3. Which team does what? </a:t>
          </a:r>
        </a:p>
      </dsp:txBody>
      <dsp:txXfrm>
        <a:off x="2924436" y="1444258"/>
        <a:ext cx="2561558" cy="2854800"/>
      </dsp:txXfrm>
    </dsp:sp>
    <dsp:sp modelId="{69963801-447F-49D1-8F69-60577731D746}">
      <dsp:nvSpPr>
        <dsp:cNvPr id="0" name=""/>
        <dsp:cNvSpPr/>
      </dsp:nvSpPr>
      <dsp:spPr>
        <a:xfrm>
          <a:off x="5844613" y="419635"/>
          <a:ext cx="2561558" cy="102462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rtl="0">
            <a:lnSpc>
              <a:spcPct val="150000"/>
            </a:lnSpc>
            <a:spcBef>
              <a:spcPct val="0"/>
            </a:spcBef>
            <a:spcAft>
              <a:spcPct val="35000"/>
            </a:spcAft>
            <a:buNone/>
          </a:pPr>
          <a:r>
            <a:rPr lang="en-NZ" sz="1100" b="1" kern="1200">
              <a:latin typeface="Avenir Next LT Pro"/>
            </a:rPr>
            <a:t>Technology &amp; Tools </a:t>
          </a:r>
        </a:p>
      </dsp:txBody>
      <dsp:txXfrm>
        <a:off x="5844613" y="419635"/>
        <a:ext cx="2561558" cy="1024623"/>
      </dsp:txXfrm>
    </dsp:sp>
    <dsp:sp modelId="{F3AA4930-F893-4048-A23F-3EBB3565F577}">
      <dsp:nvSpPr>
        <dsp:cNvPr id="0" name=""/>
        <dsp:cNvSpPr/>
      </dsp:nvSpPr>
      <dsp:spPr>
        <a:xfrm>
          <a:off x="5844613" y="1444258"/>
          <a:ext cx="2561558"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150000"/>
            </a:lnSpc>
            <a:spcBef>
              <a:spcPct val="0"/>
            </a:spcBef>
            <a:spcAft>
              <a:spcPct val="15000"/>
            </a:spcAft>
            <a:buNone/>
          </a:pPr>
          <a:r>
            <a:rPr lang="en-NZ" sz="1100" kern="1200">
              <a:latin typeface="Avenir Next LT Pro"/>
            </a:rPr>
            <a:t>The focus of this area is systems, tools and technology that better enable how we operate and provide service. </a:t>
          </a:r>
        </a:p>
        <a:p>
          <a:pPr marL="57150" lvl="1" indent="-57150" algn="l" defTabSz="488950">
            <a:lnSpc>
              <a:spcPct val="150000"/>
            </a:lnSpc>
            <a:spcBef>
              <a:spcPct val="0"/>
            </a:spcBef>
            <a:spcAft>
              <a:spcPct val="15000"/>
            </a:spcAft>
            <a:buNone/>
          </a:pPr>
          <a:endParaRPr lang="en-NZ" sz="1100" kern="1200">
            <a:latin typeface="Avenir Next LT Pro" panose="020B0504020202020204" pitchFamily="34" charset="0"/>
          </a:endParaRPr>
        </a:p>
        <a:p>
          <a:pPr marL="57150" lvl="1" indent="-57150" algn="l" defTabSz="488950">
            <a:lnSpc>
              <a:spcPct val="150000"/>
            </a:lnSpc>
            <a:spcBef>
              <a:spcPct val="0"/>
            </a:spcBef>
            <a:spcAft>
              <a:spcPct val="15000"/>
            </a:spcAft>
            <a:buNone/>
          </a:pPr>
          <a:r>
            <a:rPr lang="en-NZ" sz="1100" kern="1200">
              <a:latin typeface="Avenir Next LT Pro" panose="020B0504020202020204" pitchFamily="34" charset="0"/>
            </a:rPr>
            <a:t>Given the proportion of operating processes that are manual, there is a lot of opportunity for technology to make significant difference.  </a:t>
          </a:r>
        </a:p>
      </dsp:txBody>
      <dsp:txXfrm>
        <a:off x="5844613" y="1444258"/>
        <a:ext cx="2561558" cy="2854800"/>
      </dsp:txXfrm>
    </dsp:sp>
    <dsp:sp modelId="{2EFC90D2-E7D5-43C9-AD91-CF102C006F38}">
      <dsp:nvSpPr>
        <dsp:cNvPr id="0" name=""/>
        <dsp:cNvSpPr/>
      </dsp:nvSpPr>
      <dsp:spPr>
        <a:xfrm>
          <a:off x="8764789" y="419635"/>
          <a:ext cx="2561558" cy="102462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150000"/>
            </a:lnSpc>
            <a:spcBef>
              <a:spcPct val="0"/>
            </a:spcBef>
            <a:spcAft>
              <a:spcPct val="35000"/>
            </a:spcAft>
            <a:buNone/>
          </a:pPr>
          <a:r>
            <a:rPr lang="en-GB" sz="1100" b="1" kern="1200">
              <a:latin typeface="Avenir Next LT Pro"/>
            </a:rPr>
            <a:t>Management Information</a:t>
          </a:r>
          <a:endParaRPr lang="en-NZ" sz="1100" b="1" kern="1200">
            <a:latin typeface="Avenir Next LT Pro"/>
          </a:endParaRPr>
        </a:p>
      </dsp:txBody>
      <dsp:txXfrm>
        <a:off x="8764789" y="419635"/>
        <a:ext cx="2561558" cy="1024623"/>
      </dsp:txXfrm>
    </dsp:sp>
    <dsp:sp modelId="{D16F0973-79B9-431E-9FFA-025B8DF8A03D}">
      <dsp:nvSpPr>
        <dsp:cNvPr id="0" name=""/>
        <dsp:cNvSpPr/>
      </dsp:nvSpPr>
      <dsp:spPr>
        <a:xfrm>
          <a:off x="8764789" y="1444258"/>
          <a:ext cx="2561558"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150000"/>
            </a:lnSpc>
            <a:spcBef>
              <a:spcPct val="0"/>
            </a:spcBef>
            <a:spcAft>
              <a:spcPct val="15000"/>
            </a:spcAft>
            <a:buNone/>
          </a:pPr>
          <a:r>
            <a:rPr lang="en-NZ" sz="1100" kern="1200">
              <a:latin typeface="Avenir Next LT Pro" panose="020B0504020202020204" pitchFamily="34" charset="0"/>
            </a:rPr>
            <a:t>The focus of this area is data, analytics and reports that enable better decision making.  </a:t>
          </a:r>
        </a:p>
      </dsp:txBody>
      <dsp:txXfrm>
        <a:off x="8764789" y="1444258"/>
        <a:ext cx="2561558"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00F7E822-FE26-DB47-A8E4-80A3CDAFC332}" type="datetimeFigureOut">
              <a:rPr lang="en-US" smtClean="0"/>
              <a:t>7/21/2023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05FF5FC-BE46-6B43-93A1-56D806256A17}" type="slidenum">
              <a:rPr lang="en-US" smtClean="0"/>
              <a:t>‹#›</a:t>
            </a:fld>
            <a:endParaRPr lang="en-US"/>
          </a:p>
        </p:txBody>
      </p:sp>
    </p:spTree>
    <p:extLst>
      <p:ext uri="{BB962C8B-B14F-4D97-AF65-F5344CB8AC3E}">
        <p14:creationId xmlns:p14="http://schemas.microsoft.com/office/powerpoint/2010/main" val="309023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05FF5FC-BE46-6B43-93A1-56D806256A17}" type="slidenum">
              <a:rPr lang="en-US" smtClean="0"/>
              <a:t>2</a:t>
            </a:fld>
            <a:endParaRPr lang="en-US"/>
          </a:p>
        </p:txBody>
      </p:sp>
    </p:spTree>
    <p:extLst>
      <p:ext uri="{BB962C8B-B14F-4D97-AF65-F5344CB8AC3E}">
        <p14:creationId xmlns:p14="http://schemas.microsoft.com/office/powerpoint/2010/main" val="391155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DD9A6-4A34-894B-AA80-31DD18497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05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DD9A6-4A34-894B-AA80-31DD18497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07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DD9A6-4A34-894B-AA80-31DD18497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98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05FF5FC-BE46-6B43-93A1-56D806256A17}" type="slidenum">
              <a:rPr lang="en-US" smtClean="0"/>
              <a:t>6</a:t>
            </a:fld>
            <a:endParaRPr lang="en-US"/>
          </a:p>
        </p:txBody>
      </p:sp>
    </p:spTree>
    <p:extLst>
      <p:ext uri="{BB962C8B-B14F-4D97-AF65-F5344CB8AC3E}">
        <p14:creationId xmlns:p14="http://schemas.microsoft.com/office/powerpoint/2010/main" val="49661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05FF5FC-BE46-6B43-93A1-56D806256A17}" type="slidenum">
              <a:rPr lang="en-US" smtClean="0"/>
              <a:t>9</a:t>
            </a:fld>
            <a:endParaRPr lang="en-US"/>
          </a:p>
        </p:txBody>
      </p:sp>
    </p:spTree>
    <p:extLst>
      <p:ext uri="{BB962C8B-B14F-4D97-AF65-F5344CB8AC3E}">
        <p14:creationId xmlns:p14="http://schemas.microsoft.com/office/powerpoint/2010/main" val="3645227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588BC4B4-EA8D-4147-B9F7-D88E321F35E2}" type="slidenum">
              <a:rPr lang="en-NZ" smtClean="0"/>
              <a:t>14</a:t>
            </a:fld>
            <a:endParaRPr lang="en-NZ"/>
          </a:p>
        </p:txBody>
      </p:sp>
    </p:spTree>
    <p:extLst>
      <p:ext uri="{BB962C8B-B14F-4D97-AF65-F5344CB8AC3E}">
        <p14:creationId xmlns:p14="http://schemas.microsoft.com/office/powerpoint/2010/main" val="1867984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AT Sho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007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Next LT Pro" panose="020B0504020202020204" pitchFamily="34" charset="0"/>
            </a:endParaRPr>
          </a:p>
        </p:txBody>
      </p:sp>
      <p:sp>
        <p:nvSpPr>
          <p:cNvPr id="7" name="Title 1">
            <a:extLst>
              <a:ext uri="{FF2B5EF4-FFF2-40B4-BE49-F238E27FC236}">
                <a16:creationId xmlns:a16="http://schemas.microsoft.com/office/drawing/2014/main" id="{75BC89CF-3B10-B242-8F01-B4C808F815D3}"/>
              </a:ext>
            </a:extLst>
          </p:cNvPr>
          <p:cNvSpPr>
            <a:spLocks noGrp="1"/>
          </p:cNvSpPr>
          <p:nvPr>
            <p:ph type="ctrTitle" hasCustomPrompt="1"/>
          </p:nvPr>
        </p:nvSpPr>
        <p:spPr>
          <a:xfrm>
            <a:off x="613282" y="1441342"/>
            <a:ext cx="9099655" cy="1987658"/>
          </a:xfrm>
          <a:prstGeom prst="rect">
            <a:avLst/>
          </a:prstGeom>
        </p:spPr>
        <p:txBody>
          <a:bodyPr anchor="t"/>
          <a:lstStyle>
            <a:lvl1pPr algn="l">
              <a:lnSpc>
                <a:spcPts val="6800"/>
              </a:lnSpc>
              <a:defRPr sz="7000" spc="-300">
                <a:solidFill>
                  <a:schemeClr val="bg1"/>
                </a:solidFill>
                <a:latin typeface="Avenir Next LT Pro" panose="020B0504020202020204" pitchFamily="34" charset="0"/>
              </a:defRPr>
            </a:lvl1pPr>
          </a:lstStyle>
          <a:p>
            <a:r>
              <a:rPr lang="en-NZ">
                <a:solidFill>
                  <a:schemeClr val="bg1"/>
                </a:solidFill>
              </a:rPr>
              <a:t>Main Cover </a:t>
            </a:r>
            <a:br>
              <a:rPr lang="en-NZ">
                <a:solidFill>
                  <a:schemeClr val="bg1"/>
                </a:solidFill>
              </a:rPr>
            </a:br>
            <a:r>
              <a:rPr lang="en-NZ">
                <a:solidFill>
                  <a:schemeClr val="bg1"/>
                </a:solidFill>
              </a:rPr>
              <a:t>Heading</a:t>
            </a:r>
            <a:endParaRPr lang="en-US"/>
          </a:p>
        </p:txBody>
      </p:sp>
      <p:sp>
        <p:nvSpPr>
          <p:cNvPr id="2" name="Text Placeholder 2">
            <a:extLst>
              <a:ext uri="{FF2B5EF4-FFF2-40B4-BE49-F238E27FC236}">
                <a16:creationId xmlns:a16="http://schemas.microsoft.com/office/drawing/2014/main" id="{BD53162A-355F-CAD7-8903-3276BAE42151}"/>
              </a:ext>
            </a:extLst>
          </p:cNvPr>
          <p:cNvSpPr>
            <a:spLocks noGrp="1"/>
          </p:cNvSpPr>
          <p:nvPr>
            <p:ph type="body" idx="13" hasCustomPrompt="1"/>
          </p:nvPr>
        </p:nvSpPr>
        <p:spPr>
          <a:xfrm>
            <a:off x="7743564" y="5877179"/>
            <a:ext cx="4131364" cy="659950"/>
          </a:xfrm>
          <a:prstGeom prst="rect">
            <a:avLst/>
          </a:prstGeom>
        </p:spPr>
        <p:txBody>
          <a:bodyPr anchor="b"/>
          <a:lstStyle>
            <a:lvl1pPr marL="0" indent="0" algn="r">
              <a:buNone/>
              <a:defRPr sz="1600" b="0">
                <a:solidFill>
                  <a:schemeClr val="bg1"/>
                </a:solidFill>
                <a:latin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Date goes here</a:t>
            </a:r>
          </a:p>
        </p:txBody>
      </p:sp>
      <p:pic>
        <p:nvPicPr>
          <p:cNvPr id="9" name="Picture 8" descr="Logo, icon&#10;&#10;Description automatically generated">
            <a:extLst>
              <a:ext uri="{FF2B5EF4-FFF2-40B4-BE49-F238E27FC236}">
                <a16:creationId xmlns:a16="http://schemas.microsoft.com/office/drawing/2014/main" id="{2D1BE8BC-26CF-7C9F-C0FE-678B8B46F440}"/>
              </a:ext>
            </a:extLst>
          </p:cNvPr>
          <p:cNvPicPr>
            <a:picLocks noChangeAspect="1"/>
          </p:cNvPicPr>
          <p:nvPr userDrawn="1"/>
        </p:nvPicPr>
        <p:blipFill>
          <a:blip r:embed="rId2"/>
          <a:stretch>
            <a:fillRect/>
          </a:stretch>
        </p:blipFill>
        <p:spPr>
          <a:xfrm>
            <a:off x="239430" y="5527589"/>
            <a:ext cx="1197225" cy="1197225"/>
          </a:xfrm>
          <a:prstGeom prst="rect">
            <a:avLst/>
          </a:prstGeom>
        </p:spPr>
      </p:pic>
      <p:pic>
        <p:nvPicPr>
          <p:cNvPr id="16" name="Picture 15" descr="A picture containing web&#10;&#10;Description automatically generated">
            <a:extLst>
              <a:ext uri="{FF2B5EF4-FFF2-40B4-BE49-F238E27FC236}">
                <a16:creationId xmlns:a16="http://schemas.microsoft.com/office/drawing/2014/main" id="{EDDF321C-A8A5-E71F-51CE-AD671266FA71}"/>
              </a:ext>
            </a:extLst>
          </p:cNvPr>
          <p:cNvPicPr>
            <a:picLocks noChangeAspect="1"/>
          </p:cNvPicPr>
          <p:nvPr userDrawn="1"/>
        </p:nvPicPr>
        <p:blipFill>
          <a:blip r:embed="rId3">
            <a:alphaModFix amt="20000"/>
          </a:blip>
          <a:stretch>
            <a:fillRect/>
          </a:stretch>
        </p:blipFill>
        <p:spPr>
          <a:xfrm>
            <a:off x="6318422" y="1582622"/>
            <a:ext cx="8720919" cy="8720919"/>
          </a:xfrm>
          <a:prstGeom prst="rect">
            <a:avLst/>
          </a:prstGeom>
        </p:spPr>
      </p:pic>
      <p:sp>
        <p:nvSpPr>
          <p:cNvPr id="17" name="Text Placeholder 9">
            <a:extLst>
              <a:ext uri="{FF2B5EF4-FFF2-40B4-BE49-F238E27FC236}">
                <a16:creationId xmlns:a16="http://schemas.microsoft.com/office/drawing/2014/main" id="{43296B55-D195-52A5-A810-61E1B1CBEC90}"/>
              </a:ext>
            </a:extLst>
          </p:cNvPr>
          <p:cNvSpPr>
            <a:spLocks noGrp="1"/>
          </p:cNvSpPr>
          <p:nvPr>
            <p:ph type="body" sz="quarter" idx="21" hasCustomPrompt="1"/>
          </p:nvPr>
        </p:nvSpPr>
        <p:spPr>
          <a:xfrm>
            <a:off x="613282" y="810673"/>
            <a:ext cx="5406886" cy="481415"/>
          </a:xfrm>
          <a:prstGeom prst="rect">
            <a:avLst/>
          </a:prstGeom>
        </p:spPr>
        <p:txBody>
          <a:bodyPr/>
          <a:lstStyle>
            <a:lvl1pPr marL="0" indent="0">
              <a:buNone/>
              <a:defRPr sz="2400" b="0" i="0" kern="0" spc="-150" baseline="0">
                <a:solidFill>
                  <a:schemeClr val="bg1"/>
                </a:solidFill>
                <a:latin typeface="Avenir Next LT Pro" panose="020B0504020202020204" pitchFamily="34" charset="0"/>
              </a:defRPr>
            </a:lvl1pPr>
          </a:lstStyle>
          <a:p>
            <a:r>
              <a:rPr lang="en-US" sz="2800">
                <a:latin typeface="+mj-lt"/>
              </a:rPr>
              <a:t>Introduction Heading</a:t>
            </a:r>
          </a:p>
        </p:txBody>
      </p:sp>
      <p:pic>
        <p:nvPicPr>
          <p:cNvPr id="6" name="Picture 5" descr="Chart&#10;&#10;Description automatically generated with medium confidence">
            <a:extLst>
              <a:ext uri="{FF2B5EF4-FFF2-40B4-BE49-F238E27FC236}">
                <a16:creationId xmlns:a16="http://schemas.microsoft.com/office/drawing/2014/main" id="{6A2CC310-41DF-252E-AC2F-5D78F7D152E1}"/>
              </a:ext>
            </a:extLst>
          </p:cNvPr>
          <p:cNvPicPr>
            <a:picLocks noChangeAspect="1"/>
          </p:cNvPicPr>
          <p:nvPr userDrawn="1"/>
        </p:nvPicPr>
        <p:blipFill>
          <a:blip r:embed="rId4"/>
          <a:stretch>
            <a:fillRect/>
          </a:stretch>
        </p:blipFill>
        <p:spPr>
          <a:xfrm>
            <a:off x="11149219" y="0"/>
            <a:ext cx="604329" cy="604329"/>
          </a:xfrm>
          <a:prstGeom prst="rect">
            <a:avLst/>
          </a:prstGeom>
        </p:spPr>
      </p:pic>
    </p:spTree>
    <p:extLst>
      <p:ext uri="{BB962C8B-B14F-4D97-AF65-F5344CB8AC3E}">
        <p14:creationId xmlns:p14="http://schemas.microsoft.com/office/powerpoint/2010/main" val="311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574A9-2D60-6B47-E704-A79870B8F997}"/>
              </a:ext>
            </a:extLst>
          </p:cNvPr>
          <p:cNvSpPr>
            <a:spLocks noGrp="1"/>
          </p:cNvSpPr>
          <p:nvPr>
            <p:ph type="title"/>
          </p:nvPr>
        </p:nvSpPr>
        <p:spPr/>
        <p:txBody>
          <a:bodyPr/>
          <a:lstStyle>
            <a:lvl1pPr>
              <a:defRPr>
                <a:latin typeface="Avenir Next LT Pro" panose="020B0504020202020204" pitchFamily="34" charset="0"/>
              </a:defRPr>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60C8CD4-F8ED-6205-2427-E8516F3C04E6}"/>
              </a:ext>
            </a:extLst>
          </p:cNvPr>
          <p:cNvSpPr>
            <a:spLocks noGrp="1"/>
          </p:cNvSpPr>
          <p:nvPr>
            <p:ph idx="1"/>
          </p:nvPr>
        </p:nvSpPr>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8E2F2F7-C83B-A854-2EF2-250B3B6F2496}"/>
              </a:ext>
            </a:extLst>
          </p:cNvPr>
          <p:cNvSpPr>
            <a:spLocks noGrp="1"/>
          </p:cNvSpPr>
          <p:nvPr>
            <p:ph type="dt" sz="half" idx="10"/>
          </p:nvPr>
        </p:nvSpPr>
        <p:spPr/>
        <p:txBody>
          <a:bodyPr/>
          <a:lstStyle>
            <a:lvl1pPr>
              <a:defRPr>
                <a:latin typeface="Avenir Next LT Pro" panose="020B0504020202020204" pitchFamily="34" charset="0"/>
              </a:defRPr>
            </a:lvl1pPr>
          </a:lstStyle>
          <a:p>
            <a:fld id="{BA79B11E-D3E7-4C30-A286-C2D0C5320AFA}" type="datetimeFigureOut">
              <a:rPr lang="en-NZ" smtClean="0"/>
              <a:pPr/>
              <a:t>21/07/2023</a:t>
            </a:fld>
            <a:endParaRPr lang="en-NZ"/>
          </a:p>
        </p:txBody>
      </p:sp>
      <p:sp>
        <p:nvSpPr>
          <p:cNvPr id="5" name="Footer Placeholder 4">
            <a:extLst>
              <a:ext uri="{FF2B5EF4-FFF2-40B4-BE49-F238E27FC236}">
                <a16:creationId xmlns:a16="http://schemas.microsoft.com/office/drawing/2014/main" id="{BAE6690C-9BDF-3885-6C1D-5D7E9F582F7C}"/>
              </a:ext>
            </a:extLst>
          </p:cNvPr>
          <p:cNvSpPr>
            <a:spLocks noGrp="1"/>
          </p:cNvSpPr>
          <p:nvPr>
            <p:ph type="ftr" sz="quarter" idx="11"/>
          </p:nvPr>
        </p:nvSpPr>
        <p:spPr/>
        <p:txBody>
          <a:bodyPr/>
          <a:lstStyle>
            <a:lvl1pPr>
              <a:defRPr>
                <a:latin typeface="Avenir Next LT Pro" panose="020B0504020202020204" pitchFamily="34" charset="0"/>
              </a:defRPr>
            </a:lvl1pPr>
          </a:lstStyle>
          <a:p>
            <a:endParaRPr lang="en-NZ"/>
          </a:p>
        </p:txBody>
      </p:sp>
      <p:sp>
        <p:nvSpPr>
          <p:cNvPr id="6" name="Slide Number Placeholder 5">
            <a:extLst>
              <a:ext uri="{FF2B5EF4-FFF2-40B4-BE49-F238E27FC236}">
                <a16:creationId xmlns:a16="http://schemas.microsoft.com/office/drawing/2014/main" id="{87FC9736-0813-89E9-B61D-E99C70F70AAE}"/>
              </a:ext>
            </a:extLst>
          </p:cNvPr>
          <p:cNvSpPr>
            <a:spLocks noGrp="1"/>
          </p:cNvSpPr>
          <p:nvPr>
            <p:ph type="sldNum" sz="quarter" idx="12"/>
          </p:nvPr>
        </p:nvSpPr>
        <p:spPr/>
        <p:txBody>
          <a:bodyPr/>
          <a:lstStyle>
            <a:lvl1pPr>
              <a:defRPr>
                <a:latin typeface="Avenir Next LT Pro" panose="020B0504020202020204" pitchFamily="34" charset="0"/>
              </a:defRPr>
            </a:lvl1pPr>
          </a:lstStyle>
          <a:p>
            <a:fld id="{EE230A81-2419-414F-9B53-5875E09968D9}" type="slidenum">
              <a:rPr lang="en-NZ" smtClean="0"/>
              <a:pPr/>
              <a:t>‹#›</a:t>
            </a:fld>
            <a:endParaRPr lang="en-NZ"/>
          </a:p>
        </p:txBody>
      </p:sp>
    </p:spTree>
    <p:extLst>
      <p:ext uri="{BB962C8B-B14F-4D97-AF65-F5344CB8AC3E}">
        <p14:creationId xmlns:p14="http://schemas.microsoft.com/office/powerpoint/2010/main" val="351760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E7846-79EA-0D51-3FAA-9E2B35757DAD}"/>
              </a:ext>
            </a:extLst>
          </p:cNvPr>
          <p:cNvSpPr>
            <a:spLocks noGrp="1"/>
          </p:cNvSpPr>
          <p:nvPr>
            <p:ph type="ctrTitle"/>
          </p:nvPr>
        </p:nvSpPr>
        <p:spPr>
          <a:xfrm>
            <a:off x="1524000" y="1122363"/>
            <a:ext cx="9144000" cy="2387600"/>
          </a:xfrm>
        </p:spPr>
        <p:txBody>
          <a:bodyPr anchor="b"/>
          <a:lstStyle>
            <a:lvl1pPr algn="ctr">
              <a:defRPr sz="6000">
                <a:latin typeface="Avenir Next LT Pro" panose="020B0504020202020204" pitchFamily="34" charset="0"/>
              </a:defRPr>
            </a:lvl1pPr>
          </a:lstStyle>
          <a:p>
            <a:r>
              <a:rPr lang="en-US"/>
              <a:t>Click to edit Master title style</a:t>
            </a:r>
            <a:endParaRPr lang="en-NZ"/>
          </a:p>
        </p:txBody>
      </p:sp>
      <p:sp>
        <p:nvSpPr>
          <p:cNvPr id="3" name="Subtitle 2">
            <a:extLst>
              <a:ext uri="{FF2B5EF4-FFF2-40B4-BE49-F238E27FC236}">
                <a16:creationId xmlns:a16="http://schemas.microsoft.com/office/drawing/2014/main" id="{E8A33205-6C4F-DAD1-153F-F62E2FCF86FB}"/>
              </a:ext>
            </a:extLst>
          </p:cNvPr>
          <p:cNvSpPr>
            <a:spLocks noGrp="1"/>
          </p:cNvSpPr>
          <p:nvPr>
            <p:ph type="subTitle" idx="1"/>
          </p:nvPr>
        </p:nvSpPr>
        <p:spPr>
          <a:xfrm>
            <a:off x="1524000" y="3602038"/>
            <a:ext cx="9144000" cy="1655762"/>
          </a:xfrm>
        </p:spPr>
        <p:txBody>
          <a:bodyPr/>
          <a:lstStyle>
            <a:lvl1pPr marL="0" indent="0" algn="ctr">
              <a:buNone/>
              <a:defRPr sz="2400">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9151BCA2-2144-BF35-8C8D-81AB159C8293}"/>
              </a:ext>
            </a:extLst>
          </p:cNvPr>
          <p:cNvSpPr>
            <a:spLocks noGrp="1"/>
          </p:cNvSpPr>
          <p:nvPr>
            <p:ph type="dt" sz="half" idx="10"/>
          </p:nvPr>
        </p:nvSpPr>
        <p:spPr/>
        <p:txBody>
          <a:bodyPr/>
          <a:lstStyle>
            <a:lvl1pPr>
              <a:defRPr>
                <a:latin typeface="Avenir Next LT Pro" panose="020B0504020202020204" pitchFamily="34" charset="0"/>
              </a:defRPr>
            </a:lvl1pPr>
          </a:lstStyle>
          <a:p>
            <a:fld id="{5DBD71FF-8A61-439C-AD3E-7FB4CDBDEC7C}" type="datetimeFigureOut">
              <a:rPr lang="en-NZ" smtClean="0"/>
              <a:pPr/>
              <a:t>21/07/2023</a:t>
            </a:fld>
            <a:endParaRPr lang="en-NZ"/>
          </a:p>
        </p:txBody>
      </p:sp>
      <p:sp>
        <p:nvSpPr>
          <p:cNvPr id="5" name="Footer Placeholder 4">
            <a:extLst>
              <a:ext uri="{FF2B5EF4-FFF2-40B4-BE49-F238E27FC236}">
                <a16:creationId xmlns:a16="http://schemas.microsoft.com/office/drawing/2014/main" id="{F78AC5CF-088E-5800-6434-A952654B83D5}"/>
              </a:ext>
            </a:extLst>
          </p:cNvPr>
          <p:cNvSpPr>
            <a:spLocks noGrp="1"/>
          </p:cNvSpPr>
          <p:nvPr>
            <p:ph type="ftr" sz="quarter" idx="11"/>
          </p:nvPr>
        </p:nvSpPr>
        <p:spPr/>
        <p:txBody>
          <a:bodyPr/>
          <a:lstStyle>
            <a:lvl1pPr>
              <a:defRPr>
                <a:latin typeface="Avenir Next LT Pro" panose="020B0504020202020204" pitchFamily="34" charset="0"/>
              </a:defRPr>
            </a:lvl1pPr>
          </a:lstStyle>
          <a:p>
            <a:endParaRPr lang="en-NZ"/>
          </a:p>
        </p:txBody>
      </p:sp>
      <p:sp>
        <p:nvSpPr>
          <p:cNvPr id="6" name="Slide Number Placeholder 5">
            <a:extLst>
              <a:ext uri="{FF2B5EF4-FFF2-40B4-BE49-F238E27FC236}">
                <a16:creationId xmlns:a16="http://schemas.microsoft.com/office/drawing/2014/main" id="{42CEC67A-1F09-6EB0-776E-0C4355D3AC62}"/>
              </a:ext>
            </a:extLst>
          </p:cNvPr>
          <p:cNvSpPr>
            <a:spLocks noGrp="1"/>
          </p:cNvSpPr>
          <p:nvPr>
            <p:ph type="sldNum" sz="quarter" idx="12"/>
          </p:nvPr>
        </p:nvSpPr>
        <p:spPr/>
        <p:txBody>
          <a:bodyPr/>
          <a:lstStyle>
            <a:lvl1pPr>
              <a:defRPr>
                <a:latin typeface="Avenir Next LT Pro" panose="020B0504020202020204" pitchFamily="34" charset="0"/>
              </a:defRPr>
            </a:lvl1pPr>
          </a:lstStyle>
          <a:p>
            <a:fld id="{03DC4B3E-6078-4E4C-8326-B466690CB01D}" type="slidenum">
              <a:rPr lang="en-NZ" smtClean="0"/>
              <a:pPr/>
              <a:t>‹#›</a:t>
            </a:fld>
            <a:endParaRPr lang="en-NZ"/>
          </a:p>
        </p:txBody>
      </p:sp>
    </p:spTree>
    <p:extLst>
      <p:ext uri="{BB962C8B-B14F-4D97-AF65-F5344CB8AC3E}">
        <p14:creationId xmlns:p14="http://schemas.microsoft.com/office/powerpoint/2010/main" val="2824911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Text 1">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CC591323-E383-7487-DB37-351976776A7D}"/>
              </a:ext>
            </a:extLst>
          </p:cNvPr>
          <p:cNvSpPr>
            <a:spLocks noGrp="1"/>
          </p:cNvSpPr>
          <p:nvPr>
            <p:ph type="body" sz="quarter" idx="21" hasCustomPrompt="1"/>
          </p:nvPr>
        </p:nvSpPr>
        <p:spPr>
          <a:xfrm>
            <a:off x="687614" y="742952"/>
            <a:ext cx="10786347" cy="323335"/>
          </a:xfrm>
          <a:prstGeom prst="rect">
            <a:avLst/>
          </a:prstGeom>
        </p:spPr>
        <p:txBody>
          <a:bodyPr/>
          <a:lstStyle>
            <a:lvl1pPr marL="0" indent="0">
              <a:buNone/>
              <a:defRPr sz="2400" b="0" i="0" kern="0" spc="-80" baseline="0">
                <a:solidFill>
                  <a:srgbClr val="0073BD"/>
                </a:solidFill>
                <a:latin typeface="Avenir Next LT Pro" panose="020B0504020202020204" pitchFamily="34" charset="0"/>
              </a:defRPr>
            </a:lvl1pPr>
          </a:lstStyle>
          <a:p>
            <a:r>
              <a:rPr lang="en-US" sz="2800">
                <a:latin typeface="+mj-lt"/>
              </a:rPr>
              <a:t>Header here</a:t>
            </a:r>
          </a:p>
        </p:txBody>
      </p:sp>
      <p:sp>
        <p:nvSpPr>
          <p:cNvPr id="3" name="Text Placeholder 11">
            <a:extLst>
              <a:ext uri="{FF2B5EF4-FFF2-40B4-BE49-F238E27FC236}">
                <a16:creationId xmlns:a16="http://schemas.microsoft.com/office/drawing/2014/main" id="{DA7CE38C-C191-B2B9-E41F-201DCA22D218}"/>
              </a:ext>
            </a:extLst>
          </p:cNvPr>
          <p:cNvSpPr>
            <a:spLocks noGrp="1"/>
          </p:cNvSpPr>
          <p:nvPr>
            <p:ph type="body" sz="quarter" idx="22" hasCustomPrompt="1"/>
          </p:nvPr>
        </p:nvSpPr>
        <p:spPr>
          <a:xfrm>
            <a:off x="685258" y="1149735"/>
            <a:ext cx="10821483" cy="323335"/>
          </a:xfrm>
          <a:prstGeom prst="rect">
            <a:avLst/>
          </a:prstGeom>
        </p:spPr>
        <p:txBody>
          <a:bodyPr/>
          <a:lstStyle>
            <a:lvl1pPr marL="0" indent="0">
              <a:buNone/>
              <a:defRPr sz="1600" b="0" i="0" spc="-80" baseline="0">
                <a:solidFill>
                  <a:srgbClr val="001231"/>
                </a:solidFill>
                <a:latin typeface="Avenir Next LT Pro" panose="020B0504020202020204" pitchFamily="34" charset="0"/>
              </a:defRPr>
            </a:lvl1pPr>
          </a:lstStyle>
          <a:p>
            <a:pPr lvl="0"/>
            <a:r>
              <a:rPr lang="en-GB"/>
              <a:t>Click to edit sub</a:t>
            </a:r>
            <a:endParaRPr lang="en-US"/>
          </a:p>
        </p:txBody>
      </p:sp>
      <p:sp>
        <p:nvSpPr>
          <p:cNvPr id="4" name="Text Placeholder 19">
            <a:extLst>
              <a:ext uri="{FF2B5EF4-FFF2-40B4-BE49-F238E27FC236}">
                <a16:creationId xmlns:a16="http://schemas.microsoft.com/office/drawing/2014/main" id="{5934D874-FA2A-C853-7DED-759F576844CD}"/>
              </a:ext>
            </a:extLst>
          </p:cNvPr>
          <p:cNvSpPr>
            <a:spLocks noGrp="1"/>
          </p:cNvSpPr>
          <p:nvPr>
            <p:ph type="body" sz="quarter" idx="23" hasCustomPrompt="1"/>
          </p:nvPr>
        </p:nvSpPr>
        <p:spPr>
          <a:xfrm>
            <a:off x="676800" y="1821494"/>
            <a:ext cx="10796139" cy="3448596"/>
          </a:xfrm>
          <a:prstGeom prst="rect">
            <a:avLst/>
          </a:prstGeom>
        </p:spPr>
        <p:txBody>
          <a:bodyPr numCol="2"/>
          <a:lstStyle>
            <a:lvl1pPr marL="0" indent="0">
              <a:lnSpc>
                <a:spcPts val="1400"/>
              </a:lnSpc>
              <a:buFont typeface="Arial" panose="020B0604020202020204" pitchFamily="34" charset="0"/>
              <a:buNone/>
              <a:defRPr sz="1200" spc="0">
                <a:solidFill>
                  <a:schemeClr val="tx1">
                    <a:lumMod val="75000"/>
                    <a:lumOff val="25000"/>
                  </a:schemeClr>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5" name="Picture 4">
            <a:extLst>
              <a:ext uri="{FF2B5EF4-FFF2-40B4-BE49-F238E27FC236}">
                <a16:creationId xmlns:a16="http://schemas.microsoft.com/office/drawing/2014/main" id="{40069CCA-0398-EDB2-032F-2EB7E5766B6F}"/>
              </a:ext>
            </a:extLst>
          </p:cNvPr>
          <p:cNvPicPr>
            <a:picLocks noChangeAspect="1"/>
          </p:cNvPicPr>
          <p:nvPr userDrawn="1"/>
        </p:nvPicPr>
        <p:blipFill rotWithShape="1">
          <a:blip r:embed="rId2">
            <a:alphaModFix amt="20000"/>
          </a:blip>
          <a:srcRect/>
          <a:stretch/>
        </p:blipFill>
        <p:spPr>
          <a:xfrm>
            <a:off x="6562439" y="1763486"/>
            <a:ext cx="8232884" cy="8353152"/>
          </a:xfrm>
          <a:prstGeom prst="rect">
            <a:avLst/>
          </a:prstGeom>
        </p:spPr>
      </p:pic>
      <p:pic>
        <p:nvPicPr>
          <p:cNvPr id="6" name="Picture 5" descr="A picture containing text, sign, vector graphics&#10;&#10;Description automatically generated">
            <a:extLst>
              <a:ext uri="{FF2B5EF4-FFF2-40B4-BE49-F238E27FC236}">
                <a16:creationId xmlns:a16="http://schemas.microsoft.com/office/drawing/2014/main" id="{623C76B7-41F2-B706-1E25-61A1E759E3A6}"/>
              </a:ext>
            </a:extLst>
          </p:cNvPr>
          <p:cNvPicPr>
            <a:picLocks noChangeAspect="1"/>
          </p:cNvPicPr>
          <p:nvPr userDrawn="1"/>
        </p:nvPicPr>
        <p:blipFill>
          <a:blip r:embed="rId3"/>
          <a:stretch>
            <a:fillRect/>
          </a:stretch>
        </p:blipFill>
        <p:spPr>
          <a:xfrm>
            <a:off x="239429" y="5527588"/>
            <a:ext cx="1197226" cy="1197226"/>
          </a:xfrm>
          <a:prstGeom prst="rect">
            <a:avLst/>
          </a:prstGeom>
        </p:spPr>
      </p:pic>
    </p:spTree>
    <p:extLst>
      <p:ext uri="{BB962C8B-B14F-4D97-AF65-F5344CB8AC3E}">
        <p14:creationId xmlns:p14="http://schemas.microsoft.com/office/powerpoint/2010/main" val="278494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D8C4AE-E215-B109-FF03-E60D5CD2039A}"/>
              </a:ext>
            </a:extLst>
          </p:cNvPr>
          <p:cNvSpPr>
            <a:spLocks noGrp="1"/>
          </p:cNvSpPr>
          <p:nvPr>
            <p:ph type="subTitle" idx="1" hasCustomPrompt="1"/>
          </p:nvPr>
        </p:nvSpPr>
        <p:spPr>
          <a:xfrm>
            <a:off x="676800" y="2300400"/>
            <a:ext cx="9901084" cy="2664542"/>
          </a:xfrm>
          <a:prstGeom prst="rect">
            <a:avLst/>
          </a:prstGeom>
        </p:spPr>
        <p:txBody>
          <a:bodyPr numCol="3"/>
          <a:lstStyle>
            <a:lvl1pPr marL="342900" indent="-342900" algn="l">
              <a:buClr>
                <a:srgbClr val="0073BD"/>
              </a:buClr>
              <a:buFont typeface="+mj-lt"/>
              <a:buAutoNum type="arabicPeriod"/>
              <a:defRPr sz="1600" spc="0">
                <a:solidFill>
                  <a:schemeClr val="tx1">
                    <a:lumMod val="75000"/>
                    <a:lumOff val="25000"/>
                  </a:schemeClr>
                </a:solidFill>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index</a:t>
            </a:r>
          </a:p>
          <a:p>
            <a:r>
              <a:rPr lang="en-GB"/>
              <a:t>Title of page</a:t>
            </a:r>
          </a:p>
          <a:p>
            <a:r>
              <a:rPr lang="en-GB"/>
              <a:t>Title of page</a:t>
            </a:r>
          </a:p>
          <a:p>
            <a:r>
              <a:rPr lang="en-GB"/>
              <a:t>Title of page</a:t>
            </a:r>
          </a:p>
          <a:p>
            <a:r>
              <a:rPr lang="en-GB"/>
              <a:t>Title of page</a:t>
            </a:r>
          </a:p>
          <a:p>
            <a:r>
              <a:rPr lang="en-GB"/>
              <a:t>Title of page</a:t>
            </a:r>
            <a:endParaRPr lang="en-US"/>
          </a:p>
        </p:txBody>
      </p:sp>
      <p:sp>
        <p:nvSpPr>
          <p:cNvPr id="5" name="Text Placeholder 9">
            <a:extLst>
              <a:ext uri="{FF2B5EF4-FFF2-40B4-BE49-F238E27FC236}">
                <a16:creationId xmlns:a16="http://schemas.microsoft.com/office/drawing/2014/main" id="{4FC97A6D-1F6C-8538-ED37-892593EAF872}"/>
              </a:ext>
            </a:extLst>
          </p:cNvPr>
          <p:cNvSpPr>
            <a:spLocks noGrp="1"/>
          </p:cNvSpPr>
          <p:nvPr>
            <p:ph type="body" sz="quarter" idx="21" hasCustomPrompt="1"/>
          </p:nvPr>
        </p:nvSpPr>
        <p:spPr>
          <a:xfrm>
            <a:off x="676800" y="742951"/>
            <a:ext cx="5751442" cy="323335"/>
          </a:xfrm>
          <a:prstGeom prst="rect">
            <a:avLst/>
          </a:prstGeom>
        </p:spPr>
        <p:txBody>
          <a:bodyPr/>
          <a:lstStyle>
            <a:lvl1pPr marL="0" indent="0">
              <a:buNone/>
              <a:defRPr sz="2600" b="0" i="0" kern="0" spc="-80" baseline="0">
                <a:solidFill>
                  <a:srgbClr val="0073BD"/>
                </a:solidFill>
                <a:latin typeface="Avenir Next LT Pro" panose="020B0504020202020204" pitchFamily="34" charset="0"/>
              </a:defRPr>
            </a:lvl1pPr>
          </a:lstStyle>
          <a:p>
            <a:r>
              <a:rPr lang="en-US" sz="2800" err="1">
                <a:latin typeface="+mj-lt"/>
              </a:rPr>
              <a:t>Programme</a:t>
            </a:r>
            <a:r>
              <a:rPr lang="en-US" sz="2800">
                <a:latin typeface="+mj-lt"/>
              </a:rPr>
              <a:t> heading</a:t>
            </a:r>
          </a:p>
        </p:txBody>
      </p:sp>
      <p:sp>
        <p:nvSpPr>
          <p:cNvPr id="8" name="Text Placeholder 11">
            <a:extLst>
              <a:ext uri="{FF2B5EF4-FFF2-40B4-BE49-F238E27FC236}">
                <a16:creationId xmlns:a16="http://schemas.microsoft.com/office/drawing/2014/main" id="{D63B69D7-1782-3145-F211-5EF376E6995E}"/>
              </a:ext>
            </a:extLst>
          </p:cNvPr>
          <p:cNvSpPr>
            <a:spLocks noGrp="1"/>
          </p:cNvSpPr>
          <p:nvPr>
            <p:ph type="body" sz="quarter" idx="22" hasCustomPrompt="1"/>
          </p:nvPr>
        </p:nvSpPr>
        <p:spPr>
          <a:xfrm>
            <a:off x="676800" y="1857410"/>
            <a:ext cx="10821483" cy="323335"/>
          </a:xfrm>
          <a:prstGeom prst="rect">
            <a:avLst/>
          </a:prstGeom>
        </p:spPr>
        <p:txBody>
          <a:bodyPr/>
          <a:lstStyle>
            <a:lvl1pPr marL="0" indent="0">
              <a:buNone/>
              <a:defRPr sz="1600" b="0" i="0" spc="-80" baseline="0">
                <a:solidFill>
                  <a:srgbClr val="0073BD"/>
                </a:solidFill>
                <a:latin typeface="Avenir Next LT Pro" panose="020B0504020202020204" pitchFamily="34" charset="0"/>
              </a:defRPr>
            </a:lvl1pPr>
          </a:lstStyle>
          <a:p>
            <a:pPr lvl="0"/>
            <a:r>
              <a:rPr lang="en-GB"/>
              <a:t>Index</a:t>
            </a:r>
            <a:endParaRPr lang="en-US"/>
          </a:p>
        </p:txBody>
      </p:sp>
      <p:pic>
        <p:nvPicPr>
          <p:cNvPr id="9" name="Picture 8">
            <a:extLst>
              <a:ext uri="{FF2B5EF4-FFF2-40B4-BE49-F238E27FC236}">
                <a16:creationId xmlns:a16="http://schemas.microsoft.com/office/drawing/2014/main" id="{3A310468-C152-5BB3-92B9-63C9C737AAE4}"/>
              </a:ext>
            </a:extLst>
          </p:cNvPr>
          <p:cNvPicPr>
            <a:picLocks noChangeAspect="1"/>
          </p:cNvPicPr>
          <p:nvPr userDrawn="1"/>
        </p:nvPicPr>
        <p:blipFill rotWithShape="1">
          <a:blip r:embed="rId2">
            <a:alphaModFix amt="20000"/>
          </a:blip>
          <a:srcRect/>
          <a:stretch/>
        </p:blipFill>
        <p:spPr>
          <a:xfrm>
            <a:off x="6562439" y="1763486"/>
            <a:ext cx="8232884" cy="8353152"/>
          </a:xfrm>
          <a:prstGeom prst="rect">
            <a:avLst/>
          </a:prstGeom>
        </p:spPr>
      </p:pic>
      <p:pic>
        <p:nvPicPr>
          <p:cNvPr id="10" name="Picture 9" descr="A picture containing text, sign, vector graphics&#10;&#10;Description automatically generated">
            <a:extLst>
              <a:ext uri="{FF2B5EF4-FFF2-40B4-BE49-F238E27FC236}">
                <a16:creationId xmlns:a16="http://schemas.microsoft.com/office/drawing/2014/main" id="{56D82763-2094-4E9C-BC5D-134C0A973860}"/>
              </a:ext>
            </a:extLst>
          </p:cNvPr>
          <p:cNvPicPr>
            <a:picLocks noChangeAspect="1"/>
          </p:cNvPicPr>
          <p:nvPr userDrawn="1"/>
        </p:nvPicPr>
        <p:blipFill>
          <a:blip r:embed="rId3"/>
          <a:stretch>
            <a:fillRect/>
          </a:stretch>
        </p:blipFill>
        <p:spPr>
          <a:xfrm>
            <a:off x="239429" y="5527588"/>
            <a:ext cx="1197226" cy="1197226"/>
          </a:xfrm>
          <a:prstGeom prst="rect">
            <a:avLst/>
          </a:prstGeom>
        </p:spPr>
      </p:pic>
    </p:spTree>
    <p:extLst>
      <p:ext uri="{BB962C8B-B14F-4D97-AF65-F5344CB8AC3E}">
        <p14:creationId xmlns:p14="http://schemas.microsoft.com/office/powerpoint/2010/main" val="3060429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Text 1">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CC591323-E383-7487-DB37-351976776A7D}"/>
              </a:ext>
            </a:extLst>
          </p:cNvPr>
          <p:cNvSpPr>
            <a:spLocks noGrp="1"/>
          </p:cNvSpPr>
          <p:nvPr>
            <p:ph type="body" sz="quarter" idx="21" hasCustomPrompt="1"/>
          </p:nvPr>
        </p:nvSpPr>
        <p:spPr>
          <a:xfrm>
            <a:off x="687614" y="742952"/>
            <a:ext cx="10786347" cy="323335"/>
          </a:xfrm>
          <a:prstGeom prst="rect">
            <a:avLst/>
          </a:prstGeom>
        </p:spPr>
        <p:txBody>
          <a:bodyPr/>
          <a:lstStyle>
            <a:lvl1pPr marL="0" indent="0">
              <a:buNone/>
              <a:defRPr sz="2400" b="0" i="0" kern="0" spc="-80" baseline="0">
                <a:solidFill>
                  <a:srgbClr val="0073BD"/>
                </a:solidFill>
                <a:latin typeface="Avenir Next LT Pro" panose="020B0504020202020204" pitchFamily="34" charset="0"/>
              </a:defRPr>
            </a:lvl1pPr>
          </a:lstStyle>
          <a:p>
            <a:r>
              <a:rPr lang="en-US" sz="2800">
                <a:latin typeface="+mj-lt"/>
              </a:rPr>
              <a:t>Header here</a:t>
            </a:r>
          </a:p>
        </p:txBody>
      </p:sp>
      <p:sp>
        <p:nvSpPr>
          <p:cNvPr id="3" name="Text Placeholder 11">
            <a:extLst>
              <a:ext uri="{FF2B5EF4-FFF2-40B4-BE49-F238E27FC236}">
                <a16:creationId xmlns:a16="http://schemas.microsoft.com/office/drawing/2014/main" id="{DA7CE38C-C191-B2B9-E41F-201DCA22D218}"/>
              </a:ext>
            </a:extLst>
          </p:cNvPr>
          <p:cNvSpPr>
            <a:spLocks noGrp="1"/>
          </p:cNvSpPr>
          <p:nvPr>
            <p:ph type="body" sz="quarter" idx="22" hasCustomPrompt="1"/>
          </p:nvPr>
        </p:nvSpPr>
        <p:spPr>
          <a:xfrm>
            <a:off x="685258" y="1149735"/>
            <a:ext cx="10821483" cy="323335"/>
          </a:xfrm>
          <a:prstGeom prst="rect">
            <a:avLst/>
          </a:prstGeom>
        </p:spPr>
        <p:txBody>
          <a:bodyPr/>
          <a:lstStyle>
            <a:lvl1pPr marL="0" indent="0">
              <a:buNone/>
              <a:defRPr sz="1600" b="0" i="0" spc="-80" baseline="0">
                <a:solidFill>
                  <a:srgbClr val="001231"/>
                </a:solidFill>
                <a:latin typeface="Avenir Next LT Pro" panose="020B0504020202020204" pitchFamily="34" charset="0"/>
              </a:defRPr>
            </a:lvl1pPr>
          </a:lstStyle>
          <a:p>
            <a:pPr lvl="0"/>
            <a:r>
              <a:rPr lang="en-GB"/>
              <a:t>Click to edit sub</a:t>
            </a:r>
            <a:endParaRPr lang="en-US"/>
          </a:p>
        </p:txBody>
      </p:sp>
      <p:sp>
        <p:nvSpPr>
          <p:cNvPr id="4" name="Text Placeholder 19">
            <a:extLst>
              <a:ext uri="{FF2B5EF4-FFF2-40B4-BE49-F238E27FC236}">
                <a16:creationId xmlns:a16="http://schemas.microsoft.com/office/drawing/2014/main" id="{5934D874-FA2A-C853-7DED-759F576844CD}"/>
              </a:ext>
            </a:extLst>
          </p:cNvPr>
          <p:cNvSpPr>
            <a:spLocks noGrp="1"/>
          </p:cNvSpPr>
          <p:nvPr>
            <p:ph type="body" sz="quarter" idx="23" hasCustomPrompt="1"/>
          </p:nvPr>
        </p:nvSpPr>
        <p:spPr>
          <a:xfrm>
            <a:off x="676800" y="1821494"/>
            <a:ext cx="10796139" cy="3448596"/>
          </a:xfrm>
          <a:prstGeom prst="rect">
            <a:avLst/>
          </a:prstGeom>
        </p:spPr>
        <p:txBody>
          <a:bodyPr numCol="2"/>
          <a:lstStyle>
            <a:lvl1pPr marL="0" indent="0">
              <a:lnSpc>
                <a:spcPts val="1400"/>
              </a:lnSpc>
              <a:buFont typeface="Arial" panose="020B0604020202020204" pitchFamily="34" charset="0"/>
              <a:buNone/>
              <a:defRPr sz="1200" spc="0">
                <a:solidFill>
                  <a:schemeClr val="tx1">
                    <a:lumMod val="75000"/>
                    <a:lumOff val="25000"/>
                  </a:schemeClr>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5" name="Picture 4">
            <a:extLst>
              <a:ext uri="{FF2B5EF4-FFF2-40B4-BE49-F238E27FC236}">
                <a16:creationId xmlns:a16="http://schemas.microsoft.com/office/drawing/2014/main" id="{40069CCA-0398-EDB2-032F-2EB7E5766B6F}"/>
              </a:ext>
            </a:extLst>
          </p:cNvPr>
          <p:cNvPicPr>
            <a:picLocks noChangeAspect="1"/>
          </p:cNvPicPr>
          <p:nvPr userDrawn="1"/>
        </p:nvPicPr>
        <p:blipFill rotWithShape="1">
          <a:blip r:embed="rId2">
            <a:alphaModFix amt="20000"/>
          </a:blip>
          <a:srcRect/>
          <a:stretch/>
        </p:blipFill>
        <p:spPr>
          <a:xfrm>
            <a:off x="6562439" y="1763486"/>
            <a:ext cx="8232884" cy="8353152"/>
          </a:xfrm>
          <a:prstGeom prst="rect">
            <a:avLst/>
          </a:prstGeom>
        </p:spPr>
      </p:pic>
      <p:pic>
        <p:nvPicPr>
          <p:cNvPr id="6" name="Picture 5" descr="A picture containing text, sign, vector graphics&#10;&#10;Description automatically generated">
            <a:extLst>
              <a:ext uri="{FF2B5EF4-FFF2-40B4-BE49-F238E27FC236}">
                <a16:creationId xmlns:a16="http://schemas.microsoft.com/office/drawing/2014/main" id="{623C76B7-41F2-B706-1E25-61A1E759E3A6}"/>
              </a:ext>
            </a:extLst>
          </p:cNvPr>
          <p:cNvPicPr>
            <a:picLocks noChangeAspect="1"/>
          </p:cNvPicPr>
          <p:nvPr userDrawn="1"/>
        </p:nvPicPr>
        <p:blipFill>
          <a:blip r:embed="rId3"/>
          <a:stretch>
            <a:fillRect/>
          </a:stretch>
        </p:blipFill>
        <p:spPr>
          <a:xfrm>
            <a:off x="239429" y="5527588"/>
            <a:ext cx="1197226" cy="1197226"/>
          </a:xfrm>
          <a:prstGeom prst="rect">
            <a:avLst/>
          </a:prstGeom>
        </p:spPr>
      </p:pic>
    </p:spTree>
    <p:extLst>
      <p:ext uri="{BB962C8B-B14F-4D97-AF65-F5344CB8AC3E}">
        <p14:creationId xmlns:p14="http://schemas.microsoft.com/office/powerpoint/2010/main" val="1742702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Text 2">
    <p:spTree>
      <p:nvGrpSpPr>
        <p:cNvPr id="1" name=""/>
        <p:cNvGrpSpPr/>
        <p:nvPr/>
      </p:nvGrpSpPr>
      <p:grpSpPr>
        <a:xfrm>
          <a:off x="0" y="0"/>
          <a:ext cx="0" cy="0"/>
          <a:chOff x="0" y="0"/>
          <a:chExt cx="0" cy="0"/>
        </a:xfrm>
      </p:grpSpPr>
      <p:sp>
        <p:nvSpPr>
          <p:cNvPr id="3" name="Text Placeholder 19">
            <a:extLst>
              <a:ext uri="{FF2B5EF4-FFF2-40B4-BE49-F238E27FC236}">
                <a16:creationId xmlns:a16="http://schemas.microsoft.com/office/drawing/2014/main" id="{2793C467-9F06-5C9E-E5E5-DFE553897EA5}"/>
              </a:ext>
            </a:extLst>
          </p:cNvPr>
          <p:cNvSpPr>
            <a:spLocks noGrp="1"/>
          </p:cNvSpPr>
          <p:nvPr>
            <p:ph type="body" sz="quarter" idx="18" hasCustomPrompt="1"/>
          </p:nvPr>
        </p:nvSpPr>
        <p:spPr>
          <a:xfrm>
            <a:off x="676800" y="1820637"/>
            <a:ext cx="5772099" cy="3488782"/>
          </a:xfrm>
          <a:prstGeom prst="rect">
            <a:avLst/>
          </a:prstGeom>
        </p:spPr>
        <p:txBody>
          <a:bodyPr/>
          <a:lstStyle>
            <a:lvl1pPr marL="0" indent="0">
              <a:lnSpc>
                <a:spcPts val="1400"/>
              </a:lnSpc>
              <a:buFont typeface="Arial" panose="020B0604020202020204" pitchFamily="34" charset="0"/>
              <a:buNone/>
              <a:defRPr sz="1200" spc="0">
                <a:solidFill>
                  <a:schemeClr val="tx1">
                    <a:lumMod val="75000"/>
                    <a:lumOff val="25000"/>
                  </a:schemeClr>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7" name="Picture 6">
            <a:extLst>
              <a:ext uri="{FF2B5EF4-FFF2-40B4-BE49-F238E27FC236}">
                <a16:creationId xmlns:a16="http://schemas.microsoft.com/office/drawing/2014/main" id="{F76B7A59-F576-EAF4-25EA-FD6043D53E05}"/>
              </a:ext>
            </a:extLst>
          </p:cNvPr>
          <p:cNvPicPr>
            <a:picLocks noChangeAspect="1"/>
          </p:cNvPicPr>
          <p:nvPr userDrawn="1"/>
        </p:nvPicPr>
        <p:blipFill rotWithShape="1">
          <a:blip r:embed="rId2">
            <a:alphaModFix amt="20000"/>
          </a:blip>
          <a:srcRect/>
          <a:stretch/>
        </p:blipFill>
        <p:spPr>
          <a:xfrm>
            <a:off x="6562439" y="1763486"/>
            <a:ext cx="8232884" cy="8353152"/>
          </a:xfrm>
          <a:prstGeom prst="rect">
            <a:avLst/>
          </a:prstGeom>
        </p:spPr>
      </p:pic>
      <p:pic>
        <p:nvPicPr>
          <p:cNvPr id="8" name="Picture 7" descr="A picture containing text, sign, vector graphics&#10;&#10;Description automatically generated">
            <a:extLst>
              <a:ext uri="{FF2B5EF4-FFF2-40B4-BE49-F238E27FC236}">
                <a16:creationId xmlns:a16="http://schemas.microsoft.com/office/drawing/2014/main" id="{12D1EC9C-3627-DD44-B085-C2C4D1B667D0}"/>
              </a:ext>
            </a:extLst>
          </p:cNvPr>
          <p:cNvPicPr>
            <a:picLocks noChangeAspect="1"/>
          </p:cNvPicPr>
          <p:nvPr userDrawn="1"/>
        </p:nvPicPr>
        <p:blipFill>
          <a:blip r:embed="rId3"/>
          <a:stretch>
            <a:fillRect/>
          </a:stretch>
        </p:blipFill>
        <p:spPr>
          <a:xfrm>
            <a:off x="239429" y="5527588"/>
            <a:ext cx="1197226" cy="1197226"/>
          </a:xfrm>
          <a:prstGeom prst="rect">
            <a:avLst/>
          </a:prstGeom>
        </p:spPr>
      </p:pic>
      <p:sp>
        <p:nvSpPr>
          <p:cNvPr id="12" name="Text Placeholder 9">
            <a:extLst>
              <a:ext uri="{FF2B5EF4-FFF2-40B4-BE49-F238E27FC236}">
                <a16:creationId xmlns:a16="http://schemas.microsoft.com/office/drawing/2014/main" id="{19BFF677-EEC6-C962-2936-06124F081277}"/>
              </a:ext>
            </a:extLst>
          </p:cNvPr>
          <p:cNvSpPr>
            <a:spLocks noGrp="1"/>
          </p:cNvSpPr>
          <p:nvPr>
            <p:ph type="body" sz="quarter" idx="21" hasCustomPrompt="1"/>
          </p:nvPr>
        </p:nvSpPr>
        <p:spPr>
          <a:xfrm>
            <a:off x="687614" y="742952"/>
            <a:ext cx="5761285" cy="323335"/>
          </a:xfrm>
          <a:prstGeom prst="rect">
            <a:avLst/>
          </a:prstGeom>
        </p:spPr>
        <p:txBody>
          <a:bodyPr/>
          <a:lstStyle>
            <a:lvl1pPr marL="0" indent="0">
              <a:buNone/>
              <a:defRPr sz="2400" b="0" i="0" kern="0" spc="-80" baseline="0">
                <a:solidFill>
                  <a:srgbClr val="0073BD"/>
                </a:solidFill>
                <a:latin typeface="Avenir Next LT Pro" panose="020B0504020202020204" pitchFamily="34" charset="0"/>
              </a:defRPr>
            </a:lvl1pPr>
          </a:lstStyle>
          <a:p>
            <a:r>
              <a:rPr lang="en-US" sz="2800">
                <a:latin typeface="+mj-lt"/>
              </a:rPr>
              <a:t>Header here</a:t>
            </a:r>
          </a:p>
        </p:txBody>
      </p:sp>
      <p:sp>
        <p:nvSpPr>
          <p:cNvPr id="13" name="Text Placeholder 11">
            <a:extLst>
              <a:ext uri="{FF2B5EF4-FFF2-40B4-BE49-F238E27FC236}">
                <a16:creationId xmlns:a16="http://schemas.microsoft.com/office/drawing/2014/main" id="{2B611B12-B377-E7E4-AA8E-08A63B4AF0F9}"/>
              </a:ext>
            </a:extLst>
          </p:cNvPr>
          <p:cNvSpPr>
            <a:spLocks noGrp="1"/>
          </p:cNvSpPr>
          <p:nvPr>
            <p:ph type="body" sz="quarter" idx="22" hasCustomPrompt="1"/>
          </p:nvPr>
        </p:nvSpPr>
        <p:spPr>
          <a:xfrm>
            <a:off x="685258" y="1149735"/>
            <a:ext cx="5772099" cy="323335"/>
          </a:xfrm>
          <a:prstGeom prst="rect">
            <a:avLst/>
          </a:prstGeom>
        </p:spPr>
        <p:txBody>
          <a:bodyPr/>
          <a:lstStyle>
            <a:lvl1pPr marL="0" indent="0">
              <a:buNone/>
              <a:defRPr sz="1600" b="0" i="0" spc="-80" baseline="0">
                <a:solidFill>
                  <a:srgbClr val="001231"/>
                </a:solidFill>
                <a:latin typeface="Avenir Next LT Pro" panose="020B0504020202020204" pitchFamily="34" charset="0"/>
              </a:defRPr>
            </a:lvl1pPr>
          </a:lstStyle>
          <a:p>
            <a:pPr lvl="0"/>
            <a:r>
              <a:rPr lang="en-GB"/>
              <a:t>Click to edit sub</a:t>
            </a:r>
            <a:endParaRPr lang="en-US"/>
          </a:p>
        </p:txBody>
      </p:sp>
    </p:spTree>
    <p:extLst>
      <p:ext uri="{BB962C8B-B14F-4D97-AF65-F5344CB8AC3E}">
        <p14:creationId xmlns:p14="http://schemas.microsoft.com/office/powerpoint/2010/main" val="417407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Text + Image 1">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E461636-0392-6E87-FF8A-C1CCDA1C045A}"/>
              </a:ext>
            </a:extLst>
          </p:cNvPr>
          <p:cNvSpPr>
            <a:spLocks noGrp="1"/>
          </p:cNvSpPr>
          <p:nvPr>
            <p:ph type="pic" sz="quarter" idx="23"/>
          </p:nvPr>
        </p:nvSpPr>
        <p:spPr>
          <a:xfrm>
            <a:off x="4230688" y="742950"/>
            <a:ext cx="7273925" cy="4598988"/>
          </a:xfrm>
          <a:prstGeom prst="rect">
            <a:avLst/>
          </a:prstGeom>
          <a:pattFill prst="trellis">
            <a:fgClr>
              <a:schemeClr val="bg1">
                <a:lumMod val="85000"/>
              </a:schemeClr>
            </a:fgClr>
            <a:bgClr>
              <a:schemeClr val="bg1"/>
            </a:bgClr>
          </a:pattFill>
        </p:spPr>
        <p:txBody>
          <a:bodyPr/>
          <a:lstStyle>
            <a:lvl1pPr>
              <a:defRPr>
                <a:latin typeface="Avenir Next LT Pro" panose="020B0504020202020204" pitchFamily="34" charset="0"/>
              </a:defRPr>
            </a:lvl1pPr>
          </a:lstStyle>
          <a:p>
            <a:endParaRPr lang="en-US"/>
          </a:p>
        </p:txBody>
      </p:sp>
      <p:sp>
        <p:nvSpPr>
          <p:cNvPr id="4" name="Text Placeholder 19">
            <a:extLst>
              <a:ext uri="{FF2B5EF4-FFF2-40B4-BE49-F238E27FC236}">
                <a16:creationId xmlns:a16="http://schemas.microsoft.com/office/drawing/2014/main" id="{4E601A6F-F0D4-798E-C410-21862207C476}"/>
              </a:ext>
            </a:extLst>
          </p:cNvPr>
          <p:cNvSpPr>
            <a:spLocks noGrp="1"/>
          </p:cNvSpPr>
          <p:nvPr>
            <p:ph type="body" sz="quarter" idx="21" hasCustomPrompt="1"/>
          </p:nvPr>
        </p:nvSpPr>
        <p:spPr>
          <a:xfrm>
            <a:off x="677862" y="1812471"/>
            <a:ext cx="3167871" cy="3530233"/>
          </a:xfrm>
          <a:prstGeom prst="rect">
            <a:avLst/>
          </a:prstGeom>
        </p:spPr>
        <p:txBody>
          <a:bodyPr/>
          <a:lstStyle>
            <a:lvl1pPr marL="0" indent="0">
              <a:lnSpc>
                <a:spcPts val="1400"/>
              </a:lnSpc>
              <a:buFont typeface="Arial" panose="020B0604020202020204" pitchFamily="34" charset="0"/>
              <a:buNone/>
              <a:defRPr sz="1200" spc="0">
                <a:solidFill>
                  <a:schemeClr val="tx1">
                    <a:lumMod val="75000"/>
                    <a:lumOff val="25000"/>
                  </a:schemeClr>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9" name="Picture 8" descr="A picture containing text, sign, vector graphics&#10;&#10;Description automatically generated">
            <a:extLst>
              <a:ext uri="{FF2B5EF4-FFF2-40B4-BE49-F238E27FC236}">
                <a16:creationId xmlns:a16="http://schemas.microsoft.com/office/drawing/2014/main" id="{21303405-93D1-1F0F-1906-9BF9EE642177}"/>
              </a:ext>
            </a:extLst>
          </p:cNvPr>
          <p:cNvPicPr>
            <a:picLocks noChangeAspect="1"/>
          </p:cNvPicPr>
          <p:nvPr userDrawn="1"/>
        </p:nvPicPr>
        <p:blipFill>
          <a:blip r:embed="rId2"/>
          <a:stretch>
            <a:fillRect/>
          </a:stretch>
        </p:blipFill>
        <p:spPr>
          <a:xfrm>
            <a:off x="239429" y="5527588"/>
            <a:ext cx="1197226" cy="1197226"/>
          </a:xfrm>
          <a:prstGeom prst="rect">
            <a:avLst/>
          </a:prstGeom>
        </p:spPr>
      </p:pic>
      <p:sp>
        <p:nvSpPr>
          <p:cNvPr id="11" name="Text Placeholder 9">
            <a:extLst>
              <a:ext uri="{FF2B5EF4-FFF2-40B4-BE49-F238E27FC236}">
                <a16:creationId xmlns:a16="http://schemas.microsoft.com/office/drawing/2014/main" id="{13297A27-3ADF-F458-1B0B-B888C229E9B5}"/>
              </a:ext>
            </a:extLst>
          </p:cNvPr>
          <p:cNvSpPr>
            <a:spLocks noGrp="1"/>
          </p:cNvSpPr>
          <p:nvPr>
            <p:ph type="body" sz="quarter" idx="24" hasCustomPrompt="1"/>
          </p:nvPr>
        </p:nvSpPr>
        <p:spPr>
          <a:xfrm>
            <a:off x="687614" y="742952"/>
            <a:ext cx="3158119" cy="323335"/>
          </a:xfrm>
          <a:prstGeom prst="rect">
            <a:avLst/>
          </a:prstGeom>
        </p:spPr>
        <p:txBody>
          <a:bodyPr/>
          <a:lstStyle>
            <a:lvl1pPr marL="0" indent="0">
              <a:buNone/>
              <a:defRPr sz="2400" b="0" i="0" kern="0" spc="-80" baseline="0">
                <a:solidFill>
                  <a:srgbClr val="0073BD"/>
                </a:solidFill>
                <a:latin typeface="Avenir Next LT Pro" panose="020B0504020202020204" pitchFamily="34" charset="0"/>
              </a:defRPr>
            </a:lvl1pPr>
          </a:lstStyle>
          <a:p>
            <a:r>
              <a:rPr lang="en-US" sz="2800">
                <a:latin typeface="+mj-lt"/>
              </a:rPr>
              <a:t>Header here</a:t>
            </a:r>
          </a:p>
        </p:txBody>
      </p:sp>
      <p:sp>
        <p:nvSpPr>
          <p:cNvPr id="12" name="Text Placeholder 11">
            <a:extLst>
              <a:ext uri="{FF2B5EF4-FFF2-40B4-BE49-F238E27FC236}">
                <a16:creationId xmlns:a16="http://schemas.microsoft.com/office/drawing/2014/main" id="{40A71D77-D2AC-9774-46B9-C7D7DF0DFB98}"/>
              </a:ext>
            </a:extLst>
          </p:cNvPr>
          <p:cNvSpPr>
            <a:spLocks noGrp="1"/>
          </p:cNvSpPr>
          <p:nvPr>
            <p:ph type="body" sz="quarter" idx="22" hasCustomPrompt="1"/>
          </p:nvPr>
        </p:nvSpPr>
        <p:spPr>
          <a:xfrm>
            <a:off x="685258" y="1149735"/>
            <a:ext cx="3167871" cy="323335"/>
          </a:xfrm>
          <a:prstGeom prst="rect">
            <a:avLst/>
          </a:prstGeom>
        </p:spPr>
        <p:txBody>
          <a:bodyPr/>
          <a:lstStyle>
            <a:lvl1pPr marL="0" indent="0">
              <a:buNone/>
              <a:defRPr sz="1600" b="0" i="0" spc="-80" baseline="0">
                <a:solidFill>
                  <a:srgbClr val="001231"/>
                </a:solidFill>
                <a:latin typeface="Avenir Next LT Pro" panose="020B0504020202020204" pitchFamily="34" charset="0"/>
              </a:defRPr>
            </a:lvl1pPr>
          </a:lstStyle>
          <a:p>
            <a:pPr lvl="0"/>
            <a:r>
              <a:rPr lang="en-GB"/>
              <a:t>Click to edit sub</a:t>
            </a:r>
            <a:endParaRPr lang="en-US"/>
          </a:p>
        </p:txBody>
      </p:sp>
      <p:pic>
        <p:nvPicPr>
          <p:cNvPr id="13" name="Picture 12">
            <a:extLst>
              <a:ext uri="{FF2B5EF4-FFF2-40B4-BE49-F238E27FC236}">
                <a16:creationId xmlns:a16="http://schemas.microsoft.com/office/drawing/2014/main" id="{EDEF5C5A-D5E7-F578-3D48-0B0CDBDE9A57}"/>
              </a:ext>
            </a:extLst>
          </p:cNvPr>
          <p:cNvPicPr>
            <a:picLocks noChangeAspect="1"/>
          </p:cNvPicPr>
          <p:nvPr userDrawn="1"/>
        </p:nvPicPr>
        <p:blipFill rotWithShape="1">
          <a:blip r:embed="rId3">
            <a:alphaModFix amt="20000"/>
          </a:blip>
          <a:srcRect/>
          <a:stretch/>
        </p:blipFill>
        <p:spPr>
          <a:xfrm>
            <a:off x="6562439" y="1763486"/>
            <a:ext cx="8232884" cy="8353152"/>
          </a:xfrm>
          <a:prstGeom prst="rect">
            <a:avLst/>
          </a:prstGeom>
        </p:spPr>
      </p:pic>
    </p:spTree>
    <p:extLst>
      <p:ext uri="{BB962C8B-B14F-4D97-AF65-F5344CB8AC3E}">
        <p14:creationId xmlns:p14="http://schemas.microsoft.com/office/powerpoint/2010/main" val="333166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Text + Image 2">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E461636-0392-6E87-FF8A-C1CCDA1C045A}"/>
              </a:ext>
            </a:extLst>
          </p:cNvPr>
          <p:cNvSpPr>
            <a:spLocks noGrp="1"/>
          </p:cNvSpPr>
          <p:nvPr>
            <p:ph type="pic" sz="quarter" idx="23"/>
          </p:nvPr>
        </p:nvSpPr>
        <p:spPr>
          <a:xfrm>
            <a:off x="687615" y="1727200"/>
            <a:ext cx="10754733" cy="3691468"/>
          </a:xfrm>
          <a:prstGeom prst="rect">
            <a:avLst/>
          </a:prstGeom>
          <a:pattFill prst="trellis">
            <a:fgClr>
              <a:schemeClr val="bg1">
                <a:lumMod val="85000"/>
              </a:schemeClr>
            </a:fgClr>
            <a:bgClr>
              <a:schemeClr val="bg1"/>
            </a:bgClr>
          </a:pattFill>
        </p:spPr>
        <p:txBody>
          <a:bodyPr/>
          <a:lstStyle>
            <a:lvl1pPr>
              <a:defRPr>
                <a:latin typeface="Avenir Next LT Pro" panose="020B0504020202020204" pitchFamily="34" charset="0"/>
              </a:defRPr>
            </a:lvl1pPr>
          </a:lstStyle>
          <a:p>
            <a:endParaRPr lang="en-US"/>
          </a:p>
        </p:txBody>
      </p:sp>
      <p:pic>
        <p:nvPicPr>
          <p:cNvPr id="8" name="Picture 7" descr="A picture containing text, sign, vector graphics&#10;&#10;Description automatically generated">
            <a:extLst>
              <a:ext uri="{FF2B5EF4-FFF2-40B4-BE49-F238E27FC236}">
                <a16:creationId xmlns:a16="http://schemas.microsoft.com/office/drawing/2014/main" id="{9364E8E3-C372-8148-F8B8-5C6683921C08}"/>
              </a:ext>
            </a:extLst>
          </p:cNvPr>
          <p:cNvPicPr>
            <a:picLocks noChangeAspect="1"/>
          </p:cNvPicPr>
          <p:nvPr userDrawn="1"/>
        </p:nvPicPr>
        <p:blipFill>
          <a:blip r:embed="rId2"/>
          <a:stretch>
            <a:fillRect/>
          </a:stretch>
        </p:blipFill>
        <p:spPr>
          <a:xfrm>
            <a:off x="239429" y="5527588"/>
            <a:ext cx="1197226" cy="1197226"/>
          </a:xfrm>
          <a:prstGeom prst="rect">
            <a:avLst/>
          </a:prstGeom>
        </p:spPr>
      </p:pic>
      <p:sp>
        <p:nvSpPr>
          <p:cNvPr id="9" name="Text Placeholder 9">
            <a:extLst>
              <a:ext uri="{FF2B5EF4-FFF2-40B4-BE49-F238E27FC236}">
                <a16:creationId xmlns:a16="http://schemas.microsoft.com/office/drawing/2014/main" id="{EAC00065-9BD8-BE21-E437-094F06E97B1D}"/>
              </a:ext>
            </a:extLst>
          </p:cNvPr>
          <p:cNvSpPr>
            <a:spLocks noGrp="1"/>
          </p:cNvSpPr>
          <p:nvPr>
            <p:ph type="body" sz="quarter" idx="21" hasCustomPrompt="1"/>
          </p:nvPr>
        </p:nvSpPr>
        <p:spPr>
          <a:xfrm>
            <a:off x="687614" y="742952"/>
            <a:ext cx="10786347" cy="323335"/>
          </a:xfrm>
          <a:prstGeom prst="rect">
            <a:avLst/>
          </a:prstGeom>
        </p:spPr>
        <p:txBody>
          <a:bodyPr/>
          <a:lstStyle>
            <a:lvl1pPr marL="0" indent="0">
              <a:buNone/>
              <a:defRPr sz="2400" b="0" i="0" kern="0" spc="-80" baseline="0">
                <a:solidFill>
                  <a:srgbClr val="0073BD"/>
                </a:solidFill>
                <a:latin typeface="Avenir Next LT Pro" panose="020B0504020202020204" pitchFamily="34" charset="0"/>
              </a:defRPr>
            </a:lvl1pPr>
          </a:lstStyle>
          <a:p>
            <a:r>
              <a:rPr lang="en-US" sz="2800">
                <a:latin typeface="+mj-lt"/>
              </a:rPr>
              <a:t>Header here</a:t>
            </a:r>
          </a:p>
        </p:txBody>
      </p:sp>
      <p:sp>
        <p:nvSpPr>
          <p:cNvPr id="11" name="Text Placeholder 11">
            <a:extLst>
              <a:ext uri="{FF2B5EF4-FFF2-40B4-BE49-F238E27FC236}">
                <a16:creationId xmlns:a16="http://schemas.microsoft.com/office/drawing/2014/main" id="{DF2F4C3D-CC89-7A8E-C048-E401205CB8B1}"/>
              </a:ext>
            </a:extLst>
          </p:cNvPr>
          <p:cNvSpPr>
            <a:spLocks noGrp="1"/>
          </p:cNvSpPr>
          <p:nvPr>
            <p:ph type="body" sz="quarter" idx="22" hasCustomPrompt="1"/>
          </p:nvPr>
        </p:nvSpPr>
        <p:spPr>
          <a:xfrm>
            <a:off x="685258" y="1149735"/>
            <a:ext cx="10821483" cy="323335"/>
          </a:xfrm>
          <a:prstGeom prst="rect">
            <a:avLst/>
          </a:prstGeom>
        </p:spPr>
        <p:txBody>
          <a:bodyPr/>
          <a:lstStyle>
            <a:lvl1pPr marL="0" indent="0">
              <a:buNone/>
              <a:defRPr sz="1600" b="0" i="0" spc="-80" baseline="0">
                <a:solidFill>
                  <a:srgbClr val="001231"/>
                </a:solidFill>
                <a:latin typeface="Avenir Next LT Pro" panose="020B0504020202020204" pitchFamily="34" charset="0"/>
              </a:defRPr>
            </a:lvl1pPr>
          </a:lstStyle>
          <a:p>
            <a:pPr lvl="0"/>
            <a:r>
              <a:rPr lang="en-GB"/>
              <a:t>Click to edit sub</a:t>
            </a:r>
            <a:endParaRPr lang="en-US"/>
          </a:p>
        </p:txBody>
      </p:sp>
      <p:pic>
        <p:nvPicPr>
          <p:cNvPr id="12" name="Picture 11">
            <a:extLst>
              <a:ext uri="{FF2B5EF4-FFF2-40B4-BE49-F238E27FC236}">
                <a16:creationId xmlns:a16="http://schemas.microsoft.com/office/drawing/2014/main" id="{68637A2F-63E4-F356-8CF3-6B5A73A992DF}"/>
              </a:ext>
            </a:extLst>
          </p:cNvPr>
          <p:cNvPicPr>
            <a:picLocks noChangeAspect="1"/>
          </p:cNvPicPr>
          <p:nvPr userDrawn="1"/>
        </p:nvPicPr>
        <p:blipFill rotWithShape="1">
          <a:blip r:embed="rId3">
            <a:alphaModFix amt="10000"/>
          </a:blip>
          <a:srcRect/>
          <a:stretch/>
        </p:blipFill>
        <p:spPr>
          <a:xfrm>
            <a:off x="6562439" y="1763486"/>
            <a:ext cx="8232884" cy="8353152"/>
          </a:xfrm>
          <a:prstGeom prst="rect">
            <a:avLst/>
          </a:prstGeom>
        </p:spPr>
      </p:pic>
    </p:spTree>
    <p:extLst>
      <p:ext uri="{BB962C8B-B14F-4D97-AF65-F5344CB8AC3E}">
        <p14:creationId xmlns:p14="http://schemas.microsoft.com/office/powerpoint/2010/main" val="3825944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1F08EE14-89CF-6D52-1ACF-CA2DEB194DCF}"/>
              </a:ext>
            </a:extLst>
          </p:cNvPr>
          <p:cNvSpPr>
            <a:spLocks noGrp="1"/>
          </p:cNvSpPr>
          <p:nvPr>
            <p:ph type="pic" sz="quarter" idx="13"/>
          </p:nvPr>
        </p:nvSpPr>
        <p:spPr>
          <a:xfrm>
            <a:off x="0" y="0"/>
            <a:ext cx="12192000" cy="5329084"/>
          </a:xfrm>
          <a:prstGeom prst="rect">
            <a:avLst/>
          </a:prstGeom>
          <a:pattFill prst="trellis">
            <a:fgClr>
              <a:schemeClr val="bg1">
                <a:lumMod val="85000"/>
              </a:schemeClr>
            </a:fgClr>
            <a:bgClr>
              <a:schemeClr val="bg1"/>
            </a:bgClr>
          </a:pattFill>
        </p:spPr>
        <p:txBody>
          <a:bodyPr/>
          <a:lstStyle>
            <a:lvl1pPr>
              <a:defRPr>
                <a:latin typeface="Avenir Next LT Pro" panose="020B0504020202020204" pitchFamily="34" charset="0"/>
              </a:defRPr>
            </a:lvl1pPr>
          </a:lstStyle>
          <a:p>
            <a:endParaRPr lang="en-US"/>
          </a:p>
        </p:txBody>
      </p:sp>
      <p:pic>
        <p:nvPicPr>
          <p:cNvPr id="3" name="Picture 2" descr="A picture containing text, sign, vector graphics&#10;&#10;Description automatically generated">
            <a:extLst>
              <a:ext uri="{FF2B5EF4-FFF2-40B4-BE49-F238E27FC236}">
                <a16:creationId xmlns:a16="http://schemas.microsoft.com/office/drawing/2014/main" id="{81C4BA50-7901-D025-ED45-B05CB89864EE}"/>
              </a:ext>
            </a:extLst>
          </p:cNvPr>
          <p:cNvPicPr>
            <a:picLocks noChangeAspect="1"/>
          </p:cNvPicPr>
          <p:nvPr userDrawn="1"/>
        </p:nvPicPr>
        <p:blipFill>
          <a:blip r:embed="rId2"/>
          <a:stretch>
            <a:fillRect/>
          </a:stretch>
        </p:blipFill>
        <p:spPr>
          <a:xfrm>
            <a:off x="239429" y="5527588"/>
            <a:ext cx="1197226" cy="1197226"/>
          </a:xfrm>
          <a:prstGeom prst="rect">
            <a:avLst/>
          </a:prstGeom>
        </p:spPr>
      </p:pic>
    </p:spTree>
    <p:extLst>
      <p:ext uri="{BB962C8B-B14F-4D97-AF65-F5344CB8AC3E}">
        <p14:creationId xmlns:p14="http://schemas.microsoft.com/office/powerpoint/2010/main" val="429668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Text + Chart">
    <p:spTree>
      <p:nvGrpSpPr>
        <p:cNvPr id="1" name=""/>
        <p:cNvGrpSpPr/>
        <p:nvPr/>
      </p:nvGrpSpPr>
      <p:grpSpPr>
        <a:xfrm>
          <a:off x="0" y="0"/>
          <a:ext cx="0" cy="0"/>
          <a:chOff x="0" y="0"/>
          <a:chExt cx="0" cy="0"/>
        </a:xfrm>
      </p:grpSpPr>
      <p:sp>
        <p:nvSpPr>
          <p:cNvPr id="2" name="Chart Placeholder 2">
            <a:extLst>
              <a:ext uri="{FF2B5EF4-FFF2-40B4-BE49-F238E27FC236}">
                <a16:creationId xmlns:a16="http://schemas.microsoft.com/office/drawing/2014/main" id="{B33552CF-CECC-4C58-FFE8-4EE8EE948D9B}"/>
              </a:ext>
            </a:extLst>
          </p:cNvPr>
          <p:cNvSpPr>
            <a:spLocks noGrp="1"/>
          </p:cNvSpPr>
          <p:nvPr>
            <p:ph type="chart" sz="quarter" idx="19"/>
          </p:nvPr>
        </p:nvSpPr>
        <p:spPr>
          <a:xfrm>
            <a:off x="4230094" y="759101"/>
            <a:ext cx="7249119" cy="4583603"/>
          </a:xfrm>
          <a:prstGeom prst="rect">
            <a:avLst/>
          </a:prstGeom>
          <a:pattFill prst="pct5">
            <a:fgClr>
              <a:schemeClr val="accent1"/>
            </a:fgClr>
            <a:bgClr>
              <a:schemeClr val="bg1"/>
            </a:bgClr>
          </a:pattFill>
        </p:spPr>
        <p:txBody>
          <a:bodyPr/>
          <a:lstStyle>
            <a:lvl1pPr>
              <a:defRPr>
                <a:latin typeface="Avenir Next LT Pro" panose="020B0504020202020204" pitchFamily="34" charset="0"/>
              </a:defRPr>
            </a:lvl1pPr>
          </a:lstStyle>
          <a:p>
            <a:endParaRPr lang="en-US"/>
          </a:p>
        </p:txBody>
      </p:sp>
      <p:sp>
        <p:nvSpPr>
          <p:cNvPr id="4" name="Text Placeholder 19">
            <a:extLst>
              <a:ext uri="{FF2B5EF4-FFF2-40B4-BE49-F238E27FC236}">
                <a16:creationId xmlns:a16="http://schemas.microsoft.com/office/drawing/2014/main" id="{055F44FA-DB84-0031-B117-39878B5FFBCD}"/>
              </a:ext>
            </a:extLst>
          </p:cNvPr>
          <p:cNvSpPr>
            <a:spLocks noGrp="1"/>
          </p:cNvSpPr>
          <p:nvPr>
            <p:ph type="body" sz="quarter" idx="21" hasCustomPrompt="1"/>
          </p:nvPr>
        </p:nvSpPr>
        <p:spPr>
          <a:xfrm>
            <a:off x="677862" y="1763486"/>
            <a:ext cx="3167871" cy="3579218"/>
          </a:xfrm>
          <a:prstGeom prst="rect">
            <a:avLst/>
          </a:prstGeom>
        </p:spPr>
        <p:txBody>
          <a:bodyPr/>
          <a:lstStyle>
            <a:lvl1pPr marL="0" indent="0">
              <a:lnSpc>
                <a:spcPts val="1400"/>
              </a:lnSpc>
              <a:buFont typeface="Arial" panose="020B0604020202020204" pitchFamily="34" charset="0"/>
              <a:buNone/>
              <a:defRPr sz="1200" spc="0">
                <a:solidFill>
                  <a:schemeClr val="tx1">
                    <a:lumMod val="75000"/>
                    <a:lumOff val="25000"/>
                  </a:schemeClr>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8" name="Picture 7" descr="A picture containing text, sign, vector graphics&#10;&#10;Description automatically generated">
            <a:extLst>
              <a:ext uri="{FF2B5EF4-FFF2-40B4-BE49-F238E27FC236}">
                <a16:creationId xmlns:a16="http://schemas.microsoft.com/office/drawing/2014/main" id="{19DAE737-A394-4205-58CB-68DA409077F0}"/>
              </a:ext>
            </a:extLst>
          </p:cNvPr>
          <p:cNvPicPr>
            <a:picLocks noChangeAspect="1"/>
          </p:cNvPicPr>
          <p:nvPr userDrawn="1"/>
        </p:nvPicPr>
        <p:blipFill>
          <a:blip r:embed="rId2"/>
          <a:stretch>
            <a:fillRect/>
          </a:stretch>
        </p:blipFill>
        <p:spPr>
          <a:xfrm>
            <a:off x="239429" y="5527588"/>
            <a:ext cx="1197226" cy="1197226"/>
          </a:xfrm>
          <a:prstGeom prst="rect">
            <a:avLst/>
          </a:prstGeom>
        </p:spPr>
      </p:pic>
      <p:sp>
        <p:nvSpPr>
          <p:cNvPr id="9" name="Text Placeholder 9">
            <a:extLst>
              <a:ext uri="{FF2B5EF4-FFF2-40B4-BE49-F238E27FC236}">
                <a16:creationId xmlns:a16="http://schemas.microsoft.com/office/drawing/2014/main" id="{38D12164-C644-D229-A477-CBC6DB4684B1}"/>
              </a:ext>
            </a:extLst>
          </p:cNvPr>
          <p:cNvSpPr>
            <a:spLocks noGrp="1"/>
          </p:cNvSpPr>
          <p:nvPr>
            <p:ph type="body" sz="quarter" idx="22" hasCustomPrompt="1"/>
          </p:nvPr>
        </p:nvSpPr>
        <p:spPr>
          <a:xfrm>
            <a:off x="687614" y="742952"/>
            <a:ext cx="3158119" cy="323335"/>
          </a:xfrm>
          <a:prstGeom prst="rect">
            <a:avLst/>
          </a:prstGeom>
        </p:spPr>
        <p:txBody>
          <a:bodyPr/>
          <a:lstStyle>
            <a:lvl1pPr marL="0" indent="0">
              <a:buNone/>
              <a:defRPr sz="2400" b="0" i="0" kern="0" spc="-80" baseline="0">
                <a:solidFill>
                  <a:srgbClr val="0073BD"/>
                </a:solidFill>
                <a:latin typeface="Avenir Next LT Pro" panose="020B0504020202020204" pitchFamily="34" charset="0"/>
              </a:defRPr>
            </a:lvl1pPr>
          </a:lstStyle>
          <a:p>
            <a:r>
              <a:rPr lang="en-US" sz="2800">
                <a:latin typeface="+mj-lt"/>
              </a:rPr>
              <a:t>Header here</a:t>
            </a:r>
          </a:p>
        </p:txBody>
      </p:sp>
      <p:sp>
        <p:nvSpPr>
          <p:cNvPr id="11" name="Text Placeholder 11">
            <a:extLst>
              <a:ext uri="{FF2B5EF4-FFF2-40B4-BE49-F238E27FC236}">
                <a16:creationId xmlns:a16="http://schemas.microsoft.com/office/drawing/2014/main" id="{9B8E5A49-5A5F-5D32-BA79-1401FEF73558}"/>
              </a:ext>
            </a:extLst>
          </p:cNvPr>
          <p:cNvSpPr>
            <a:spLocks noGrp="1"/>
          </p:cNvSpPr>
          <p:nvPr>
            <p:ph type="body" sz="quarter" idx="23" hasCustomPrompt="1"/>
          </p:nvPr>
        </p:nvSpPr>
        <p:spPr>
          <a:xfrm>
            <a:off x="685258" y="1149735"/>
            <a:ext cx="3167871" cy="323335"/>
          </a:xfrm>
          <a:prstGeom prst="rect">
            <a:avLst/>
          </a:prstGeom>
        </p:spPr>
        <p:txBody>
          <a:bodyPr/>
          <a:lstStyle>
            <a:lvl1pPr marL="0" indent="0">
              <a:buNone/>
              <a:defRPr sz="1600" b="0" i="0" spc="-80" baseline="0">
                <a:solidFill>
                  <a:srgbClr val="001231"/>
                </a:solidFill>
                <a:latin typeface="Avenir Next LT Pro" panose="020B0504020202020204" pitchFamily="34" charset="0"/>
              </a:defRPr>
            </a:lvl1pPr>
          </a:lstStyle>
          <a:p>
            <a:pPr lvl="0"/>
            <a:r>
              <a:rPr lang="en-GB"/>
              <a:t>Click to edit sub</a:t>
            </a:r>
            <a:endParaRPr lang="en-US"/>
          </a:p>
        </p:txBody>
      </p:sp>
      <p:pic>
        <p:nvPicPr>
          <p:cNvPr id="13" name="Picture 12">
            <a:extLst>
              <a:ext uri="{FF2B5EF4-FFF2-40B4-BE49-F238E27FC236}">
                <a16:creationId xmlns:a16="http://schemas.microsoft.com/office/drawing/2014/main" id="{A060DC39-3EEC-4668-BF9C-EEF68E926387}"/>
              </a:ext>
            </a:extLst>
          </p:cNvPr>
          <p:cNvPicPr>
            <a:picLocks noChangeAspect="1"/>
          </p:cNvPicPr>
          <p:nvPr userDrawn="1"/>
        </p:nvPicPr>
        <p:blipFill rotWithShape="1">
          <a:blip r:embed="rId3">
            <a:alphaModFix amt="20000"/>
          </a:blip>
          <a:srcRect/>
          <a:stretch/>
        </p:blipFill>
        <p:spPr>
          <a:xfrm>
            <a:off x="6562439" y="1763486"/>
            <a:ext cx="8232884" cy="8353152"/>
          </a:xfrm>
          <a:prstGeom prst="rect">
            <a:avLst/>
          </a:prstGeom>
        </p:spPr>
      </p:pic>
    </p:spTree>
    <p:extLst>
      <p:ext uri="{BB962C8B-B14F-4D97-AF65-F5344CB8AC3E}">
        <p14:creationId xmlns:p14="http://schemas.microsoft.com/office/powerpoint/2010/main" val="231681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parator_AT Sho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007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Next LT Pro" panose="020B0504020202020204" pitchFamily="34" charset="0"/>
            </a:endParaRPr>
          </a:p>
        </p:txBody>
      </p:sp>
      <p:sp>
        <p:nvSpPr>
          <p:cNvPr id="15" name="Title 1">
            <a:extLst>
              <a:ext uri="{FF2B5EF4-FFF2-40B4-BE49-F238E27FC236}">
                <a16:creationId xmlns:a16="http://schemas.microsoft.com/office/drawing/2014/main" id="{61B94830-A554-CC54-069A-B4AE5E4C8B29}"/>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latin typeface="Avenir Next LT Pro" panose="020B0504020202020204" pitchFamily="34" charset="0"/>
              </a:defRPr>
            </a:lvl1pPr>
          </a:lstStyle>
          <a:p>
            <a:r>
              <a:rPr lang="en-NZ">
                <a:solidFill>
                  <a:schemeClr val="bg1"/>
                </a:solidFill>
              </a:rPr>
              <a:t>Separator slide</a:t>
            </a:r>
            <a:br>
              <a:rPr lang="en-NZ">
                <a:solidFill>
                  <a:schemeClr val="bg1"/>
                </a:solidFill>
              </a:rPr>
            </a:br>
            <a:r>
              <a:rPr lang="en-NZ">
                <a:solidFill>
                  <a:schemeClr val="bg1"/>
                </a:solidFill>
              </a:rPr>
              <a:t>header</a:t>
            </a:r>
            <a:endParaRPr lang="en-US"/>
          </a:p>
        </p:txBody>
      </p:sp>
      <p:sp>
        <p:nvSpPr>
          <p:cNvPr id="16" name="Text Placeholder 9">
            <a:extLst>
              <a:ext uri="{FF2B5EF4-FFF2-40B4-BE49-F238E27FC236}">
                <a16:creationId xmlns:a16="http://schemas.microsoft.com/office/drawing/2014/main" id="{5BC5EC71-60F3-C8E8-0A5D-4EBD5290FB06}"/>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Avenir Next LT Pro" panose="020B0504020202020204" pitchFamily="34" charset="0"/>
              </a:defRPr>
            </a:lvl1pPr>
          </a:lstStyle>
          <a:p>
            <a:r>
              <a:rPr lang="en-US" sz="2800">
                <a:latin typeface="+mj-lt"/>
              </a:rPr>
              <a:t>Small heading</a:t>
            </a:r>
          </a:p>
        </p:txBody>
      </p:sp>
      <p:pic>
        <p:nvPicPr>
          <p:cNvPr id="17" name="Picture 16" descr="Logo, icon&#10;&#10;Description automatically generated">
            <a:extLst>
              <a:ext uri="{FF2B5EF4-FFF2-40B4-BE49-F238E27FC236}">
                <a16:creationId xmlns:a16="http://schemas.microsoft.com/office/drawing/2014/main" id="{68F7833C-47BB-EF0D-4890-58885169C6D9}"/>
              </a:ext>
            </a:extLst>
          </p:cNvPr>
          <p:cNvPicPr>
            <a:picLocks noChangeAspect="1"/>
          </p:cNvPicPr>
          <p:nvPr userDrawn="1"/>
        </p:nvPicPr>
        <p:blipFill>
          <a:blip r:embed="rId2"/>
          <a:stretch>
            <a:fillRect/>
          </a:stretch>
        </p:blipFill>
        <p:spPr>
          <a:xfrm>
            <a:off x="239430" y="5527589"/>
            <a:ext cx="1197225" cy="1197225"/>
          </a:xfrm>
          <a:prstGeom prst="rect">
            <a:avLst/>
          </a:prstGeom>
        </p:spPr>
      </p:pic>
      <p:pic>
        <p:nvPicPr>
          <p:cNvPr id="2" name="Picture 1" descr="A picture containing web&#10;&#10;Description automatically generated">
            <a:extLst>
              <a:ext uri="{FF2B5EF4-FFF2-40B4-BE49-F238E27FC236}">
                <a16:creationId xmlns:a16="http://schemas.microsoft.com/office/drawing/2014/main" id="{032271D3-066C-5495-8BA7-C55A01D45379}"/>
              </a:ext>
            </a:extLst>
          </p:cNvPr>
          <p:cNvPicPr>
            <a:picLocks noChangeAspect="1"/>
          </p:cNvPicPr>
          <p:nvPr userDrawn="1"/>
        </p:nvPicPr>
        <p:blipFill>
          <a:blip r:embed="rId3">
            <a:alphaModFix amt="20000"/>
          </a:blip>
          <a:stretch>
            <a:fillRect/>
          </a:stretch>
        </p:blipFill>
        <p:spPr>
          <a:xfrm>
            <a:off x="6318422" y="1582622"/>
            <a:ext cx="8720919" cy="8720919"/>
          </a:xfrm>
          <a:prstGeom prst="rect">
            <a:avLst/>
          </a:prstGeom>
        </p:spPr>
      </p:pic>
      <p:sp>
        <p:nvSpPr>
          <p:cNvPr id="7" name="Picture Placeholder 6">
            <a:extLst>
              <a:ext uri="{FF2B5EF4-FFF2-40B4-BE49-F238E27FC236}">
                <a16:creationId xmlns:a16="http://schemas.microsoft.com/office/drawing/2014/main" id="{341B5114-36C4-53A9-D5EE-AA9FFC60208E}"/>
              </a:ext>
            </a:extLst>
          </p:cNvPr>
          <p:cNvSpPr>
            <a:spLocks noGrp="1"/>
          </p:cNvSpPr>
          <p:nvPr>
            <p:ph type="pic" sz="quarter" idx="22"/>
          </p:nvPr>
        </p:nvSpPr>
        <p:spPr>
          <a:xfrm>
            <a:off x="6179672" y="-2"/>
            <a:ext cx="6012330" cy="6858001"/>
          </a:xfrm>
          <a:prstGeom prst="rect">
            <a:avLst/>
          </a:prstGeom>
          <a:pattFill prst="pct90">
            <a:fgClr>
              <a:srgbClr val="0073BD"/>
            </a:fgClr>
            <a:bgClr>
              <a:schemeClr val="bg1"/>
            </a:bgClr>
          </a:pattFill>
        </p:spPr>
        <p:txBody>
          <a:bodyPr/>
          <a:lstStyle>
            <a:lvl1pPr>
              <a:defRPr>
                <a:latin typeface="Avenir Next LT Pro" panose="020B0504020202020204" pitchFamily="34" charset="0"/>
              </a:defRPr>
            </a:lvl1pPr>
          </a:lstStyle>
          <a:p>
            <a:endParaRPr lang="en-US"/>
          </a:p>
        </p:txBody>
      </p:sp>
    </p:spTree>
    <p:extLst>
      <p:ext uri="{BB962C8B-B14F-4D97-AF65-F5344CB8AC3E}">
        <p14:creationId xmlns:p14="http://schemas.microsoft.com/office/powerpoint/2010/main" val="280619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Text_3 Column">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7A8C144D-6A2E-E100-D32B-35F038D9750C}"/>
              </a:ext>
            </a:extLst>
          </p:cNvPr>
          <p:cNvSpPr>
            <a:spLocks noGrp="1"/>
          </p:cNvSpPr>
          <p:nvPr>
            <p:ph type="body" sz="quarter" idx="15"/>
          </p:nvPr>
        </p:nvSpPr>
        <p:spPr>
          <a:xfrm>
            <a:off x="677782" y="2095399"/>
            <a:ext cx="3357561" cy="323335"/>
          </a:xfrm>
          <a:prstGeom prst="rect">
            <a:avLst/>
          </a:prstGeom>
        </p:spPr>
        <p:txBody>
          <a:bodyPr/>
          <a:lstStyle>
            <a:lvl1pPr marL="0" indent="0">
              <a:buNone/>
              <a:defRPr sz="1600" b="1" spc="-80" baseline="0">
                <a:solidFill>
                  <a:srgbClr val="0073BD"/>
                </a:solidFill>
                <a:latin typeface="Avenir Next LT Pro" panose="020B0504020202020204" pitchFamily="34" charset="0"/>
              </a:defRPr>
            </a:lvl1pPr>
          </a:lstStyle>
          <a:p>
            <a:pPr lvl="0"/>
            <a:r>
              <a:rPr lang="en-GB"/>
              <a:t>Click to edit</a:t>
            </a:r>
            <a:endParaRPr lang="en-US"/>
          </a:p>
        </p:txBody>
      </p:sp>
      <p:sp>
        <p:nvSpPr>
          <p:cNvPr id="5" name="Text Placeholder 19">
            <a:extLst>
              <a:ext uri="{FF2B5EF4-FFF2-40B4-BE49-F238E27FC236}">
                <a16:creationId xmlns:a16="http://schemas.microsoft.com/office/drawing/2014/main" id="{F7327613-B5EF-060E-1144-D6E54A9555E2}"/>
              </a:ext>
            </a:extLst>
          </p:cNvPr>
          <p:cNvSpPr>
            <a:spLocks noGrp="1"/>
          </p:cNvSpPr>
          <p:nvPr>
            <p:ph type="body" sz="quarter" idx="23" hasCustomPrompt="1"/>
          </p:nvPr>
        </p:nvSpPr>
        <p:spPr>
          <a:xfrm>
            <a:off x="677823" y="2481416"/>
            <a:ext cx="3357562" cy="2556387"/>
          </a:xfrm>
          <a:prstGeom prst="rect">
            <a:avLst/>
          </a:prstGeom>
        </p:spPr>
        <p:txBody>
          <a:bodyPr/>
          <a:lstStyle>
            <a:lvl1pPr marL="0" indent="0">
              <a:lnSpc>
                <a:spcPts val="1400"/>
              </a:lnSpc>
              <a:buFont typeface="Arial" panose="020B0604020202020204" pitchFamily="34" charset="0"/>
              <a:buNone/>
              <a:defRPr sz="1200" spc="0">
                <a:solidFill>
                  <a:schemeClr val="tx1">
                    <a:lumMod val="75000"/>
                    <a:lumOff val="25000"/>
                  </a:schemeClr>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sp>
        <p:nvSpPr>
          <p:cNvPr id="7" name="Text Placeholder 11">
            <a:extLst>
              <a:ext uri="{FF2B5EF4-FFF2-40B4-BE49-F238E27FC236}">
                <a16:creationId xmlns:a16="http://schemas.microsoft.com/office/drawing/2014/main" id="{8A66B4BD-F0B5-0BED-9E31-42ED3CC8C75E}"/>
              </a:ext>
            </a:extLst>
          </p:cNvPr>
          <p:cNvSpPr>
            <a:spLocks noGrp="1"/>
          </p:cNvSpPr>
          <p:nvPr>
            <p:ph type="body" sz="quarter" idx="24"/>
          </p:nvPr>
        </p:nvSpPr>
        <p:spPr>
          <a:xfrm>
            <a:off x="4394354" y="2095399"/>
            <a:ext cx="3357561" cy="323335"/>
          </a:xfrm>
          <a:prstGeom prst="rect">
            <a:avLst/>
          </a:prstGeom>
        </p:spPr>
        <p:txBody>
          <a:bodyPr/>
          <a:lstStyle>
            <a:lvl1pPr marL="0" indent="0">
              <a:buNone/>
              <a:defRPr sz="1600" b="1" spc="-80" baseline="0">
                <a:solidFill>
                  <a:srgbClr val="0073BD"/>
                </a:solidFill>
                <a:latin typeface="Avenir Next LT Pro" panose="020B0504020202020204" pitchFamily="34" charset="0"/>
              </a:defRPr>
            </a:lvl1pPr>
          </a:lstStyle>
          <a:p>
            <a:pPr lvl="0"/>
            <a:r>
              <a:rPr lang="en-GB"/>
              <a:t>Click to edit</a:t>
            </a:r>
            <a:endParaRPr lang="en-US"/>
          </a:p>
        </p:txBody>
      </p:sp>
      <p:sp>
        <p:nvSpPr>
          <p:cNvPr id="8" name="Text Placeholder 19">
            <a:extLst>
              <a:ext uri="{FF2B5EF4-FFF2-40B4-BE49-F238E27FC236}">
                <a16:creationId xmlns:a16="http://schemas.microsoft.com/office/drawing/2014/main" id="{B38B33CD-7009-2C1A-FF02-18A9F8952335}"/>
              </a:ext>
            </a:extLst>
          </p:cNvPr>
          <p:cNvSpPr>
            <a:spLocks noGrp="1"/>
          </p:cNvSpPr>
          <p:nvPr>
            <p:ph type="body" sz="quarter" idx="25" hasCustomPrompt="1"/>
          </p:nvPr>
        </p:nvSpPr>
        <p:spPr>
          <a:xfrm>
            <a:off x="4394395" y="2481415"/>
            <a:ext cx="3357562" cy="2556387"/>
          </a:xfrm>
          <a:prstGeom prst="rect">
            <a:avLst/>
          </a:prstGeom>
        </p:spPr>
        <p:txBody>
          <a:bodyPr/>
          <a:lstStyle>
            <a:lvl1pPr marL="0" indent="0">
              <a:lnSpc>
                <a:spcPts val="1400"/>
              </a:lnSpc>
              <a:buFont typeface="Arial" panose="020B0604020202020204" pitchFamily="34" charset="0"/>
              <a:buNone/>
              <a:defRPr sz="1200" spc="0">
                <a:solidFill>
                  <a:schemeClr val="tx1">
                    <a:lumMod val="75000"/>
                    <a:lumOff val="25000"/>
                  </a:schemeClr>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sp>
        <p:nvSpPr>
          <p:cNvPr id="9" name="Text Placeholder 11">
            <a:extLst>
              <a:ext uri="{FF2B5EF4-FFF2-40B4-BE49-F238E27FC236}">
                <a16:creationId xmlns:a16="http://schemas.microsoft.com/office/drawing/2014/main" id="{28BF48E4-E36B-FBFF-7DEA-69ED1BFC53B4}"/>
              </a:ext>
            </a:extLst>
          </p:cNvPr>
          <p:cNvSpPr>
            <a:spLocks noGrp="1"/>
          </p:cNvSpPr>
          <p:nvPr>
            <p:ph type="body" sz="quarter" idx="26"/>
          </p:nvPr>
        </p:nvSpPr>
        <p:spPr>
          <a:xfrm>
            <a:off x="8110969" y="2095399"/>
            <a:ext cx="3357561" cy="323335"/>
          </a:xfrm>
          <a:prstGeom prst="rect">
            <a:avLst/>
          </a:prstGeom>
        </p:spPr>
        <p:txBody>
          <a:bodyPr/>
          <a:lstStyle>
            <a:lvl1pPr marL="0" indent="0">
              <a:buNone/>
              <a:defRPr sz="1600" b="1" spc="-80" baseline="0">
                <a:solidFill>
                  <a:srgbClr val="0073BD"/>
                </a:solidFill>
                <a:latin typeface="Avenir Next LT Pro" panose="020B0504020202020204" pitchFamily="34" charset="0"/>
              </a:defRPr>
            </a:lvl1pPr>
          </a:lstStyle>
          <a:p>
            <a:pPr lvl="0"/>
            <a:r>
              <a:rPr lang="en-GB"/>
              <a:t>Click to edit</a:t>
            </a:r>
            <a:endParaRPr lang="en-US"/>
          </a:p>
        </p:txBody>
      </p:sp>
      <p:sp>
        <p:nvSpPr>
          <p:cNvPr id="13" name="Text Placeholder 19">
            <a:extLst>
              <a:ext uri="{FF2B5EF4-FFF2-40B4-BE49-F238E27FC236}">
                <a16:creationId xmlns:a16="http://schemas.microsoft.com/office/drawing/2014/main" id="{5F5091A8-27C7-069E-20A6-E97705DEC30A}"/>
              </a:ext>
            </a:extLst>
          </p:cNvPr>
          <p:cNvSpPr>
            <a:spLocks noGrp="1"/>
          </p:cNvSpPr>
          <p:nvPr>
            <p:ph type="body" sz="quarter" idx="27" hasCustomPrompt="1"/>
          </p:nvPr>
        </p:nvSpPr>
        <p:spPr>
          <a:xfrm>
            <a:off x="8111010" y="2481415"/>
            <a:ext cx="3357562" cy="2556387"/>
          </a:xfrm>
          <a:prstGeom prst="rect">
            <a:avLst/>
          </a:prstGeom>
        </p:spPr>
        <p:txBody>
          <a:bodyPr/>
          <a:lstStyle>
            <a:lvl1pPr marL="0" indent="0">
              <a:lnSpc>
                <a:spcPts val="1400"/>
              </a:lnSpc>
              <a:buFont typeface="Arial" panose="020B0604020202020204" pitchFamily="34" charset="0"/>
              <a:buNone/>
              <a:defRPr sz="1200" spc="0">
                <a:solidFill>
                  <a:schemeClr val="tx1">
                    <a:lumMod val="75000"/>
                    <a:lumOff val="25000"/>
                  </a:schemeClr>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12" name="Picture 11" descr="A picture containing text, sign, vector graphics&#10;&#10;Description automatically generated">
            <a:extLst>
              <a:ext uri="{FF2B5EF4-FFF2-40B4-BE49-F238E27FC236}">
                <a16:creationId xmlns:a16="http://schemas.microsoft.com/office/drawing/2014/main" id="{BAE26B16-9B50-B997-846C-33C537AC4F37}"/>
              </a:ext>
            </a:extLst>
          </p:cNvPr>
          <p:cNvPicPr>
            <a:picLocks noChangeAspect="1"/>
          </p:cNvPicPr>
          <p:nvPr userDrawn="1"/>
        </p:nvPicPr>
        <p:blipFill>
          <a:blip r:embed="rId2"/>
          <a:stretch>
            <a:fillRect/>
          </a:stretch>
        </p:blipFill>
        <p:spPr>
          <a:xfrm>
            <a:off x="239429" y="5527588"/>
            <a:ext cx="1197226" cy="1197226"/>
          </a:xfrm>
          <a:prstGeom prst="rect">
            <a:avLst/>
          </a:prstGeom>
        </p:spPr>
      </p:pic>
      <p:sp>
        <p:nvSpPr>
          <p:cNvPr id="15" name="Text Placeholder 9">
            <a:extLst>
              <a:ext uri="{FF2B5EF4-FFF2-40B4-BE49-F238E27FC236}">
                <a16:creationId xmlns:a16="http://schemas.microsoft.com/office/drawing/2014/main" id="{87E2C467-9A70-DF92-ECF0-1D1487AE299B}"/>
              </a:ext>
            </a:extLst>
          </p:cNvPr>
          <p:cNvSpPr>
            <a:spLocks noGrp="1"/>
          </p:cNvSpPr>
          <p:nvPr>
            <p:ph type="body" sz="quarter" idx="21" hasCustomPrompt="1"/>
          </p:nvPr>
        </p:nvSpPr>
        <p:spPr>
          <a:xfrm>
            <a:off x="687614" y="742952"/>
            <a:ext cx="10786347" cy="323335"/>
          </a:xfrm>
          <a:prstGeom prst="rect">
            <a:avLst/>
          </a:prstGeom>
        </p:spPr>
        <p:txBody>
          <a:bodyPr/>
          <a:lstStyle>
            <a:lvl1pPr marL="0" indent="0">
              <a:buNone/>
              <a:defRPr sz="2400" b="0" i="0" kern="0" spc="-80" baseline="0">
                <a:solidFill>
                  <a:srgbClr val="0073BD"/>
                </a:solidFill>
                <a:latin typeface="Avenir Next LT Pro" panose="020B0504020202020204" pitchFamily="34" charset="0"/>
              </a:defRPr>
            </a:lvl1pPr>
          </a:lstStyle>
          <a:p>
            <a:r>
              <a:rPr lang="en-US" sz="2800">
                <a:latin typeface="+mj-lt"/>
              </a:rPr>
              <a:t>Header here</a:t>
            </a:r>
          </a:p>
        </p:txBody>
      </p:sp>
      <p:sp>
        <p:nvSpPr>
          <p:cNvPr id="16" name="Text Placeholder 11">
            <a:extLst>
              <a:ext uri="{FF2B5EF4-FFF2-40B4-BE49-F238E27FC236}">
                <a16:creationId xmlns:a16="http://schemas.microsoft.com/office/drawing/2014/main" id="{77B948A2-E52A-3686-7265-57A28EA52DB6}"/>
              </a:ext>
            </a:extLst>
          </p:cNvPr>
          <p:cNvSpPr>
            <a:spLocks noGrp="1"/>
          </p:cNvSpPr>
          <p:nvPr>
            <p:ph type="body" sz="quarter" idx="22" hasCustomPrompt="1"/>
          </p:nvPr>
        </p:nvSpPr>
        <p:spPr>
          <a:xfrm>
            <a:off x="685258" y="1149735"/>
            <a:ext cx="10821483" cy="323335"/>
          </a:xfrm>
          <a:prstGeom prst="rect">
            <a:avLst/>
          </a:prstGeom>
        </p:spPr>
        <p:txBody>
          <a:bodyPr/>
          <a:lstStyle>
            <a:lvl1pPr marL="0" indent="0">
              <a:buNone/>
              <a:defRPr sz="1600" b="0" i="0" spc="-80" baseline="0">
                <a:solidFill>
                  <a:srgbClr val="001231"/>
                </a:solidFill>
                <a:latin typeface="Avenir Next LT Pro" panose="020B0504020202020204" pitchFamily="34" charset="0"/>
              </a:defRPr>
            </a:lvl1pPr>
          </a:lstStyle>
          <a:p>
            <a:pPr lvl="0"/>
            <a:r>
              <a:rPr lang="en-GB"/>
              <a:t>Click to edit sub</a:t>
            </a:r>
            <a:endParaRPr lang="en-US"/>
          </a:p>
        </p:txBody>
      </p:sp>
      <p:pic>
        <p:nvPicPr>
          <p:cNvPr id="2" name="Picture 1">
            <a:extLst>
              <a:ext uri="{FF2B5EF4-FFF2-40B4-BE49-F238E27FC236}">
                <a16:creationId xmlns:a16="http://schemas.microsoft.com/office/drawing/2014/main" id="{1477E9AF-1F42-93F7-AF9A-E4DA8E04BCC9}"/>
              </a:ext>
            </a:extLst>
          </p:cNvPr>
          <p:cNvPicPr>
            <a:picLocks noChangeAspect="1"/>
          </p:cNvPicPr>
          <p:nvPr userDrawn="1"/>
        </p:nvPicPr>
        <p:blipFill rotWithShape="1">
          <a:blip r:embed="rId3">
            <a:alphaModFix amt="20000"/>
          </a:blip>
          <a:srcRect/>
          <a:stretch/>
        </p:blipFill>
        <p:spPr>
          <a:xfrm>
            <a:off x="6562439" y="1763486"/>
            <a:ext cx="8232884" cy="8353152"/>
          </a:xfrm>
          <a:prstGeom prst="rect">
            <a:avLst/>
          </a:prstGeom>
        </p:spPr>
      </p:pic>
    </p:spTree>
    <p:extLst>
      <p:ext uri="{BB962C8B-B14F-4D97-AF65-F5344CB8AC3E}">
        <p14:creationId xmlns:p14="http://schemas.microsoft.com/office/powerpoint/2010/main" val="3028229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Text_2 Column">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F0229A79-4650-7CA0-9131-03EFD3A29980}"/>
              </a:ext>
            </a:extLst>
          </p:cNvPr>
          <p:cNvSpPr>
            <a:spLocks noGrp="1"/>
          </p:cNvSpPr>
          <p:nvPr>
            <p:ph type="body" sz="quarter" idx="15"/>
          </p:nvPr>
        </p:nvSpPr>
        <p:spPr>
          <a:xfrm>
            <a:off x="677782" y="2095399"/>
            <a:ext cx="5231102" cy="323335"/>
          </a:xfrm>
          <a:prstGeom prst="rect">
            <a:avLst/>
          </a:prstGeom>
        </p:spPr>
        <p:txBody>
          <a:bodyPr/>
          <a:lstStyle>
            <a:lvl1pPr marL="0" indent="0">
              <a:buNone/>
              <a:defRPr sz="1600" b="1" spc="-80" baseline="0">
                <a:solidFill>
                  <a:srgbClr val="0073BD"/>
                </a:solidFill>
                <a:latin typeface="Avenir Next LT Pro" panose="020B0504020202020204" pitchFamily="34" charset="0"/>
              </a:defRPr>
            </a:lvl1pPr>
          </a:lstStyle>
          <a:p>
            <a:pPr lvl="0"/>
            <a:r>
              <a:rPr lang="en-GB"/>
              <a:t>Click to edit</a:t>
            </a:r>
            <a:endParaRPr lang="en-US"/>
          </a:p>
        </p:txBody>
      </p:sp>
      <p:sp>
        <p:nvSpPr>
          <p:cNvPr id="11" name="Text Placeholder 19">
            <a:extLst>
              <a:ext uri="{FF2B5EF4-FFF2-40B4-BE49-F238E27FC236}">
                <a16:creationId xmlns:a16="http://schemas.microsoft.com/office/drawing/2014/main" id="{47ADE8FC-501B-B395-6319-6B0BE9A419C0}"/>
              </a:ext>
            </a:extLst>
          </p:cNvPr>
          <p:cNvSpPr>
            <a:spLocks noGrp="1"/>
          </p:cNvSpPr>
          <p:nvPr>
            <p:ph type="body" sz="quarter" idx="23" hasCustomPrompt="1"/>
          </p:nvPr>
        </p:nvSpPr>
        <p:spPr>
          <a:xfrm>
            <a:off x="677781" y="2522237"/>
            <a:ext cx="5231103" cy="2556387"/>
          </a:xfrm>
          <a:prstGeom prst="rect">
            <a:avLst/>
          </a:prstGeom>
        </p:spPr>
        <p:txBody>
          <a:bodyPr/>
          <a:lstStyle>
            <a:lvl1pPr marL="0" indent="0">
              <a:lnSpc>
                <a:spcPts val="1400"/>
              </a:lnSpc>
              <a:buFont typeface="Arial" panose="020B0604020202020204" pitchFamily="34" charset="0"/>
              <a:buNone/>
              <a:defRPr sz="1200" spc="0">
                <a:solidFill>
                  <a:schemeClr val="tx1">
                    <a:lumMod val="75000"/>
                    <a:lumOff val="25000"/>
                  </a:schemeClr>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sp>
        <p:nvSpPr>
          <p:cNvPr id="12" name="Text Placeholder 11">
            <a:extLst>
              <a:ext uri="{FF2B5EF4-FFF2-40B4-BE49-F238E27FC236}">
                <a16:creationId xmlns:a16="http://schemas.microsoft.com/office/drawing/2014/main" id="{0B649BD0-75C5-3C8C-6644-D26E530C9CC6}"/>
              </a:ext>
            </a:extLst>
          </p:cNvPr>
          <p:cNvSpPr>
            <a:spLocks noGrp="1"/>
          </p:cNvSpPr>
          <p:nvPr>
            <p:ph type="body" sz="quarter" idx="24"/>
          </p:nvPr>
        </p:nvSpPr>
        <p:spPr>
          <a:xfrm>
            <a:off x="6242818" y="2095399"/>
            <a:ext cx="5231102" cy="323335"/>
          </a:xfrm>
          <a:prstGeom prst="rect">
            <a:avLst/>
          </a:prstGeom>
        </p:spPr>
        <p:txBody>
          <a:bodyPr/>
          <a:lstStyle>
            <a:lvl1pPr marL="0" indent="0">
              <a:buNone/>
              <a:defRPr sz="1600" b="1" spc="-80" baseline="0">
                <a:solidFill>
                  <a:srgbClr val="0073BD"/>
                </a:solidFill>
                <a:latin typeface="Avenir Next LT Pro" panose="020B0504020202020204" pitchFamily="34" charset="0"/>
              </a:defRPr>
            </a:lvl1pPr>
          </a:lstStyle>
          <a:p>
            <a:pPr lvl="0"/>
            <a:r>
              <a:rPr lang="en-GB"/>
              <a:t>Click to edit</a:t>
            </a:r>
            <a:endParaRPr lang="en-US"/>
          </a:p>
        </p:txBody>
      </p:sp>
      <p:sp>
        <p:nvSpPr>
          <p:cNvPr id="15" name="Text Placeholder 19">
            <a:extLst>
              <a:ext uri="{FF2B5EF4-FFF2-40B4-BE49-F238E27FC236}">
                <a16:creationId xmlns:a16="http://schemas.microsoft.com/office/drawing/2014/main" id="{AA13EF36-2F22-8F26-521D-C66EB9F67962}"/>
              </a:ext>
            </a:extLst>
          </p:cNvPr>
          <p:cNvSpPr>
            <a:spLocks noGrp="1"/>
          </p:cNvSpPr>
          <p:nvPr>
            <p:ph type="body" sz="quarter" idx="25" hasCustomPrompt="1"/>
          </p:nvPr>
        </p:nvSpPr>
        <p:spPr>
          <a:xfrm>
            <a:off x="6242816" y="2522237"/>
            <a:ext cx="5231103" cy="2556387"/>
          </a:xfrm>
          <a:prstGeom prst="rect">
            <a:avLst/>
          </a:prstGeom>
        </p:spPr>
        <p:txBody>
          <a:bodyPr/>
          <a:lstStyle>
            <a:lvl1pPr marL="0" indent="0">
              <a:lnSpc>
                <a:spcPts val="1400"/>
              </a:lnSpc>
              <a:buFont typeface="Arial" panose="020B0604020202020204" pitchFamily="34" charset="0"/>
              <a:buNone/>
              <a:defRPr sz="1200" spc="0">
                <a:solidFill>
                  <a:schemeClr val="tx1">
                    <a:lumMod val="75000"/>
                    <a:lumOff val="25000"/>
                  </a:schemeClr>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5" name="Picture 4">
            <a:extLst>
              <a:ext uri="{FF2B5EF4-FFF2-40B4-BE49-F238E27FC236}">
                <a16:creationId xmlns:a16="http://schemas.microsoft.com/office/drawing/2014/main" id="{E205746C-40C4-1413-1F57-16E3703EC1D0}"/>
              </a:ext>
            </a:extLst>
          </p:cNvPr>
          <p:cNvPicPr>
            <a:picLocks noChangeAspect="1"/>
          </p:cNvPicPr>
          <p:nvPr userDrawn="1"/>
        </p:nvPicPr>
        <p:blipFill rotWithShape="1">
          <a:blip r:embed="rId2">
            <a:alphaModFix amt="20000"/>
          </a:blip>
          <a:srcRect/>
          <a:stretch/>
        </p:blipFill>
        <p:spPr>
          <a:xfrm>
            <a:off x="6562439" y="1763486"/>
            <a:ext cx="8232884" cy="8353152"/>
          </a:xfrm>
          <a:prstGeom prst="rect">
            <a:avLst/>
          </a:prstGeom>
        </p:spPr>
      </p:pic>
      <p:pic>
        <p:nvPicPr>
          <p:cNvPr id="7" name="Picture 6" descr="A picture containing text, sign, vector graphics&#10;&#10;Description automatically generated">
            <a:extLst>
              <a:ext uri="{FF2B5EF4-FFF2-40B4-BE49-F238E27FC236}">
                <a16:creationId xmlns:a16="http://schemas.microsoft.com/office/drawing/2014/main" id="{746F5AC9-BAD9-4751-AF64-4BFF9296E0DD}"/>
              </a:ext>
            </a:extLst>
          </p:cNvPr>
          <p:cNvPicPr>
            <a:picLocks noChangeAspect="1"/>
          </p:cNvPicPr>
          <p:nvPr userDrawn="1"/>
        </p:nvPicPr>
        <p:blipFill>
          <a:blip r:embed="rId3"/>
          <a:stretch>
            <a:fillRect/>
          </a:stretch>
        </p:blipFill>
        <p:spPr>
          <a:xfrm>
            <a:off x="239429" y="5527588"/>
            <a:ext cx="1197226" cy="1197226"/>
          </a:xfrm>
          <a:prstGeom prst="rect">
            <a:avLst/>
          </a:prstGeom>
        </p:spPr>
      </p:pic>
      <p:sp>
        <p:nvSpPr>
          <p:cNvPr id="8" name="Text Placeholder 9">
            <a:extLst>
              <a:ext uri="{FF2B5EF4-FFF2-40B4-BE49-F238E27FC236}">
                <a16:creationId xmlns:a16="http://schemas.microsoft.com/office/drawing/2014/main" id="{DE538102-5691-012E-0624-5DB226FB2310}"/>
              </a:ext>
            </a:extLst>
          </p:cNvPr>
          <p:cNvSpPr>
            <a:spLocks noGrp="1"/>
          </p:cNvSpPr>
          <p:nvPr>
            <p:ph type="body" sz="quarter" idx="21" hasCustomPrompt="1"/>
          </p:nvPr>
        </p:nvSpPr>
        <p:spPr>
          <a:xfrm>
            <a:off x="687614" y="742952"/>
            <a:ext cx="10786347" cy="323335"/>
          </a:xfrm>
          <a:prstGeom prst="rect">
            <a:avLst/>
          </a:prstGeom>
        </p:spPr>
        <p:txBody>
          <a:bodyPr/>
          <a:lstStyle>
            <a:lvl1pPr marL="0" indent="0">
              <a:buNone/>
              <a:defRPr sz="2400" b="0" i="0" kern="0" spc="-80" baseline="0">
                <a:solidFill>
                  <a:srgbClr val="0073BD"/>
                </a:solidFill>
                <a:latin typeface="Avenir Next LT Pro" panose="020B0504020202020204" pitchFamily="34" charset="0"/>
              </a:defRPr>
            </a:lvl1pPr>
          </a:lstStyle>
          <a:p>
            <a:r>
              <a:rPr lang="en-US" sz="2800">
                <a:latin typeface="+mj-lt"/>
              </a:rPr>
              <a:t>Header here</a:t>
            </a:r>
          </a:p>
        </p:txBody>
      </p:sp>
      <p:sp>
        <p:nvSpPr>
          <p:cNvPr id="9" name="Text Placeholder 11">
            <a:extLst>
              <a:ext uri="{FF2B5EF4-FFF2-40B4-BE49-F238E27FC236}">
                <a16:creationId xmlns:a16="http://schemas.microsoft.com/office/drawing/2014/main" id="{5BE4E27A-6B06-AA13-92B2-932CFD95A579}"/>
              </a:ext>
            </a:extLst>
          </p:cNvPr>
          <p:cNvSpPr>
            <a:spLocks noGrp="1"/>
          </p:cNvSpPr>
          <p:nvPr>
            <p:ph type="body" sz="quarter" idx="22" hasCustomPrompt="1"/>
          </p:nvPr>
        </p:nvSpPr>
        <p:spPr>
          <a:xfrm>
            <a:off x="685258" y="1149735"/>
            <a:ext cx="10821483" cy="323335"/>
          </a:xfrm>
          <a:prstGeom prst="rect">
            <a:avLst/>
          </a:prstGeom>
        </p:spPr>
        <p:txBody>
          <a:bodyPr/>
          <a:lstStyle>
            <a:lvl1pPr marL="0" indent="0">
              <a:buNone/>
              <a:defRPr sz="1600" b="0" i="0" spc="-80" baseline="0">
                <a:solidFill>
                  <a:srgbClr val="001231"/>
                </a:solidFill>
                <a:latin typeface="Avenir Next LT Pro" panose="020B0504020202020204" pitchFamily="34" charset="0"/>
              </a:defRPr>
            </a:lvl1pPr>
          </a:lstStyle>
          <a:p>
            <a:pPr lvl="0"/>
            <a:r>
              <a:rPr lang="en-GB"/>
              <a:t>Click to edit sub</a:t>
            </a:r>
            <a:endParaRPr lang="en-US"/>
          </a:p>
        </p:txBody>
      </p:sp>
    </p:spTree>
    <p:extLst>
      <p:ext uri="{BB962C8B-B14F-4D97-AF65-F5344CB8AC3E}">
        <p14:creationId xmlns:p14="http://schemas.microsoft.com/office/powerpoint/2010/main" val="3027969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parator_AT Bright Gre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Next LT Pro" panose="020B0504020202020204" pitchFamily="34" charset="0"/>
            </a:endParaRPr>
          </a:p>
        </p:txBody>
      </p:sp>
      <p:pic>
        <p:nvPicPr>
          <p:cNvPr id="13" name="Picture 12" descr="Logo, icon&#10;&#10;Description automatically generated">
            <a:extLst>
              <a:ext uri="{FF2B5EF4-FFF2-40B4-BE49-F238E27FC236}">
                <a16:creationId xmlns:a16="http://schemas.microsoft.com/office/drawing/2014/main" id="{5D219AFB-AFD2-DC50-D233-A21098BE4113}"/>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4" name="Title 1">
            <a:extLst>
              <a:ext uri="{FF2B5EF4-FFF2-40B4-BE49-F238E27FC236}">
                <a16:creationId xmlns:a16="http://schemas.microsoft.com/office/drawing/2014/main" id="{BAD75666-5010-D1CD-D8B4-F761BD3E8F0D}"/>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latin typeface="Avenir Next LT Pro" panose="020B0504020202020204" pitchFamily="34" charset="0"/>
              </a:defRPr>
            </a:lvl1pPr>
          </a:lstStyle>
          <a:p>
            <a:r>
              <a:rPr lang="en-NZ">
                <a:solidFill>
                  <a:schemeClr val="bg1"/>
                </a:solidFill>
              </a:rPr>
              <a:t>Separator slide</a:t>
            </a:r>
            <a:br>
              <a:rPr lang="en-NZ">
                <a:solidFill>
                  <a:schemeClr val="bg1"/>
                </a:solidFill>
              </a:rPr>
            </a:br>
            <a:r>
              <a:rPr lang="en-NZ">
                <a:solidFill>
                  <a:schemeClr val="bg1"/>
                </a:solidFill>
              </a:rPr>
              <a:t>header</a:t>
            </a:r>
            <a:endParaRPr lang="en-US"/>
          </a:p>
        </p:txBody>
      </p:sp>
      <p:sp>
        <p:nvSpPr>
          <p:cNvPr id="5" name="Text Placeholder 9">
            <a:extLst>
              <a:ext uri="{FF2B5EF4-FFF2-40B4-BE49-F238E27FC236}">
                <a16:creationId xmlns:a16="http://schemas.microsoft.com/office/drawing/2014/main" id="{69853C98-04C3-0654-08DE-216D90EF0CA6}"/>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Avenir Next LT Pro" panose="020B0504020202020204" pitchFamily="34" charset="0"/>
              </a:defRPr>
            </a:lvl1pPr>
          </a:lstStyle>
          <a:p>
            <a:r>
              <a:rPr lang="en-US" sz="2800">
                <a:latin typeface="+mj-lt"/>
              </a:rPr>
              <a:t>Small heading</a:t>
            </a:r>
          </a:p>
        </p:txBody>
      </p:sp>
      <p:pic>
        <p:nvPicPr>
          <p:cNvPr id="2" name="Picture 1" descr="A picture containing web&#10;&#10;Description automatically generated">
            <a:extLst>
              <a:ext uri="{FF2B5EF4-FFF2-40B4-BE49-F238E27FC236}">
                <a16:creationId xmlns:a16="http://schemas.microsoft.com/office/drawing/2014/main" id="{5628ED13-9148-A986-52B9-FC32FE70647E}"/>
              </a:ext>
            </a:extLst>
          </p:cNvPr>
          <p:cNvPicPr>
            <a:picLocks noChangeAspect="1"/>
          </p:cNvPicPr>
          <p:nvPr userDrawn="1"/>
        </p:nvPicPr>
        <p:blipFill>
          <a:blip r:embed="rId3">
            <a:alphaModFix amt="20000"/>
          </a:blip>
          <a:stretch>
            <a:fillRect/>
          </a:stretch>
        </p:blipFill>
        <p:spPr>
          <a:xfrm>
            <a:off x="6318422" y="1582622"/>
            <a:ext cx="8720919" cy="8720919"/>
          </a:xfrm>
          <a:prstGeom prst="rect">
            <a:avLst/>
          </a:prstGeom>
        </p:spPr>
      </p:pic>
      <p:sp>
        <p:nvSpPr>
          <p:cNvPr id="6" name="Picture Placeholder 6">
            <a:extLst>
              <a:ext uri="{FF2B5EF4-FFF2-40B4-BE49-F238E27FC236}">
                <a16:creationId xmlns:a16="http://schemas.microsoft.com/office/drawing/2014/main" id="{05293F4D-FA71-80DC-C4B5-8F488CDBD7D4}"/>
              </a:ext>
            </a:extLst>
          </p:cNvPr>
          <p:cNvSpPr>
            <a:spLocks noGrp="1"/>
          </p:cNvSpPr>
          <p:nvPr>
            <p:ph type="pic" sz="quarter" idx="22"/>
          </p:nvPr>
        </p:nvSpPr>
        <p:spPr>
          <a:xfrm>
            <a:off x="6179672" y="-2"/>
            <a:ext cx="6012330" cy="6858001"/>
          </a:xfrm>
          <a:prstGeom prst="rect">
            <a:avLst/>
          </a:prstGeom>
          <a:pattFill prst="pct90">
            <a:fgClr>
              <a:srgbClr val="95C11F"/>
            </a:fgClr>
            <a:bgClr>
              <a:schemeClr val="bg1"/>
            </a:bgClr>
          </a:pattFill>
        </p:spPr>
        <p:txBody>
          <a:bodyPr/>
          <a:lstStyle>
            <a:lvl1pPr>
              <a:defRPr>
                <a:latin typeface="Avenir Next LT Pro" panose="020B0504020202020204" pitchFamily="34" charset="0"/>
              </a:defRPr>
            </a:lvl1pPr>
          </a:lstStyle>
          <a:p>
            <a:endParaRPr lang="en-US"/>
          </a:p>
        </p:txBody>
      </p:sp>
    </p:spTree>
    <p:extLst>
      <p:ext uri="{BB962C8B-B14F-4D97-AF65-F5344CB8AC3E}">
        <p14:creationId xmlns:p14="http://schemas.microsoft.com/office/powerpoint/2010/main" val="49248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_AT Anther R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DE0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Next LT Pro" panose="020B0504020202020204" pitchFamily="34" charset="0"/>
            </a:endParaRPr>
          </a:p>
        </p:txBody>
      </p:sp>
      <p:pic>
        <p:nvPicPr>
          <p:cNvPr id="15" name="Picture 14" descr="Logo, icon&#10;&#10;Description automatically generated">
            <a:extLst>
              <a:ext uri="{FF2B5EF4-FFF2-40B4-BE49-F238E27FC236}">
                <a16:creationId xmlns:a16="http://schemas.microsoft.com/office/drawing/2014/main" id="{FEE6383A-4E7E-0DBD-9FAD-256FD5351E58}"/>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5" name="Title 1">
            <a:extLst>
              <a:ext uri="{FF2B5EF4-FFF2-40B4-BE49-F238E27FC236}">
                <a16:creationId xmlns:a16="http://schemas.microsoft.com/office/drawing/2014/main" id="{9057B029-A569-5C4D-1B46-3A5F581BF28F}"/>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latin typeface="Avenir Next LT Pro" panose="020B0504020202020204" pitchFamily="34" charset="0"/>
              </a:defRPr>
            </a:lvl1pPr>
          </a:lstStyle>
          <a:p>
            <a:r>
              <a:rPr lang="en-NZ">
                <a:solidFill>
                  <a:schemeClr val="bg1"/>
                </a:solidFill>
              </a:rPr>
              <a:t>Separator slide</a:t>
            </a:r>
            <a:br>
              <a:rPr lang="en-NZ">
                <a:solidFill>
                  <a:schemeClr val="bg1"/>
                </a:solidFill>
              </a:rPr>
            </a:br>
            <a:r>
              <a:rPr lang="en-NZ">
                <a:solidFill>
                  <a:schemeClr val="bg1"/>
                </a:solidFill>
              </a:rPr>
              <a:t>header</a:t>
            </a:r>
            <a:endParaRPr lang="en-US"/>
          </a:p>
        </p:txBody>
      </p:sp>
      <p:sp>
        <p:nvSpPr>
          <p:cNvPr id="6" name="Text Placeholder 9">
            <a:extLst>
              <a:ext uri="{FF2B5EF4-FFF2-40B4-BE49-F238E27FC236}">
                <a16:creationId xmlns:a16="http://schemas.microsoft.com/office/drawing/2014/main" id="{3EC98165-37F3-106C-C204-EAEEBEFE6C8F}"/>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Avenir Next LT Pro" panose="020B0504020202020204" pitchFamily="34" charset="0"/>
              </a:defRPr>
            </a:lvl1pPr>
          </a:lstStyle>
          <a:p>
            <a:r>
              <a:rPr lang="en-US" sz="2800">
                <a:latin typeface="+mj-lt"/>
              </a:rPr>
              <a:t>Small heading</a:t>
            </a:r>
          </a:p>
        </p:txBody>
      </p:sp>
      <p:pic>
        <p:nvPicPr>
          <p:cNvPr id="2" name="Picture 1" descr="A picture containing web&#10;&#10;Description automatically generated">
            <a:extLst>
              <a:ext uri="{FF2B5EF4-FFF2-40B4-BE49-F238E27FC236}">
                <a16:creationId xmlns:a16="http://schemas.microsoft.com/office/drawing/2014/main" id="{A78AD13A-D06E-83DA-4B30-24A78137EBD6}"/>
              </a:ext>
            </a:extLst>
          </p:cNvPr>
          <p:cNvPicPr>
            <a:picLocks noChangeAspect="1"/>
          </p:cNvPicPr>
          <p:nvPr userDrawn="1"/>
        </p:nvPicPr>
        <p:blipFill>
          <a:blip r:embed="rId3">
            <a:alphaModFix amt="20000"/>
          </a:blip>
          <a:stretch>
            <a:fillRect/>
          </a:stretch>
        </p:blipFill>
        <p:spPr>
          <a:xfrm>
            <a:off x="6318422" y="1582622"/>
            <a:ext cx="8720919" cy="8720919"/>
          </a:xfrm>
          <a:prstGeom prst="rect">
            <a:avLst/>
          </a:prstGeom>
        </p:spPr>
      </p:pic>
      <p:sp>
        <p:nvSpPr>
          <p:cNvPr id="7" name="Picture Placeholder 6">
            <a:extLst>
              <a:ext uri="{FF2B5EF4-FFF2-40B4-BE49-F238E27FC236}">
                <a16:creationId xmlns:a16="http://schemas.microsoft.com/office/drawing/2014/main" id="{B3A82177-0664-7CB3-24FF-929E90500212}"/>
              </a:ext>
            </a:extLst>
          </p:cNvPr>
          <p:cNvSpPr>
            <a:spLocks noGrp="1"/>
          </p:cNvSpPr>
          <p:nvPr>
            <p:ph type="pic" sz="quarter" idx="22"/>
          </p:nvPr>
        </p:nvSpPr>
        <p:spPr>
          <a:xfrm>
            <a:off x="6179672" y="-2"/>
            <a:ext cx="6012330" cy="6858001"/>
          </a:xfrm>
          <a:prstGeom prst="rect">
            <a:avLst/>
          </a:prstGeom>
          <a:pattFill prst="pct90">
            <a:fgClr>
              <a:srgbClr val="DE0A2B"/>
            </a:fgClr>
            <a:bgClr>
              <a:schemeClr val="bg1"/>
            </a:bgClr>
          </a:pattFill>
        </p:spPr>
        <p:txBody>
          <a:bodyPr/>
          <a:lstStyle>
            <a:lvl1pPr>
              <a:defRPr>
                <a:latin typeface="Avenir Next LT Pro" panose="020B0504020202020204" pitchFamily="34" charset="0"/>
              </a:defRPr>
            </a:lvl1pPr>
          </a:lstStyle>
          <a:p>
            <a:endParaRPr lang="en-US"/>
          </a:p>
        </p:txBody>
      </p:sp>
    </p:spTree>
    <p:extLst>
      <p:ext uri="{BB962C8B-B14F-4D97-AF65-F5344CB8AC3E}">
        <p14:creationId xmlns:p14="http://schemas.microsoft.com/office/powerpoint/2010/main" val="137938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tor_AT Bright Gre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Next LT Pro" panose="020B0504020202020204" pitchFamily="34" charset="0"/>
            </a:endParaRPr>
          </a:p>
        </p:txBody>
      </p:sp>
      <p:pic>
        <p:nvPicPr>
          <p:cNvPr id="13" name="Picture 12" descr="Logo, icon&#10;&#10;Description automatically generated">
            <a:extLst>
              <a:ext uri="{FF2B5EF4-FFF2-40B4-BE49-F238E27FC236}">
                <a16:creationId xmlns:a16="http://schemas.microsoft.com/office/drawing/2014/main" id="{5D219AFB-AFD2-DC50-D233-A21098BE4113}"/>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4" name="Title 1">
            <a:extLst>
              <a:ext uri="{FF2B5EF4-FFF2-40B4-BE49-F238E27FC236}">
                <a16:creationId xmlns:a16="http://schemas.microsoft.com/office/drawing/2014/main" id="{BAD75666-5010-D1CD-D8B4-F761BD3E8F0D}"/>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latin typeface="Avenir Next LT Pro" panose="020B0504020202020204" pitchFamily="34" charset="0"/>
              </a:defRPr>
            </a:lvl1pPr>
          </a:lstStyle>
          <a:p>
            <a:r>
              <a:rPr lang="en-NZ">
                <a:solidFill>
                  <a:schemeClr val="bg1"/>
                </a:solidFill>
              </a:rPr>
              <a:t>Separator slide</a:t>
            </a:r>
            <a:br>
              <a:rPr lang="en-NZ">
                <a:solidFill>
                  <a:schemeClr val="bg1"/>
                </a:solidFill>
              </a:rPr>
            </a:br>
            <a:r>
              <a:rPr lang="en-NZ">
                <a:solidFill>
                  <a:schemeClr val="bg1"/>
                </a:solidFill>
              </a:rPr>
              <a:t>header</a:t>
            </a:r>
            <a:endParaRPr lang="en-US"/>
          </a:p>
        </p:txBody>
      </p:sp>
      <p:sp>
        <p:nvSpPr>
          <p:cNvPr id="5" name="Text Placeholder 9">
            <a:extLst>
              <a:ext uri="{FF2B5EF4-FFF2-40B4-BE49-F238E27FC236}">
                <a16:creationId xmlns:a16="http://schemas.microsoft.com/office/drawing/2014/main" id="{69853C98-04C3-0654-08DE-216D90EF0CA6}"/>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Avenir Next LT Pro" panose="020B0504020202020204" pitchFamily="34" charset="0"/>
              </a:defRPr>
            </a:lvl1pPr>
          </a:lstStyle>
          <a:p>
            <a:r>
              <a:rPr lang="en-US" sz="2800">
                <a:latin typeface="+mj-lt"/>
              </a:rPr>
              <a:t>Small heading</a:t>
            </a:r>
          </a:p>
        </p:txBody>
      </p:sp>
      <p:pic>
        <p:nvPicPr>
          <p:cNvPr id="2" name="Picture 1" descr="A picture containing web&#10;&#10;Description automatically generated">
            <a:extLst>
              <a:ext uri="{FF2B5EF4-FFF2-40B4-BE49-F238E27FC236}">
                <a16:creationId xmlns:a16="http://schemas.microsoft.com/office/drawing/2014/main" id="{5628ED13-9148-A986-52B9-FC32FE70647E}"/>
              </a:ext>
            </a:extLst>
          </p:cNvPr>
          <p:cNvPicPr>
            <a:picLocks noChangeAspect="1"/>
          </p:cNvPicPr>
          <p:nvPr userDrawn="1"/>
        </p:nvPicPr>
        <p:blipFill>
          <a:blip r:embed="rId3">
            <a:alphaModFix amt="20000"/>
          </a:blip>
          <a:stretch>
            <a:fillRect/>
          </a:stretch>
        </p:blipFill>
        <p:spPr>
          <a:xfrm>
            <a:off x="6318422" y="1582622"/>
            <a:ext cx="8720919" cy="8720919"/>
          </a:xfrm>
          <a:prstGeom prst="rect">
            <a:avLst/>
          </a:prstGeom>
        </p:spPr>
      </p:pic>
      <p:sp>
        <p:nvSpPr>
          <p:cNvPr id="6" name="Picture Placeholder 6">
            <a:extLst>
              <a:ext uri="{FF2B5EF4-FFF2-40B4-BE49-F238E27FC236}">
                <a16:creationId xmlns:a16="http://schemas.microsoft.com/office/drawing/2014/main" id="{05293F4D-FA71-80DC-C4B5-8F488CDBD7D4}"/>
              </a:ext>
            </a:extLst>
          </p:cNvPr>
          <p:cNvSpPr>
            <a:spLocks noGrp="1"/>
          </p:cNvSpPr>
          <p:nvPr>
            <p:ph type="pic" sz="quarter" idx="22"/>
          </p:nvPr>
        </p:nvSpPr>
        <p:spPr>
          <a:xfrm>
            <a:off x="6179672" y="-2"/>
            <a:ext cx="6012330" cy="6858001"/>
          </a:xfrm>
          <a:prstGeom prst="rect">
            <a:avLst/>
          </a:prstGeom>
          <a:pattFill prst="pct90">
            <a:fgClr>
              <a:srgbClr val="95C11F"/>
            </a:fgClr>
            <a:bgClr>
              <a:schemeClr val="bg1"/>
            </a:bgClr>
          </a:pattFill>
        </p:spPr>
        <p:txBody>
          <a:bodyPr/>
          <a:lstStyle>
            <a:lvl1pPr>
              <a:defRPr>
                <a:latin typeface="Avenir Next LT Pro" panose="020B0504020202020204" pitchFamily="34" charset="0"/>
              </a:defRPr>
            </a:lvl1pPr>
          </a:lstStyle>
          <a:p>
            <a:endParaRPr lang="en-US"/>
          </a:p>
        </p:txBody>
      </p:sp>
    </p:spTree>
    <p:extLst>
      <p:ext uri="{BB962C8B-B14F-4D97-AF65-F5344CB8AC3E}">
        <p14:creationId xmlns:p14="http://schemas.microsoft.com/office/powerpoint/2010/main" val="214588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parator_AT Commerci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F7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Next LT Pro" panose="020B0504020202020204" pitchFamily="34" charset="0"/>
            </a:endParaRPr>
          </a:p>
        </p:txBody>
      </p:sp>
      <p:pic>
        <p:nvPicPr>
          <p:cNvPr id="13" name="Picture 12" descr="Logo, icon&#10;&#10;Description automatically generated">
            <a:extLst>
              <a:ext uri="{FF2B5EF4-FFF2-40B4-BE49-F238E27FC236}">
                <a16:creationId xmlns:a16="http://schemas.microsoft.com/office/drawing/2014/main" id="{36717B4C-887C-F6FE-D1A9-E7BE245A9340}"/>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2" name="Title 1">
            <a:extLst>
              <a:ext uri="{FF2B5EF4-FFF2-40B4-BE49-F238E27FC236}">
                <a16:creationId xmlns:a16="http://schemas.microsoft.com/office/drawing/2014/main" id="{A1FCA3B5-7787-9E70-DEEA-0D48B2701F2F}"/>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latin typeface="Avenir Next LT Pro" panose="020B0504020202020204" pitchFamily="34" charset="0"/>
              </a:defRPr>
            </a:lvl1pPr>
          </a:lstStyle>
          <a:p>
            <a:r>
              <a:rPr lang="en-NZ">
                <a:solidFill>
                  <a:schemeClr val="bg1"/>
                </a:solidFill>
              </a:rPr>
              <a:t>Separator slide</a:t>
            </a:r>
            <a:br>
              <a:rPr lang="en-NZ">
                <a:solidFill>
                  <a:schemeClr val="bg1"/>
                </a:solidFill>
              </a:rPr>
            </a:br>
            <a:r>
              <a:rPr lang="en-NZ">
                <a:solidFill>
                  <a:schemeClr val="bg1"/>
                </a:solidFill>
              </a:rPr>
              <a:t>header</a:t>
            </a:r>
            <a:endParaRPr lang="en-US"/>
          </a:p>
        </p:txBody>
      </p:sp>
      <p:sp>
        <p:nvSpPr>
          <p:cNvPr id="3" name="Text Placeholder 9">
            <a:extLst>
              <a:ext uri="{FF2B5EF4-FFF2-40B4-BE49-F238E27FC236}">
                <a16:creationId xmlns:a16="http://schemas.microsoft.com/office/drawing/2014/main" id="{6F22A2D3-C0BB-4760-40A0-25F058E5B7A8}"/>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Avenir Next LT Pro" panose="020B0504020202020204" pitchFamily="34" charset="0"/>
              </a:defRPr>
            </a:lvl1pPr>
          </a:lstStyle>
          <a:p>
            <a:r>
              <a:rPr lang="en-US" sz="2800">
                <a:latin typeface="+mj-lt"/>
              </a:rPr>
              <a:t>Small heading</a:t>
            </a:r>
          </a:p>
        </p:txBody>
      </p:sp>
      <p:pic>
        <p:nvPicPr>
          <p:cNvPr id="4" name="Picture 3" descr="A picture containing web&#10;&#10;Description automatically generated">
            <a:extLst>
              <a:ext uri="{FF2B5EF4-FFF2-40B4-BE49-F238E27FC236}">
                <a16:creationId xmlns:a16="http://schemas.microsoft.com/office/drawing/2014/main" id="{99C83EA5-4865-EC92-6335-7D275A7A9245}"/>
              </a:ext>
            </a:extLst>
          </p:cNvPr>
          <p:cNvPicPr>
            <a:picLocks noChangeAspect="1"/>
          </p:cNvPicPr>
          <p:nvPr userDrawn="1"/>
        </p:nvPicPr>
        <p:blipFill>
          <a:blip r:embed="rId3">
            <a:alphaModFix amt="20000"/>
          </a:blip>
          <a:stretch>
            <a:fillRect/>
          </a:stretch>
        </p:blipFill>
        <p:spPr>
          <a:xfrm>
            <a:off x="6318422" y="1582622"/>
            <a:ext cx="8720919" cy="8720919"/>
          </a:xfrm>
          <a:prstGeom prst="rect">
            <a:avLst/>
          </a:prstGeom>
        </p:spPr>
      </p:pic>
      <p:sp>
        <p:nvSpPr>
          <p:cNvPr id="6" name="Picture Placeholder 6">
            <a:extLst>
              <a:ext uri="{FF2B5EF4-FFF2-40B4-BE49-F238E27FC236}">
                <a16:creationId xmlns:a16="http://schemas.microsoft.com/office/drawing/2014/main" id="{218C6438-EC39-D60B-3705-3090D013079D}"/>
              </a:ext>
            </a:extLst>
          </p:cNvPr>
          <p:cNvSpPr>
            <a:spLocks noGrp="1"/>
          </p:cNvSpPr>
          <p:nvPr>
            <p:ph type="pic" sz="quarter" idx="22"/>
          </p:nvPr>
        </p:nvSpPr>
        <p:spPr>
          <a:xfrm>
            <a:off x="6179672" y="-2"/>
            <a:ext cx="6012330" cy="6858001"/>
          </a:xfrm>
          <a:prstGeom prst="rect">
            <a:avLst/>
          </a:prstGeom>
          <a:pattFill prst="pct90">
            <a:fgClr>
              <a:srgbClr val="F7941F"/>
            </a:fgClr>
            <a:bgClr>
              <a:schemeClr val="bg1"/>
            </a:bgClr>
          </a:pattFill>
        </p:spPr>
        <p:txBody>
          <a:bodyPr/>
          <a:lstStyle>
            <a:lvl1pPr>
              <a:defRPr>
                <a:latin typeface="Avenir Next LT Pro" panose="020B0504020202020204" pitchFamily="34" charset="0"/>
              </a:defRPr>
            </a:lvl1pPr>
          </a:lstStyle>
          <a:p>
            <a:endParaRPr lang="en-US"/>
          </a:p>
        </p:txBody>
      </p:sp>
    </p:spTree>
    <p:extLst>
      <p:ext uri="{BB962C8B-B14F-4D97-AF65-F5344CB8AC3E}">
        <p14:creationId xmlns:p14="http://schemas.microsoft.com/office/powerpoint/2010/main" val="87497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parator_AT Commerci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Next LT Pro" panose="020B0504020202020204" pitchFamily="34" charset="0"/>
            </a:endParaRPr>
          </a:p>
        </p:txBody>
      </p:sp>
      <p:sp>
        <p:nvSpPr>
          <p:cNvPr id="3" name="Text Placeholder 9">
            <a:extLst>
              <a:ext uri="{FF2B5EF4-FFF2-40B4-BE49-F238E27FC236}">
                <a16:creationId xmlns:a16="http://schemas.microsoft.com/office/drawing/2014/main" id="{6F22A2D3-C0BB-4760-40A0-25F058E5B7A8}"/>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rgbClr val="0073BD"/>
                </a:solidFill>
                <a:latin typeface="Avenir Next LT Pro" panose="020B0504020202020204" pitchFamily="34" charset="0"/>
              </a:defRPr>
            </a:lvl1pPr>
          </a:lstStyle>
          <a:p>
            <a:r>
              <a:rPr lang="en-US" sz="2800">
                <a:latin typeface="+mj-lt"/>
              </a:rPr>
              <a:t>Small heading</a:t>
            </a:r>
          </a:p>
        </p:txBody>
      </p:sp>
      <p:sp>
        <p:nvSpPr>
          <p:cNvPr id="4" name="Title 1">
            <a:extLst>
              <a:ext uri="{FF2B5EF4-FFF2-40B4-BE49-F238E27FC236}">
                <a16:creationId xmlns:a16="http://schemas.microsoft.com/office/drawing/2014/main" id="{A5CE852C-D6E3-A002-B935-B47B811376C6}"/>
              </a:ext>
            </a:extLst>
          </p:cNvPr>
          <p:cNvSpPr>
            <a:spLocks noGrp="1"/>
          </p:cNvSpPr>
          <p:nvPr>
            <p:ph type="ctrTitle" hasCustomPrompt="1"/>
          </p:nvPr>
        </p:nvSpPr>
        <p:spPr>
          <a:xfrm>
            <a:off x="613282" y="1398638"/>
            <a:ext cx="5254486" cy="3173362"/>
          </a:xfrm>
          <a:prstGeom prst="rect">
            <a:avLst/>
          </a:prstGeom>
          <a:noFill/>
          <a:ln>
            <a:solidFill>
              <a:schemeClr val="accent1"/>
            </a:solidFill>
          </a:ln>
        </p:spPr>
        <p:txBody>
          <a:bodyPr anchor="t"/>
          <a:lstStyle>
            <a:lvl1pPr algn="l">
              <a:lnSpc>
                <a:spcPts val="6800"/>
              </a:lnSpc>
              <a:defRPr sz="6000" spc="-300">
                <a:solidFill>
                  <a:srgbClr val="0073BD"/>
                </a:solidFill>
                <a:latin typeface="Avenir Next LT Pro" panose="020B0504020202020204" pitchFamily="34" charset="0"/>
              </a:defRPr>
            </a:lvl1pPr>
          </a:lstStyle>
          <a:p>
            <a:r>
              <a:rPr lang="en-NZ">
                <a:solidFill>
                  <a:schemeClr val="bg1"/>
                </a:solidFill>
              </a:rPr>
              <a:t>Separator slide</a:t>
            </a:r>
            <a:br>
              <a:rPr lang="en-NZ">
                <a:solidFill>
                  <a:schemeClr val="bg1"/>
                </a:solidFill>
              </a:rPr>
            </a:br>
            <a:r>
              <a:rPr lang="en-NZ">
                <a:solidFill>
                  <a:schemeClr val="bg1"/>
                </a:solidFill>
              </a:rPr>
              <a:t>header</a:t>
            </a:r>
            <a:endParaRPr lang="en-US"/>
          </a:p>
        </p:txBody>
      </p:sp>
      <p:pic>
        <p:nvPicPr>
          <p:cNvPr id="7" name="Picture 6" descr="A picture containing web&#10;&#10;Description automatically generated">
            <a:extLst>
              <a:ext uri="{FF2B5EF4-FFF2-40B4-BE49-F238E27FC236}">
                <a16:creationId xmlns:a16="http://schemas.microsoft.com/office/drawing/2014/main" id="{C7B1D381-BCDF-89C1-A9BA-68B36A9F8487}"/>
              </a:ext>
            </a:extLst>
          </p:cNvPr>
          <p:cNvPicPr>
            <a:picLocks noChangeAspect="1"/>
          </p:cNvPicPr>
          <p:nvPr userDrawn="1"/>
        </p:nvPicPr>
        <p:blipFill>
          <a:blip r:embed="rId2">
            <a:alphaModFix amt="50000"/>
          </a:blip>
          <a:stretch>
            <a:fillRect/>
          </a:stretch>
        </p:blipFill>
        <p:spPr>
          <a:xfrm>
            <a:off x="6318422" y="1582622"/>
            <a:ext cx="8720919" cy="8720919"/>
          </a:xfrm>
          <a:prstGeom prst="rect">
            <a:avLst/>
          </a:prstGeom>
        </p:spPr>
      </p:pic>
      <p:sp>
        <p:nvSpPr>
          <p:cNvPr id="6" name="Picture Placeholder 6">
            <a:extLst>
              <a:ext uri="{FF2B5EF4-FFF2-40B4-BE49-F238E27FC236}">
                <a16:creationId xmlns:a16="http://schemas.microsoft.com/office/drawing/2014/main" id="{218C6438-EC39-D60B-3705-3090D013079D}"/>
              </a:ext>
            </a:extLst>
          </p:cNvPr>
          <p:cNvSpPr>
            <a:spLocks noGrp="1"/>
          </p:cNvSpPr>
          <p:nvPr>
            <p:ph type="pic" sz="quarter" idx="22"/>
          </p:nvPr>
        </p:nvSpPr>
        <p:spPr>
          <a:xfrm>
            <a:off x="6179670" y="0"/>
            <a:ext cx="6012330" cy="6858001"/>
          </a:xfrm>
          <a:prstGeom prst="rect">
            <a:avLst/>
          </a:prstGeom>
          <a:pattFill prst="pct90">
            <a:fgClr>
              <a:srgbClr val="FFDD00"/>
            </a:fgClr>
            <a:bgClr>
              <a:schemeClr val="bg1"/>
            </a:bgClr>
          </a:pattFill>
        </p:spPr>
        <p:txBody>
          <a:bodyPr/>
          <a:lstStyle>
            <a:lvl1pPr>
              <a:defRPr>
                <a:latin typeface="Avenir Next LT Pro" panose="020B0504020202020204" pitchFamily="34" charset="0"/>
              </a:defRPr>
            </a:lvl1pPr>
          </a:lstStyle>
          <a:p>
            <a:endParaRPr lang="en-US"/>
          </a:p>
        </p:txBody>
      </p:sp>
      <p:pic>
        <p:nvPicPr>
          <p:cNvPr id="2" name="Picture 1" descr="A picture containing text, sign, vector graphics&#10;&#10;Description automatically generated">
            <a:extLst>
              <a:ext uri="{FF2B5EF4-FFF2-40B4-BE49-F238E27FC236}">
                <a16:creationId xmlns:a16="http://schemas.microsoft.com/office/drawing/2014/main" id="{F7B1D0AE-3E7A-262D-9483-F24FA73F1339}"/>
              </a:ext>
            </a:extLst>
          </p:cNvPr>
          <p:cNvPicPr>
            <a:picLocks noChangeAspect="1"/>
          </p:cNvPicPr>
          <p:nvPr userDrawn="1"/>
        </p:nvPicPr>
        <p:blipFill>
          <a:blip r:embed="rId3"/>
          <a:stretch>
            <a:fillRect/>
          </a:stretch>
        </p:blipFill>
        <p:spPr>
          <a:xfrm>
            <a:off x="239429" y="5527588"/>
            <a:ext cx="1197226" cy="1197226"/>
          </a:xfrm>
          <a:prstGeom prst="rect">
            <a:avLst/>
          </a:prstGeom>
        </p:spPr>
      </p:pic>
    </p:spTree>
    <p:extLst>
      <p:ext uri="{BB962C8B-B14F-4D97-AF65-F5344CB8AC3E}">
        <p14:creationId xmlns:p14="http://schemas.microsoft.com/office/powerpoint/2010/main" val="132406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tor_AT Cosm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773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Next LT Pro" panose="020B0504020202020204" pitchFamily="34" charset="0"/>
            </a:endParaRPr>
          </a:p>
        </p:txBody>
      </p:sp>
      <p:pic>
        <p:nvPicPr>
          <p:cNvPr id="13" name="Picture 12" descr="Logo, icon&#10;&#10;Description automatically generated">
            <a:extLst>
              <a:ext uri="{FF2B5EF4-FFF2-40B4-BE49-F238E27FC236}">
                <a16:creationId xmlns:a16="http://schemas.microsoft.com/office/drawing/2014/main" id="{A017F9D0-B8E4-7FF9-F8D7-C99295FC6F65}"/>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4" name="Title 1">
            <a:extLst>
              <a:ext uri="{FF2B5EF4-FFF2-40B4-BE49-F238E27FC236}">
                <a16:creationId xmlns:a16="http://schemas.microsoft.com/office/drawing/2014/main" id="{530E771C-166F-2356-81E7-11EF65DF5554}"/>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latin typeface="Avenir Next LT Pro" panose="020B0504020202020204" pitchFamily="34" charset="0"/>
              </a:defRPr>
            </a:lvl1pPr>
          </a:lstStyle>
          <a:p>
            <a:r>
              <a:rPr lang="en-NZ">
                <a:solidFill>
                  <a:schemeClr val="bg1"/>
                </a:solidFill>
              </a:rPr>
              <a:t>Separator slide</a:t>
            </a:r>
            <a:br>
              <a:rPr lang="en-NZ">
                <a:solidFill>
                  <a:schemeClr val="bg1"/>
                </a:solidFill>
              </a:rPr>
            </a:br>
            <a:r>
              <a:rPr lang="en-NZ">
                <a:solidFill>
                  <a:schemeClr val="bg1"/>
                </a:solidFill>
              </a:rPr>
              <a:t>header</a:t>
            </a:r>
            <a:endParaRPr lang="en-US"/>
          </a:p>
        </p:txBody>
      </p:sp>
      <p:sp>
        <p:nvSpPr>
          <p:cNvPr id="5" name="Text Placeholder 9">
            <a:extLst>
              <a:ext uri="{FF2B5EF4-FFF2-40B4-BE49-F238E27FC236}">
                <a16:creationId xmlns:a16="http://schemas.microsoft.com/office/drawing/2014/main" id="{66C76626-9896-AC1A-84CE-0D4D9A1EF38B}"/>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Avenir Next LT Pro" panose="020B0504020202020204" pitchFamily="34" charset="0"/>
              </a:defRPr>
            </a:lvl1pPr>
          </a:lstStyle>
          <a:p>
            <a:r>
              <a:rPr lang="en-US" sz="2800">
                <a:latin typeface="+mj-lt"/>
              </a:rPr>
              <a:t>Small heading</a:t>
            </a:r>
          </a:p>
        </p:txBody>
      </p:sp>
      <p:pic>
        <p:nvPicPr>
          <p:cNvPr id="2" name="Picture 1" descr="A picture containing web&#10;&#10;Description automatically generated">
            <a:extLst>
              <a:ext uri="{FF2B5EF4-FFF2-40B4-BE49-F238E27FC236}">
                <a16:creationId xmlns:a16="http://schemas.microsoft.com/office/drawing/2014/main" id="{ADCBE43E-F033-FCFF-E2B5-AF2E13AC5F48}"/>
              </a:ext>
            </a:extLst>
          </p:cNvPr>
          <p:cNvPicPr>
            <a:picLocks noChangeAspect="1"/>
          </p:cNvPicPr>
          <p:nvPr userDrawn="1"/>
        </p:nvPicPr>
        <p:blipFill>
          <a:blip r:embed="rId3">
            <a:alphaModFix amt="20000"/>
          </a:blip>
          <a:stretch>
            <a:fillRect/>
          </a:stretch>
        </p:blipFill>
        <p:spPr>
          <a:xfrm>
            <a:off x="6318422" y="1582622"/>
            <a:ext cx="8720919" cy="8720919"/>
          </a:xfrm>
          <a:prstGeom prst="rect">
            <a:avLst/>
          </a:prstGeom>
        </p:spPr>
      </p:pic>
      <p:sp>
        <p:nvSpPr>
          <p:cNvPr id="6" name="Picture Placeholder 6">
            <a:extLst>
              <a:ext uri="{FF2B5EF4-FFF2-40B4-BE49-F238E27FC236}">
                <a16:creationId xmlns:a16="http://schemas.microsoft.com/office/drawing/2014/main" id="{D4BA553D-2FEF-2355-2BB8-47F09B13031E}"/>
              </a:ext>
            </a:extLst>
          </p:cNvPr>
          <p:cNvSpPr>
            <a:spLocks noGrp="1"/>
          </p:cNvSpPr>
          <p:nvPr>
            <p:ph type="pic" sz="quarter" idx="22"/>
          </p:nvPr>
        </p:nvSpPr>
        <p:spPr>
          <a:xfrm>
            <a:off x="6179672" y="-2"/>
            <a:ext cx="6012330" cy="6858001"/>
          </a:xfrm>
          <a:prstGeom prst="rect">
            <a:avLst/>
          </a:prstGeom>
          <a:pattFill prst="pct90">
            <a:fgClr>
              <a:srgbClr val="773581"/>
            </a:fgClr>
            <a:bgClr>
              <a:schemeClr val="bg1"/>
            </a:bgClr>
          </a:pattFill>
        </p:spPr>
        <p:txBody>
          <a:bodyPr/>
          <a:lstStyle>
            <a:lvl1pPr>
              <a:defRPr>
                <a:latin typeface="Avenir Next LT Pro" panose="020B0504020202020204" pitchFamily="34" charset="0"/>
              </a:defRPr>
            </a:lvl1pPr>
          </a:lstStyle>
          <a:p>
            <a:endParaRPr lang="en-US"/>
          </a:p>
        </p:txBody>
      </p:sp>
    </p:spTree>
    <p:extLst>
      <p:ext uri="{BB962C8B-B14F-4D97-AF65-F5344CB8AC3E}">
        <p14:creationId xmlns:p14="http://schemas.microsoft.com/office/powerpoint/2010/main" val="133575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tor_AT Greeny Blue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009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Next LT Pro" panose="020B0504020202020204" pitchFamily="34" charset="0"/>
            </a:endParaRPr>
          </a:p>
        </p:txBody>
      </p:sp>
      <p:pic>
        <p:nvPicPr>
          <p:cNvPr id="11" name="Picture 10" descr="Logo, icon&#10;&#10;Description automatically generated">
            <a:extLst>
              <a:ext uri="{FF2B5EF4-FFF2-40B4-BE49-F238E27FC236}">
                <a16:creationId xmlns:a16="http://schemas.microsoft.com/office/drawing/2014/main" id="{83906CF9-EC6D-63CF-9D83-B228F6F12EE6}"/>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2" name="Title 1">
            <a:extLst>
              <a:ext uri="{FF2B5EF4-FFF2-40B4-BE49-F238E27FC236}">
                <a16:creationId xmlns:a16="http://schemas.microsoft.com/office/drawing/2014/main" id="{52E00946-7E4C-96C6-0732-5C649CD4D364}"/>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latin typeface="Avenir Next LT Pro" panose="020B0504020202020204" pitchFamily="34" charset="0"/>
              </a:defRPr>
            </a:lvl1pPr>
          </a:lstStyle>
          <a:p>
            <a:r>
              <a:rPr lang="en-NZ">
                <a:solidFill>
                  <a:schemeClr val="bg1"/>
                </a:solidFill>
              </a:rPr>
              <a:t>Separator slide</a:t>
            </a:r>
            <a:br>
              <a:rPr lang="en-NZ">
                <a:solidFill>
                  <a:schemeClr val="bg1"/>
                </a:solidFill>
              </a:rPr>
            </a:br>
            <a:r>
              <a:rPr lang="en-NZ">
                <a:solidFill>
                  <a:schemeClr val="bg1"/>
                </a:solidFill>
              </a:rPr>
              <a:t>header</a:t>
            </a:r>
            <a:endParaRPr lang="en-US"/>
          </a:p>
        </p:txBody>
      </p:sp>
      <p:sp>
        <p:nvSpPr>
          <p:cNvPr id="5" name="Text Placeholder 9">
            <a:extLst>
              <a:ext uri="{FF2B5EF4-FFF2-40B4-BE49-F238E27FC236}">
                <a16:creationId xmlns:a16="http://schemas.microsoft.com/office/drawing/2014/main" id="{150524E9-C563-358D-AF2E-F930C7B5F6A0}"/>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Avenir Next LT Pro" panose="020B0504020202020204" pitchFamily="34" charset="0"/>
              </a:defRPr>
            </a:lvl1pPr>
          </a:lstStyle>
          <a:p>
            <a:r>
              <a:rPr lang="en-US" sz="2800">
                <a:latin typeface="+mj-lt"/>
              </a:rPr>
              <a:t>Small heading</a:t>
            </a:r>
          </a:p>
        </p:txBody>
      </p:sp>
      <p:pic>
        <p:nvPicPr>
          <p:cNvPr id="3" name="Picture 2" descr="A picture containing web&#10;&#10;Description automatically generated">
            <a:extLst>
              <a:ext uri="{FF2B5EF4-FFF2-40B4-BE49-F238E27FC236}">
                <a16:creationId xmlns:a16="http://schemas.microsoft.com/office/drawing/2014/main" id="{44E2CBFA-E612-A9FE-25CF-E00700457E12}"/>
              </a:ext>
            </a:extLst>
          </p:cNvPr>
          <p:cNvPicPr>
            <a:picLocks noChangeAspect="1"/>
          </p:cNvPicPr>
          <p:nvPr userDrawn="1"/>
        </p:nvPicPr>
        <p:blipFill>
          <a:blip r:embed="rId3">
            <a:alphaModFix amt="20000"/>
          </a:blip>
          <a:stretch>
            <a:fillRect/>
          </a:stretch>
        </p:blipFill>
        <p:spPr>
          <a:xfrm>
            <a:off x="6318422" y="1582622"/>
            <a:ext cx="8720919" cy="8720919"/>
          </a:xfrm>
          <a:prstGeom prst="rect">
            <a:avLst/>
          </a:prstGeom>
        </p:spPr>
      </p:pic>
      <p:sp>
        <p:nvSpPr>
          <p:cNvPr id="6" name="Picture Placeholder 6">
            <a:extLst>
              <a:ext uri="{FF2B5EF4-FFF2-40B4-BE49-F238E27FC236}">
                <a16:creationId xmlns:a16="http://schemas.microsoft.com/office/drawing/2014/main" id="{9FD8D417-0A33-C59D-D2A7-E98B1C1E71BF}"/>
              </a:ext>
            </a:extLst>
          </p:cNvPr>
          <p:cNvSpPr>
            <a:spLocks noGrp="1"/>
          </p:cNvSpPr>
          <p:nvPr>
            <p:ph type="pic" sz="quarter" idx="22"/>
          </p:nvPr>
        </p:nvSpPr>
        <p:spPr>
          <a:xfrm>
            <a:off x="6173859" y="0"/>
            <a:ext cx="6012330" cy="6858001"/>
          </a:xfrm>
          <a:prstGeom prst="rect">
            <a:avLst/>
          </a:prstGeom>
          <a:pattFill prst="pct90">
            <a:fgClr>
              <a:srgbClr val="009985"/>
            </a:fgClr>
            <a:bgClr>
              <a:schemeClr val="bg1"/>
            </a:bgClr>
          </a:pattFill>
        </p:spPr>
        <p:txBody>
          <a:bodyPr/>
          <a:lstStyle>
            <a:lvl1pPr>
              <a:defRPr>
                <a:latin typeface="Avenir Next LT Pro" panose="020B0504020202020204" pitchFamily="34" charset="0"/>
              </a:defRPr>
            </a:lvl1pPr>
          </a:lstStyle>
          <a:p>
            <a:endParaRPr lang="en-US"/>
          </a:p>
        </p:txBody>
      </p:sp>
    </p:spTree>
    <p:extLst>
      <p:ext uri="{BB962C8B-B14F-4D97-AF65-F5344CB8AC3E}">
        <p14:creationId xmlns:p14="http://schemas.microsoft.com/office/powerpoint/2010/main" val="219152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584E6A-9991-3C11-9FD6-3A8C5C2DE23C}"/>
              </a:ext>
            </a:extLst>
          </p:cNvPr>
          <p:cNvSpPr/>
          <p:nvPr userDrawn="1"/>
        </p:nvSpPr>
        <p:spPr>
          <a:xfrm>
            <a:off x="0" y="0"/>
            <a:ext cx="12192000" cy="6858000"/>
          </a:xfrm>
          <a:prstGeom prst="rect">
            <a:avLst/>
          </a:prstGeom>
          <a:solidFill>
            <a:srgbClr val="007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Next LT Pro" panose="020B0504020202020204" pitchFamily="34" charset="0"/>
            </a:endParaRPr>
          </a:p>
        </p:txBody>
      </p:sp>
      <p:sp>
        <p:nvSpPr>
          <p:cNvPr id="9" name="Title 1">
            <a:extLst>
              <a:ext uri="{FF2B5EF4-FFF2-40B4-BE49-F238E27FC236}">
                <a16:creationId xmlns:a16="http://schemas.microsoft.com/office/drawing/2014/main" id="{8D96AE84-164A-3ECB-CF16-508D84C0D746}"/>
              </a:ext>
            </a:extLst>
          </p:cNvPr>
          <p:cNvSpPr>
            <a:spLocks noGrp="1"/>
          </p:cNvSpPr>
          <p:nvPr>
            <p:ph type="ctrTitle" hasCustomPrompt="1"/>
          </p:nvPr>
        </p:nvSpPr>
        <p:spPr>
          <a:xfrm>
            <a:off x="807101" y="2735826"/>
            <a:ext cx="10431170" cy="921774"/>
          </a:xfrm>
          <a:prstGeom prst="rect">
            <a:avLst/>
          </a:prstGeom>
        </p:spPr>
        <p:txBody>
          <a:bodyPr anchor="b"/>
          <a:lstStyle>
            <a:lvl1pPr algn="ctr">
              <a:lnSpc>
                <a:spcPts val="6800"/>
              </a:lnSpc>
              <a:defRPr sz="5400" spc="-300">
                <a:solidFill>
                  <a:schemeClr val="bg1"/>
                </a:solidFill>
                <a:latin typeface="Avenir Next LT Pro" panose="020B0504020202020204" pitchFamily="34" charset="0"/>
              </a:defRPr>
            </a:lvl1pPr>
          </a:lstStyle>
          <a:p>
            <a:r>
              <a:rPr lang="en-GB"/>
              <a:t>Thank you</a:t>
            </a:r>
            <a:endParaRPr lang="en-US"/>
          </a:p>
        </p:txBody>
      </p:sp>
      <p:pic>
        <p:nvPicPr>
          <p:cNvPr id="11" name="Picture 10" descr="Logo, icon&#10;&#10;Description automatically generated">
            <a:extLst>
              <a:ext uri="{FF2B5EF4-FFF2-40B4-BE49-F238E27FC236}">
                <a16:creationId xmlns:a16="http://schemas.microsoft.com/office/drawing/2014/main" id="{7EB00666-16E0-AE3F-1D90-267637949C1A}"/>
              </a:ext>
            </a:extLst>
          </p:cNvPr>
          <p:cNvPicPr>
            <a:picLocks noChangeAspect="1"/>
          </p:cNvPicPr>
          <p:nvPr userDrawn="1"/>
        </p:nvPicPr>
        <p:blipFill>
          <a:blip r:embed="rId2"/>
          <a:stretch>
            <a:fillRect/>
          </a:stretch>
        </p:blipFill>
        <p:spPr>
          <a:xfrm>
            <a:off x="239430" y="5527589"/>
            <a:ext cx="1197225" cy="1197225"/>
          </a:xfrm>
          <a:prstGeom prst="rect">
            <a:avLst/>
          </a:prstGeom>
        </p:spPr>
      </p:pic>
      <p:pic>
        <p:nvPicPr>
          <p:cNvPr id="12" name="Picture 11" descr="A picture containing web&#10;&#10;Description automatically generated">
            <a:extLst>
              <a:ext uri="{FF2B5EF4-FFF2-40B4-BE49-F238E27FC236}">
                <a16:creationId xmlns:a16="http://schemas.microsoft.com/office/drawing/2014/main" id="{7663A701-BDB6-77B1-52CC-074CDB721564}"/>
              </a:ext>
            </a:extLst>
          </p:cNvPr>
          <p:cNvPicPr>
            <a:picLocks noChangeAspect="1"/>
          </p:cNvPicPr>
          <p:nvPr userDrawn="1"/>
        </p:nvPicPr>
        <p:blipFill>
          <a:blip r:embed="rId3">
            <a:alphaModFix amt="20000"/>
          </a:blip>
          <a:stretch>
            <a:fillRect/>
          </a:stretch>
        </p:blipFill>
        <p:spPr>
          <a:xfrm>
            <a:off x="6318422" y="1582622"/>
            <a:ext cx="8720919" cy="8720919"/>
          </a:xfrm>
          <a:prstGeom prst="rect">
            <a:avLst/>
          </a:prstGeom>
        </p:spPr>
      </p:pic>
      <p:pic>
        <p:nvPicPr>
          <p:cNvPr id="2" name="Picture 1" descr="Chart&#10;&#10;Description automatically generated with medium confidence">
            <a:extLst>
              <a:ext uri="{FF2B5EF4-FFF2-40B4-BE49-F238E27FC236}">
                <a16:creationId xmlns:a16="http://schemas.microsoft.com/office/drawing/2014/main" id="{EAEB2998-B013-2D38-E887-C4500CA3C511}"/>
              </a:ext>
            </a:extLst>
          </p:cNvPr>
          <p:cNvPicPr>
            <a:picLocks noChangeAspect="1"/>
          </p:cNvPicPr>
          <p:nvPr userDrawn="1"/>
        </p:nvPicPr>
        <p:blipFill>
          <a:blip r:embed="rId4"/>
          <a:stretch>
            <a:fillRect/>
          </a:stretch>
        </p:blipFill>
        <p:spPr>
          <a:xfrm>
            <a:off x="11149219" y="0"/>
            <a:ext cx="604329" cy="604329"/>
          </a:xfrm>
          <a:prstGeom prst="rect">
            <a:avLst/>
          </a:prstGeom>
        </p:spPr>
      </p:pic>
    </p:spTree>
    <p:extLst>
      <p:ext uri="{BB962C8B-B14F-4D97-AF65-F5344CB8AC3E}">
        <p14:creationId xmlns:p14="http://schemas.microsoft.com/office/powerpoint/2010/main" val="67874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044406"/>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15" r:id="rId3"/>
    <p:sldLayoutId id="2147483714" r:id="rId4"/>
    <p:sldLayoutId id="2147483716" r:id="rId5"/>
    <p:sldLayoutId id="2147483730" r:id="rId6"/>
    <p:sldLayoutId id="2147483717" r:id="rId7"/>
    <p:sldLayoutId id="2147483718" r:id="rId8"/>
    <p:sldLayoutId id="2147483708" r:id="rId9"/>
    <p:sldLayoutId id="2147483732" r:id="rId10"/>
    <p:sldLayoutId id="2147483736" r:id="rId11"/>
    <p:sldLayoutId id="214748373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1842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9" r:id="rId5"/>
    <p:sldLayoutId id="2147483724" r:id="rId6"/>
    <p:sldLayoutId id="2147483725" r:id="rId7"/>
    <p:sldLayoutId id="2147483726" r:id="rId8"/>
    <p:sldLayoutId id="2147483728" r:id="rId9"/>
    <p:sldLayoutId id="2147483737"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77F2-B905-5460-4F90-B40C3B558426}"/>
              </a:ext>
            </a:extLst>
          </p:cNvPr>
          <p:cNvSpPr>
            <a:spLocks noGrp="1"/>
          </p:cNvSpPr>
          <p:nvPr>
            <p:ph type="ctrTitle"/>
          </p:nvPr>
        </p:nvSpPr>
        <p:spPr/>
        <p:txBody>
          <a:bodyPr/>
          <a:lstStyle/>
          <a:p>
            <a:r>
              <a:rPr lang="en-US" b="1" dirty="0"/>
              <a:t>TTM Transformation Programme – Update to DDC </a:t>
            </a:r>
          </a:p>
        </p:txBody>
      </p:sp>
      <p:sp>
        <p:nvSpPr>
          <p:cNvPr id="3" name="Text Placeholder 2">
            <a:extLst>
              <a:ext uri="{FF2B5EF4-FFF2-40B4-BE49-F238E27FC236}">
                <a16:creationId xmlns:a16="http://schemas.microsoft.com/office/drawing/2014/main" id="{4EF0A324-982E-8DD5-AEFD-495015E136F7}"/>
              </a:ext>
            </a:extLst>
          </p:cNvPr>
          <p:cNvSpPr>
            <a:spLocks noGrp="1"/>
          </p:cNvSpPr>
          <p:nvPr>
            <p:ph type="body" idx="13"/>
          </p:nvPr>
        </p:nvSpPr>
        <p:spPr/>
        <p:txBody>
          <a:bodyPr/>
          <a:lstStyle/>
          <a:p>
            <a:r>
              <a:rPr lang="en-US"/>
              <a:t>July 2023</a:t>
            </a:r>
          </a:p>
        </p:txBody>
      </p:sp>
      <p:sp>
        <p:nvSpPr>
          <p:cNvPr id="5" name="TextBox 4">
            <a:extLst>
              <a:ext uri="{FF2B5EF4-FFF2-40B4-BE49-F238E27FC236}">
                <a16:creationId xmlns:a16="http://schemas.microsoft.com/office/drawing/2014/main" id="{0BFDA9E7-CE0D-483B-B5C8-20E8E274830D}"/>
              </a:ext>
            </a:extLst>
          </p:cNvPr>
          <p:cNvSpPr txBox="1"/>
          <p:nvPr/>
        </p:nvSpPr>
        <p:spPr>
          <a:xfrm>
            <a:off x="732954" y="4908827"/>
            <a:ext cx="8338619" cy="507831"/>
          </a:xfrm>
          <a:prstGeom prst="rect">
            <a:avLst/>
          </a:prstGeom>
          <a:noFill/>
        </p:spPr>
        <p:txBody>
          <a:bodyPr wrap="square" numCol="1" spcCol="18000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dirty="0">
                <a:solidFill>
                  <a:schemeClr val="bg1"/>
                </a:solidFill>
                <a:latin typeface="Avenir Next LT Pro"/>
              </a:rPr>
              <a:t>Prepared by Tracey Berkahn &amp; Krishna Nagisetty</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NZ" sz="1100" dirty="0">
              <a:solidFill>
                <a:srgbClr val="0476CC"/>
              </a:solidFill>
              <a:latin typeface="Avenir Next LT Pro"/>
            </a:endParaRPr>
          </a:p>
        </p:txBody>
      </p:sp>
    </p:spTree>
    <p:extLst>
      <p:ext uri="{BB962C8B-B14F-4D97-AF65-F5344CB8AC3E}">
        <p14:creationId xmlns:p14="http://schemas.microsoft.com/office/powerpoint/2010/main" val="364321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1AA0DC-8D30-4CA8-B7F5-458D4DBEC243}"/>
              </a:ext>
            </a:extLst>
          </p:cNvPr>
          <p:cNvSpPr/>
          <p:nvPr/>
        </p:nvSpPr>
        <p:spPr>
          <a:xfrm>
            <a:off x="13607" y="10031"/>
            <a:ext cx="12178393" cy="895659"/>
          </a:xfrm>
          <a:prstGeom prst="rect">
            <a:avLst/>
          </a:prstGeom>
          <a:solidFill>
            <a:schemeClr val="accent5">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5019">
              <a:defRPr/>
            </a:pPr>
            <a:endParaRPr lang="en-NZ" sz="1639">
              <a:solidFill>
                <a:prstClr val="white"/>
              </a:solidFill>
              <a:latin typeface="Avenir Next LT Pro" panose="020B0504020202020204" pitchFamily="34" charset="0"/>
            </a:endParaRPr>
          </a:p>
        </p:txBody>
      </p:sp>
      <p:sp>
        <p:nvSpPr>
          <p:cNvPr id="2" name="Text Placeholder 1">
            <a:extLst>
              <a:ext uri="{FF2B5EF4-FFF2-40B4-BE49-F238E27FC236}">
                <a16:creationId xmlns:a16="http://schemas.microsoft.com/office/drawing/2014/main" id="{0CE2AC61-3FFF-4F59-B9D1-A4E6D660AFB4}"/>
              </a:ext>
            </a:extLst>
          </p:cNvPr>
          <p:cNvSpPr>
            <a:spLocks noGrp="1"/>
          </p:cNvSpPr>
          <p:nvPr>
            <p:ph type="body" sz="quarter" idx="21"/>
          </p:nvPr>
        </p:nvSpPr>
        <p:spPr>
          <a:xfrm>
            <a:off x="622960" y="262662"/>
            <a:ext cx="10701647" cy="323335"/>
          </a:xfrm>
        </p:spPr>
        <p:txBody>
          <a:bodyPr/>
          <a:lstStyle/>
          <a:p>
            <a:r>
              <a:rPr lang="en-NZ"/>
              <a:t>Quick Wins – Initiatives  </a:t>
            </a:r>
          </a:p>
        </p:txBody>
      </p:sp>
      <p:graphicFrame>
        <p:nvGraphicFramePr>
          <p:cNvPr id="3" name="Table 3">
            <a:extLst>
              <a:ext uri="{FF2B5EF4-FFF2-40B4-BE49-F238E27FC236}">
                <a16:creationId xmlns:a16="http://schemas.microsoft.com/office/drawing/2014/main" id="{0554A733-0D3B-4B41-A967-7DC700D61A75}"/>
              </a:ext>
            </a:extLst>
          </p:cNvPr>
          <p:cNvGraphicFramePr>
            <a:graphicFrameLocks noGrp="1"/>
          </p:cNvGraphicFramePr>
          <p:nvPr>
            <p:extLst>
              <p:ext uri="{D42A27DB-BD31-4B8C-83A1-F6EECF244321}">
                <p14:modId xmlns:p14="http://schemas.microsoft.com/office/powerpoint/2010/main" val="1735783574"/>
              </p:ext>
            </p:extLst>
          </p:nvPr>
        </p:nvGraphicFramePr>
        <p:xfrm>
          <a:off x="622960" y="969049"/>
          <a:ext cx="10987149" cy="5796280"/>
        </p:xfrm>
        <a:graphic>
          <a:graphicData uri="http://schemas.openxmlformats.org/drawingml/2006/table">
            <a:tbl>
              <a:tblPr firstRow="1" bandRow="1">
                <a:tableStyleId>{B301B821-A1FF-4177-AEE7-76D212191A09}</a:tableStyleId>
              </a:tblPr>
              <a:tblGrid>
                <a:gridCol w="2160788">
                  <a:extLst>
                    <a:ext uri="{9D8B030D-6E8A-4147-A177-3AD203B41FA5}">
                      <a16:colId xmlns:a16="http://schemas.microsoft.com/office/drawing/2014/main" val="1485773475"/>
                    </a:ext>
                  </a:extLst>
                </a:gridCol>
                <a:gridCol w="3403756">
                  <a:extLst>
                    <a:ext uri="{9D8B030D-6E8A-4147-A177-3AD203B41FA5}">
                      <a16:colId xmlns:a16="http://schemas.microsoft.com/office/drawing/2014/main" val="534003848"/>
                    </a:ext>
                  </a:extLst>
                </a:gridCol>
                <a:gridCol w="1155405">
                  <a:extLst>
                    <a:ext uri="{9D8B030D-6E8A-4147-A177-3AD203B41FA5}">
                      <a16:colId xmlns:a16="http://schemas.microsoft.com/office/drawing/2014/main" val="2381957656"/>
                    </a:ext>
                  </a:extLst>
                </a:gridCol>
                <a:gridCol w="4267200">
                  <a:extLst>
                    <a:ext uri="{9D8B030D-6E8A-4147-A177-3AD203B41FA5}">
                      <a16:colId xmlns:a16="http://schemas.microsoft.com/office/drawing/2014/main" val="3948801486"/>
                    </a:ext>
                  </a:extLst>
                </a:gridCol>
              </a:tblGrid>
              <a:tr h="370840">
                <a:tc>
                  <a:txBody>
                    <a:bodyPr/>
                    <a:lstStyle/>
                    <a:p>
                      <a:r>
                        <a:rPr lang="en-NZ" sz="1100">
                          <a:latin typeface="Avenir Next LT Pro"/>
                        </a:rPr>
                        <a:t>Initiative Name </a:t>
                      </a:r>
                      <a:endParaRPr lang="en-NZ" sz="1100">
                        <a:latin typeface="Avenir Next LT Pro" panose="020B0504020202020204" pitchFamily="34" charset="0"/>
                      </a:endParaRPr>
                    </a:p>
                  </a:txBody>
                  <a:tcPr/>
                </a:tc>
                <a:tc>
                  <a:txBody>
                    <a:bodyPr/>
                    <a:lstStyle/>
                    <a:p>
                      <a:r>
                        <a:rPr lang="en-NZ" sz="1100">
                          <a:latin typeface="Avenir Next LT Pro"/>
                        </a:rPr>
                        <a:t>Description </a:t>
                      </a:r>
                      <a:endParaRPr lang="en-NZ" sz="1100">
                        <a:latin typeface="Avenir Next LT Pro" panose="020B0504020202020204" pitchFamily="34" charset="0"/>
                      </a:endParaRPr>
                    </a:p>
                  </a:txBody>
                  <a:tcPr/>
                </a:tc>
                <a:tc>
                  <a:txBody>
                    <a:bodyPr/>
                    <a:lstStyle/>
                    <a:p>
                      <a:r>
                        <a:rPr lang="en-NZ" sz="1100">
                          <a:latin typeface="Avenir Next LT Pro"/>
                        </a:rPr>
                        <a:t>Status </a:t>
                      </a:r>
                      <a:endParaRPr lang="en-NZ" sz="1100">
                        <a:latin typeface="Avenir Next LT Pro" panose="020B0504020202020204" pitchFamily="34" charset="0"/>
                      </a:endParaRPr>
                    </a:p>
                  </a:txBody>
                  <a:tcPr/>
                </a:tc>
                <a:tc>
                  <a:txBody>
                    <a:bodyPr/>
                    <a:lstStyle/>
                    <a:p>
                      <a:r>
                        <a:rPr lang="en-NZ" sz="1100">
                          <a:latin typeface="Avenir Next LT Pro"/>
                        </a:rPr>
                        <a:t>Commentary</a:t>
                      </a:r>
                    </a:p>
                  </a:txBody>
                  <a:tcPr/>
                </a:tc>
                <a:extLst>
                  <a:ext uri="{0D108BD9-81ED-4DB2-BD59-A6C34878D82A}">
                    <a16:rowId xmlns:a16="http://schemas.microsoft.com/office/drawing/2014/main" val="963591000"/>
                  </a:ext>
                </a:extLst>
              </a:tr>
              <a:tr h="370840">
                <a:tc>
                  <a:txBody>
                    <a:bodyPr/>
                    <a:lstStyle/>
                    <a:p>
                      <a:r>
                        <a:rPr lang="en-NZ" sz="1100">
                          <a:latin typeface="Avenir Next LT Pro"/>
                        </a:rPr>
                        <a:t>Redundant TTM clean up </a:t>
                      </a:r>
                      <a:endParaRPr lang="en-NZ" sz="1100">
                        <a:latin typeface="Avenir Next LT Pro" panose="020B0504020202020204" pitchFamily="34" charset="0"/>
                      </a:endParaRPr>
                    </a:p>
                  </a:txBody>
                  <a:tcPr/>
                </a:tc>
                <a:tc>
                  <a:txBody>
                    <a:bodyPr/>
                    <a:lstStyle/>
                    <a:p>
                      <a:r>
                        <a:rPr lang="en-NZ" sz="1100">
                          <a:latin typeface="Avenir Next LT Pro"/>
                        </a:rPr>
                        <a:t>The initiative aims to clean up redundant TTM equipment on our network. In many cases, this is created as a result of projects/ contractors leaving behind equipment after a project is complete.  </a:t>
                      </a:r>
                      <a:endParaRPr lang="en-NZ" sz="1100">
                        <a:latin typeface="Avenir Next LT Pro" panose="020B0504020202020204" pitchFamily="34" charset="0"/>
                      </a:endParaRPr>
                    </a:p>
                  </a:txBody>
                  <a:tcPr/>
                </a:tc>
                <a:tc>
                  <a:txBody>
                    <a:bodyPr/>
                    <a:lstStyle/>
                    <a:p>
                      <a:pPr algn="ctr"/>
                      <a:r>
                        <a:rPr lang="en-NZ" sz="1100">
                          <a:latin typeface="Avenir Next LT Pro"/>
                        </a:rPr>
                        <a:t>Live </a:t>
                      </a:r>
                      <a:endParaRPr lang="en-NZ" sz="1100">
                        <a:latin typeface="Avenir Next LT Pro" panose="020B0504020202020204" pitchFamily="34" charset="0"/>
                      </a:endParaRPr>
                    </a:p>
                  </a:txBody>
                  <a:tcPr/>
                </a:tc>
                <a:tc>
                  <a:txBody>
                    <a:bodyPr/>
                    <a:lstStyle/>
                    <a:p>
                      <a:r>
                        <a:rPr lang="en-NZ" sz="1100">
                          <a:latin typeface="Avenir Next LT Pro"/>
                        </a:rPr>
                        <a:t>Customer can report redundant TTM to AT through our website. Our team are also proactively auditing the network to identify redundant TTM. We continue to work with the contractors to carry out the clean up through various tactics. </a:t>
                      </a:r>
                      <a:endParaRPr lang="en-NZ" sz="1100">
                        <a:latin typeface="Avenir Next LT Pro" panose="020B0504020202020204" pitchFamily="34" charset="0"/>
                      </a:endParaRPr>
                    </a:p>
                  </a:txBody>
                  <a:tcPr/>
                </a:tc>
                <a:extLst>
                  <a:ext uri="{0D108BD9-81ED-4DB2-BD59-A6C34878D82A}">
                    <a16:rowId xmlns:a16="http://schemas.microsoft.com/office/drawing/2014/main" val="1730402604"/>
                  </a:ext>
                </a:extLst>
              </a:tr>
              <a:tr h="370840">
                <a:tc>
                  <a:txBody>
                    <a:bodyPr/>
                    <a:lstStyle/>
                    <a:p>
                      <a:r>
                        <a:rPr lang="en-NZ" sz="1100">
                          <a:latin typeface="Avenir Next LT Pro"/>
                        </a:rPr>
                        <a:t>Weekly city centre walkaround</a:t>
                      </a:r>
                    </a:p>
                  </a:txBody>
                  <a:tcPr/>
                </a:tc>
                <a:tc>
                  <a:txBody>
                    <a:bodyPr/>
                    <a:lstStyle/>
                    <a:p>
                      <a:r>
                        <a:rPr lang="en-NZ" sz="1100">
                          <a:latin typeface="Avenir Next LT Pro"/>
                        </a:rPr>
                        <a:t>AT walks a different part of the city centre each week to identify opportunities to optimise worksites. </a:t>
                      </a:r>
                      <a:endParaRPr lang="en-NZ" sz="1100">
                        <a:latin typeface="Avenir Next LT Pro" panose="020B0504020202020204" pitchFamily="34" charset="0"/>
                      </a:endParaRPr>
                    </a:p>
                  </a:txBody>
                  <a:tcPr/>
                </a:tc>
                <a:tc>
                  <a:txBody>
                    <a:bodyPr/>
                    <a:lstStyle/>
                    <a:p>
                      <a:pPr algn="ctr"/>
                      <a:r>
                        <a:rPr lang="en-NZ" sz="1100">
                          <a:latin typeface="Avenir Next LT Pro"/>
                        </a:rPr>
                        <a:t>Live</a:t>
                      </a:r>
                    </a:p>
                  </a:txBody>
                  <a:tcPr/>
                </a:tc>
                <a:tc>
                  <a:txBody>
                    <a:bodyPr/>
                    <a:lstStyle/>
                    <a:p>
                      <a:r>
                        <a:rPr lang="en-NZ" sz="1100">
                          <a:latin typeface="Avenir Next LT Pro"/>
                        </a:rPr>
                        <a:t>All identified opportunities are then communicated with the respective projects to implement corrective actions. </a:t>
                      </a:r>
                      <a:endParaRPr lang="en-NZ" sz="1100">
                        <a:latin typeface="Avenir Next LT Pro" panose="020B0504020202020204" pitchFamily="34" charset="0"/>
                      </a:endParaRPr>
                    </a:p>
                  </a:txBody>
                  <a:tcPr/>
                </a:tc>
                <a:extLst>
                  <a:ext uri="{0D108BD9-81ED-4DB2-BD59-A6C34878D82A}">
                    <a16:rowId xmlns:a16="http://schemas.microsoft.com/office/drawing/2014/main" val="167929306"/>
                  </a:ext>
                </a:extLst>
              </a:tr>
              <a:tr h="370840">
                <a:tc>
                  <a:txBody>
                    <a:bodyPr/>
                    <a:lstStyle/>
                    <a:p>
                      <a:r>
                        <a:rPr lang="en-NZ" sz="1100">
                          <a:latin typeface="Avenir Next LT Pro"/>
                        </a:rPr>
                        <a:t>CCTV monitoring trial </a:t>
                      </a:r>
                      <a:endParaRPr lang="en-NZ" sz="1100">
                        <a:latin typeface="Avenir Next LT Pro" panose="020B0504020202020204" pitchFamily="34" charset="0"/>
                      </a:endParaRPr>
                    </a:p>
                  </a:txBody>
                  <a:tcPr/>
                </a:tc>
                <a:tc>
                  <a:txBody>
                    <a:bodyPr/>
                    <a:lstStyle/>
                    <a:p>
                      <a:r>
                        <a:rPr lang="en-NZ" sz="1100">
                          <a:latin typeface="Avenir Next LT Pro"/>
                        </a:rPr>
                        <a:t>Roadwork sites on K-Road, Quay street and Queen street are monitored via our CCTV network multiple times a day. </a:t>
                      </a:r>
                      <a:endParaRPr lang="en-NZ" sz="1100">
                        <a:latin typeface="Avenir Next LT Pro" panose="020B0504020202020204" pitchFamily="34" charset="0"/>
                      </a:endParaRPr>
                    </a:p>
                  </a:txBody>
                  <a:tcPr/>
                </a:tc>
                <a:tc>
                  <a:txBody>
                    <a:bodyPr/>
                    <a:lstStyle/>
                    <a:p>
                      <a:pPr algn="ctr"/>
                      <a:r>
                        <a:rPr lang="en-NZ" sz="1100">
                          <a:latin typeface="Avenir Next LT Pro"/>
                        </a:rPr>
                        <a:t>Live</a:t>
                      </a:r>
                    </a:p>
                  </a:txBody>
                  <a:tcPr/>
                </a:tc>
                <a:tc>
                  <a:txBody>
                    <a:bodyPr/>
                    <a:lstStyle/>
                    <a:p>
                      <a:r>
                        <a:rPr lang="en-NZ" sz="1100">
                          <a:latin typeface="Avenir Next LT Pro"/>
                        </a:rPr>
                        <a:t>This trial will run for 3 months so we can create an exemplar of TTM monitoring for future consideration. </a:t>
                      </a:r>
                      <a:endParaRPr lang="en-NZ" sz="1100">
                        <a:latin typeface="Avenir Next LT Pro" panose="020B0504020202020204" pitchFamily="34" charset="0"/>
                      </a:endParaRPr>
                    </a:p>
                  </a:txBody>
                  <a:tcPr/>
                </a:tc>
                <a:extLst>
                  <a:ext uri="{0D108BD9-81ED-4DB2-BD59-A6C34878D82A}">
                    <a16:rowId xmlns:a16="http://schemas.microsoft.com/office/drawing/2014/main" val="336287306"/>
                  </a:ext>
                </a:extLst>
              </a:tr>
              <a:tr h="370840">
                <a:tc>
                  <a:txBody>
                    <a:bodyPr/>
                    <a:lstStyle/>
                    <a:p>
                      <a:r>
                        <a:rPr lang="en-NZ" sz="1100">
                          <a:latin typeface="Avenir Next LT Pro"/>
                        </a:rPr>
                        <a:t>RCA Fee review </a:t>
                      </a:r>
                      <a:endParaRPr lang="en-NZ" sz="1100">
                        <a:latin typeface="Avenir Next LT Pro" panose="020B0504020202020204" pitchFamily="34" charset="0"/>
                      </a:endParaRPr>
                    </a:p>
                  </a:txBody>
                  <a:tcPr/>
                </a:tc>
                <a:tc>
                  <a:txBody>
                    <a:bodyPr/>
                    <a:lstStyle/>
                    <a:p>
                      <a:r>
                        <a:rPr lang="en-NZ" sz="1100">
                          <a:latin typeface="Avenir Next LT Pro"/>
                        </a:rPr>
                        <a:t>We are proposing to amend the Corridor Access fee schedule to recover the cost of providing this service. </a:t>
                      </a:r>
                      <a:endParaRPr lang="en-NZ" sz="1100">
                        <a:latin typeface="Avenir Next LT Pro" panose="020B0504020202020204" pitchFamily="34" charset="0"/>
                      </a:endParaRPr>
                    </a:p>
                  </a:txBody>
                  <a:tcPr/>
                </a:tc>
                <a:tc>
                  <a:txBody>
                    <a:bodyPr/>
                    <a:lstStyle/>
                    <a:p>
                      <a:pPr algn="ctr"/>
                      <a:r>
                        <a:rPr lang="en-NZ" sz="1100">
                          <a:latin typeface="Avenir Next LT Pro"/>
                        </a:rPr>
                        <a:t>Consultation </a:t>
                      </a:r>
                      <a:endParaRPr lang="en-NZ" sz="1100">
                        <a:latin typeface="Avenir Next LT Pro" panose="020B0504020202020204" pitchFamily="34" charset="0"/>
                      </a:endParaRPr>
                    </a:p>
                  </a:txBody>
                  <a:tcPr/>
                </a:tc>
                <a:tc>
                  <a:txBody>
                    <a:bodyPr/>
                    <a:lstStyle/>
                    <a:p>
                      <a:r>
                        <a:rPr lang="en-NZ" sz="1100">
                          <a:latin typeface="Avenir Next LT Pro"/>
                        </a:rPr>
                        <a:t>We have taken this opportunity to structure the fee schedule in a way that it incentivises the right behaviour by the applicants. </a:t>
                      </a:r>
                      <a:r>
                        <a:rPr lang="en-NZ" sz="1100" b="1">
                          <a:latin typeface="Avenir Next LT Pro"/>
                        </a:rPr>
                        <a:t>Planned to go to live by end of September 2023.</a:t>
                      </a:r>
                    </a:p>
                  </a:txBody>
                  <a:tcPr/>
                </a:tc>
                <a:extLst>
                  <a:ext uri="{0D108BD9-81ED-4DB2-BD59-A6C34878D82A}">
                    <a16:rowId xmlns:a16="http://schemas.microsoft.com/office/drawing/2014/main" val="1398230799"/>
                  </a:ext>
                </a:extLst>
              </a:tr>
              <a:tr h="370840">
                <a:tc>
                  <a:txBody>
                    <a:bodyPr/>
                    <a:lstStyle/>
                    <a:p>
                      <a:r>
                        <a:rPr lang="en-NZ" sz="1100">
                          <a:latin typeface="Avenir Next LT Pro"/>
                        </a:rPr>
                        <a:t>Lowering TTM requirements in low-speed environments </a:t>
                      </a:r>
                      <a:endParaRPr lang="en-NZ" sz="1100">
                        <a:latin typeface="Avenir Next LT Pro" panose="020B0504020202020204" pitchFamily="34" charset="0"/>
                      </a:endParaRPr>
                    </a:p>
                  </a:txBody>
                  <a:tcPr/>
                </a:tc>
                <a:tc>
                  <a:txBody>
                    <a:bodyPr/>
                    <a:lstStyle/>
                    <a:p>
                      <a:r>
                        <a:rPr lang="en-NZ" sz="1100">
                          <a:latin typeface="Avenir Next LT Pro"/>
                        </a:rPr>
                        <a:t>This initiative aims to change TTM requirements for roads categorised as Level 2 (or below under COPTTM) in low-speed environments, with a view to reducing current Level 2 roads to lower minimum requirements.</a:t>
                      </a:r>
                    </a:p>
                  </a:txBody>
                  <a:tcPr/>
                </a:tc>
                <a:tc>
                  <a:txBody>
                    <a:bodyPr/>
                    <a:lstStyle/>
                    <a:p>
                      <a:pPr algn="ctr"/>
                      <a:r>
                        <a:rPr lang="en-NZ" sz="1100">
                          <a:latin typeface="Avenir Next LT Pro"/>
                        </a:rPr>
                        <a:t>Design</a:t>
                      </a:r>
                    </a:p>
                  </a:txBody>
                  <a:tcPr/>
                </a:tc>
                <a:tc>
                  <a:txBody>
                    <a:bodyPr/>
                    <a:lstStyle/>
                    <a:p>
                      <a:r>
                        <a:rPr lang="en-NZ" sz="1100">
                          <a:latin typeface="Avenir Next LT Pro"/>
                        </a:rPr>
                        <a:t>Once complete, the contractors and TTM companies will be able to plan for a lower standard of TTM set up, on some urban roads (approximately 130 km). </a:t>
                      </a:r>
                      <a:r>
                        <a:rPr lang="en-NZ" sz="1100" b="1">
                          <a:latin typeface="Avenir Next LT Pro"/>
                        </a:rPr>
                        <a:t>Planned to go live by end of August 2023.</a:t>
                      </a:r>
                    </a:p>
                  </a:txBody>
                  <a:tcPr/>
                </a:tc>
                <a:extLst>
                  <a:ext uri="{0D108BD9-81ED-4DB2-BD59-A6C34878D82A}">
                    <a16:rowId xmlns:a16="http://schemas.microsoft.com/office/drawing/2014/main" val="463139824"/>
                  </a:ext>
                </a:extLst>
              </a:tr>
              <a:tr h="370840">
                <a:tc>
                  <a:txBody>
                    <a:bodyPr/>
                    <a:lstStyle/>
                    <a:p>
                      <a:r>
                        <a:rPr lang="en-NZ" sz="1100">
                          <a:latin typeface="Avenir Next LT Pro"/>
                        </a:rPr>
                        <a:t>3 strike system </a:t>
                      </a:r>
                      <a:endParaRPr lang="en-NZ" sz="1100">
                        <a:latin typeface="Avenir Next LT Pro" panose="020B0504020202020204" pitchFamily="34" charset="0"/>
                      </a:endParaRPr>
                    </a:p>
                  </a:txBody>
                  <a:tcPr/>
                </a:tc>
                <a:tc>
                  <a:txBody>
                    <a:bodyPr/>
                    <a:lstStyle/>
                    <a:p>
                      <a:r>
                        <a:rPr lang="en-NZ" sz="1100">
                          <a:latin typeface="Avenir Next LT Pro"/>
                        </a:rPr>
                        <a:t>An initiative to drive better conformance by contractors and/or TTM companies operating worksites on AT’s network. </a:t>
                      </a:r>
                      <a:endParaRPr lang="en-NZ" sz="1100">
                        <a:latin typeface="Avenir Next LT Pro" panose="020B0504020202020204" pitchFamily="34" charset="0"/>
                      </a:endParaRPr>
                    </a:p>
                  </a:txBody>
                  <a:tcPr/>
                </a:tc>
                <a:tc>
                  <a:txBody>
                    <a:bodyPr/>
                    <a:lstStyle/>
                    <a:p>
                      <a:pPr algn="ctr"/>
                      <a:r>
                        <a:rPr lang="en-NZ" sz="1100">
                          <a:latin typeface="Avenir Next LT Pro"/>
                        </a:rPr>
                        <a:t>Design</a:t>
                      </a:r>
                    </a:p>
                  </a:txBody>
                  <a:tcPr/>
                </a:tc>
                <a:tc>
                  <a:txBody>
                    <a:bodyPr/>
                    <a:lstStyle/>
                    <a:p>
                      <a:r>
                        <a:rPr lang="en-NZ" sz="1100" b="1">
                          <a:latin typeface="Avenir Next LT Pro"/>
                        </a:rPr>
                        <a:t>Refined and relaunched by end of October 2023.</a:t>
                      </a:r>
                      <a:endParaRPr lang="en-NZ" sz="1100">
                        <a:latin typeface="Avenir Next LT Pro"/>
                      </a:endParaRPr>
                    </a:p>
                  </a:txBody>
                  <a:tcPr/>
                </a:tc>
                <a:extLst>
                  <a:ext uri="{0D108BD9-81ED-4DB2-BD59-A6C34878D82A}">
                    <a16:rowId xmlns:a16="http://schemas.microsoft.com/office/drawing/2014/main" val="1967523311"/>
                  </a:ext>
                </a:extLst>
              </a:tr>
              <a:tr h="370840">
                <a:tc>
                  <a:txBody>
                    <a:bodyPr/>
                    <a:lstStyle/>
                    <a:p>
                      <a:r>
                        <a:rPr lang="en-NZ" sz="1100">
                          <a:latin typeface="Avenir Next LT Pro"/>
                        </a:rPr>
                        <a:t>Making the most of AT’s resource </a:t>
                      </a:r>
                      <a:endParaRPr lang="en-NZ" sz="1100">
                        <a:latin typeface="Avenir Next LT Pro" panose="020B0504020202020204" pitchFamily="34" charset="0"/>
                      </a:endParaRPr>
                    </a:p>
                  </a:txBody>
                  <a:tcPr/>
                </a:tc>
                <a:tc>
                  <a:txBody>
                    <a:bodyPr/>
                    <a:lstStyle/>
                    <a:p>
                      <a:r>
                        <a:rPr lang="en-NZ" sz="1100">
                          <a:latin typeface="Avenir Next LT Pro"/>
                        </a:rPr>
                        <a:t>This initiative explores how AT’s large mobile work force might contribute to this programme. </a:t>
                      </a:r>
                      <a:endParaRPr lang="en-NZ" sz="1100">
                        <a:latin typeface="Avenir Next LT Pro" panose="020B0504020202020204" pitchFamily="34" charset="0"/>
                      </a:endParaRPr>
                    </a:p>
                  </a:txBody>
                  <a:tcPr/>
                </a:tc>
                <a:tc>
                  <a:txBody>
                    <a:bodyPr/>
                    <a:lstStyle/>
                    <a:p>
                      <a:pPr algn="ctr"/>
                      <a:r>
                        <a:rPr lang="en-NZ" sz="1100">
                          <a:latin typeface="Avenir Next LT Pro"/>
                        </a:rPr>
                        <a:t>Investigation</a:t>
                      </a:r>
                    </a:p>
                  </a:txBody>
                  <a:tcPr/>
                </a:tc>
                <a:tc>
                  <a:txBody>
                    <a:bodyPr/>
                    <a:lstStyle/>
                    <a:p>
                      <a:r>
                        <a:rPr lang="en-NZ" sz="1100">
                          <a:latin typeface="Avenir Next LT Pro"/>
                        </a:rPr>
                        <a:t>We are in very early stages of this initiative. </a:t>
                      </a:r>
                      <a:endParaRPr lang="en-NZ" sz="1100">
                        <a:latin typeface="Avenir Next LT Pro" panose="020B0504020202020204" pitchFamily="34" charset="0"/>
                      </a:endParaRPr>
                    </a:p>
                  </a:txBody>
                  <a:tcPr/>
                </a:tc>
                <a:extLst>
                  <a:ext uri="{0D108BD9-81ED-4DB2-BD59-A6C34878D82A}">
                    <a16:rowId xmlns:a16="http://schemas.microsoft.com/office/drawing/2014/main" val="3508829500"/>
                  </a:ext>
                </a:extLst>
              </a:tr>
              <a:tr h="370840">
                <a:tc>
                  <a:txBody>
                    <a:bodyPr/>
                    <a:lstStyle/>
                    <a:p>
                      <a:r>
                        <a:rPr lang="en-NZ" sz="1100">
                          <a:latin typeface="Avenir Next LT Pro"/>
                        </a:rPr>
                        <a:t>Priming the Industry </a:t>
                      </a:r>
                      <a:endParaRPr lang="en-NZ" sz="1100">
                        <a:latin typeface="Avenir Next LT Pro" panose="020B0504020202020204" pitchFamily="34" charset="0"/>
                      </a:endParaRPr>
                    </a:p>
                  </a:txBody>
                  <a:tcPr/>
                </a:tc>
                <a:tc>
                  <a:txBody>
                    <a:bodyPr/>
                    <a:lstStyle/>
                    <a:p>
                      <a:r>
                        <a:rPr lang="en-NZ" sz="1100">
                          <a:latin typeface="Avenir Next LT Pro"/>
                        </a:rPr>
                        <a:t>Signal AT’s intent to transform the practise of TTM in Auckland. </a:t>
                      </a:r>
                      <a:endParaRPr lang="en-NZ" sz="1100">
                        <a:latin typeface="Avenir Next LT Pro" panose="020B0504020202020204" pitchFamily="34" charset="0"/>
                      </a:endParaRPr>
                    </a:p>
                  </a:txBody>
                  <a:tcPr/>
                </a:tc>
                <a:tc>
                  <a:txBody>
                    <a:bodyPr/>
                    <a:lstStyle/>
                    <a:p>
                      <a:pPr algn="ctr"/>
                      <a:r>
                        <a:rPr lang="en-NZ" sz="1100">
                          <a:latin typeface="Avenir Next LT Pro"/>
                        </a:rPr>
                        <a:t>Complete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kern="1200">
                          <a:solidFill>
                            <a:schemeClr val="dk1"/>
                          </a:solidFill>
                          <a:latin typeface="Avenir Next LT Pro" panose="020B0504020202020204" pitchFamily="34" charset="0"/>
                          <a:ea typeface="+mn-ea"/>
                          <a:cs typeface="+mn-cs"/>
                        </a:rPr>
                        <a:t>We have invited the industry to apply trials and/or innovative approaches to TTM via industry newsletter, partnership forums and industry get-togethers. We are also pro-actively partnering with some worksites to trial transformational TTM practices</a:t>
                      </a:r>
                    </a:p>
                    <a:p>
                      <a:endParaRPr lang="en-NZ" sz="1100">
                        <a:highlight>
                          <a:srgbClr val="FFFF00"/>
                        </a:highlight>
                        <a:latin typeface="Avenir Next LT Pro"/>
                      </a:endParaRPr>
                    </a:p>
                  </a:txBody>
                  <a:tcPr/>
                </a:tc>
                <a:extLst>
                  <a:ext uri="{0D108BD9-81ED-4DB2-BD59-A6C34878D82A}">
                    <a16:rowId xmlns:a16="http://schemas.microsoft.com/office/drawing/2014/main" val="1086751294"/>
                  </a:ext>
                </a:extLst>
              </a:tr>
            </a:tbl>
          </a:graphicData>
        </a:graphic>
      </p:graphicFrame>
      <p:sp>
        <p:nvSpPr>
          <p:cNvPr id="12" name="Text Placeholder 1">
            <a:extLst>
              <a:ext uri="{FF2B5EF4-FFF2-40B4-BE49-F238E27FC236}">
                <a16:creationId xmlns:a16="http://schemas.microsoft.com/office/drawing/2014/main" id="{E1FEBCF1-CC92-43A2-9347-7BC61264BEBA}"/>
              </a:ext>
            </a:extLst>
          </p:cNvPr>
          <p:cNvSpPr txBox="1">
            <a:spLocks/>
          </p:cNvSpPr>
          <p:nvPr/>
        </p:nvSpPr>
        <p:spPr>
          <a:xfrm>
            <a:off x="622960" y="615855"/>
            <a:ext cx="10701647" cy="32333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rgbClr val="0073BD"/>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latin typeface="Avenir Next LT Pro"/>
              </a:rPr>
              <a:t>This workstream is in </a:t>
            </a:r>
            <a:r>
              <a:rPr lang="en-NZ" sz="1200" b="1" dirty="0">
                <a:solidFill>
                  <a:srgbClr val="FF0000"/>
                </a:solidFill>
                <a:latin typeface="Avenir Next LT Pro"/>
              </a:rPr>
              <a:t>Design &amp; Delivery </a:t>
            </a:r>
            <a:r>
              <a:rPr lang="en-NZ" sz="1200">
                <a:latin typeface="Avenir Next LT Pro"/>
              </a:rPr>
              <a:t>phase. </a:t>
            </a:r>
            <a:endParaRPr lang="en-NZ" sz="1200"/>
          </a:p>
        </p:txBody>
      </p:sp>
    </p:spTree>
    <p:extLst>
      <p:ext uri="{BB962C8B-B14F-4D97-AF65-F5344CB8AC3E}">
        <p14:creationId xmlns:p14="http://schemas.microsoft.com/office/powerpoint/2010/main" val="1186504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1A4E4B-9F87-43DE-A73E-F3DE6E89EBC0}"/>
              </a:ext>
            </a:extLst>
          </p:cNvPr>
          <p:cNvSpPr/>
          <p:nvPr/>
        </p:nvSpPr>
        <p:spPr>
          <a:xfrm>
            <a:off x="13607" y="10031"/>
            <a:ext cx="12178393" cy="895659"/>
          </a:xfrm>
          <a:prstGeom prst="rect">
            <a:avLst/>
          </a:prstGeom>
          <a:solidFill>
            <a:schemeClr val="accent5">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5019">
              <a:defRPr/>
            </a:pPr>
            <a:endParaRPr lang="en-NZ" sz="1639">
              <a:solidFill>
                <a:prstClr val="white"/>
              </a:solidFill>
              <a:latin typeface="Avenir Next LT Pro" panose="020B0504020202020204" pitchFamily="34" charset="0"/>
            </a:endParaRPr>
          </a:p>
        </p:txBody>
      </p:sp>
      <p:sp>
        <p:nvSpPr>
          <p:cNvPr id="2" name="Text Placeholder 1">
            <a:extLst>
              <a:ext uri="{FF2B5EF4-FFF2-40B4-BE49-F238E27FC236}">
                <a16:creationId xmlns:a16="http://schemas.microsoft.com/office/drawing/2014/main" id="{0CE2AC61-3FFF-4F59-B9D1-A4E6D660AFB4}"/>
              </a:ext>
            </a:extLst>
          </p:cNvPr>
          <p:cNvSpPr>
            <a:spLocks noGrp="1"/>
          </p:cNvSpPr>
          <p:nvPr>
            <p:ph type="body" sz="quarter" idx="21"/>
          </p:nvPr>
        </p:nvSpPr>
        <p:spPr>
          <a:xfrm>
            <a:off x="622960" y="262662"/>
            <a:ext cx="10701647" cy="323335"/>
          </a:xfrm>
        </p:spPr>
        <p:txBody>
          <a:bodyPr/>
          <a:lstStyle/>
          <a:p>
            <a:r>
              <a:rPr lang="en-NZ"/>
              <a:t>Industry Transition – Phases &amp; Initiatives   </a:t>
            </a:r>
          </a:p>
        </p:txBody>
      </p:sp>
      <p:sp>
        <p:nvSpPr>
          <p:cNvPr id="12" name="Text Placeholder 1">
            <a:extLst>
              <a:ext uri="{FF2B5EF4-FFF2-40B4-BE49-F238E27FC236}">
                <a16:creationId xmlns:a16="http://schemas.microsoft.com/office/drawing/2014/main" id="{E1FEBCF1-CC92-43A2-9347-7BC61264BEBA}"/>
              </a:ext>
            </a:extLst>
          </p:cNvPr>
          <p:cNvSpPr txBox="1">
            <a:spLocks/>
          </p:cNvSpPr>
          <p:nvPr/>
        </p:nvSpPr>
        <p:spPr>
          <a:xfrm>
            <a:off x="622960" y="615855"/>
            <a:ext cx="10701647" cy="32333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rgbClr val="0073BD"/>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latin typeface="Avenir Next LT Pro"/>
              </a:rPr>
              <a:t>This workstream is in </a:t>
            </a:r>
            <a:r>
              <a:rPr lang="en-NZ" sz="1200" b="1" dirty="0">
                <a:solidFill>
                  <a:srgbClr val="FF0000"/>
                </a:solidFill>
                <a:latin typeface="Avenir Next LT Pro"/>
              </a:rPr>
              <a:t>Investigation &amp;  Design </a:t>
            </a:r>
            <a:r>
              <a:rPr lang="en-NZ" sz="1200" dirty="0">
                <a:latin typeface="Avenir Next LT Pro"/>
              </a:rPr>
              <a:t>phase. </a:t>
            </a:r>
          </a:p>
        </p:txBody>
      </p:sp>
      <p:sp>
        <p:nvSpPr>
          <p:cNvPr id="8" name="TextBox 7">
            <a:extLst>
              <a:ext uri="{FF2B5EF4-FFF2-40B4-BE49-F238E27FC236}">
                <a16:creationId xmlns:a16="http://schemas.microsoft.com/office/drawing/2014/main" id="{BD9E57B5-310F-40A0-8FB4-E0AAEA285A8E}"/>
              </a:ext>
            </a:extLst>
          </p:cNvPr>
          <p:cNvSpPr txBox="1"/>
          <p:nvPr/>
        </p:nvSpPr>
        <p:spPr>
          <a:xfrm>
            <a:off x="622959" y="1136065"/>
            <a:ext cx="10701647" cy="5339923"/>
          </a:xfrm>
          <a:prstGeom prst="rect">
            <a:avLst/>
          </a:prstGeom>
          <a:noFill/>
        </p:spPr>
        <p:txBody>
          <a:bodyPr wrap="square" lIns="91440" tIns="45720" rIns="91440" bIns="45720" anchor="t">
            <a:spAutoFit/>
          </a:bodyPr>
          <a:lstStyle/>
          <a:p>
            <a:r>
              <a:rPr lang="en-NZ" sz="1100" b="1">
                <a:effectLst/>
                <a:latin typeface="Avenir Next LT Pro"/>
                <a:ea typeface="Times New Roman" panose="02020603050405020304" pitchFamily="18" charset="0"/>
              </a:rPr>
              <a:t>AT is playing a leadership role in the industry transition to risk based TTM . We expect this to be at least a </a:t>
            </a:r>
            <a:r>
              <a:rPr lang="en-NZ" sz="1100" b="1">
                <a:latin typeface="Avenir Next LT Pro"/>
                <a:ea typeface="Times New Roman" panose="02020603050405020304" pitchFamily="18" charset="0"/>
              </a:rPr>
              <a:t>2-year </a:t>
            </a:r>
            <a:r>
              <a:rPr lang="en-NZ" sz="1100" b="1">
                <a:effectLst/>
                <a:latin typeface="Avenir Next LT Pro"/>
                <a:ea typeface="Times New Roman" panose="02020603050405020304" pitchFamily="18" charset="0"/>
              </a:rPr>
              <a:t>process. All relevant organisations need to understand their obligations under the </a:t>
            </a:r>
            <a:r>
              <a:rPr lang="en-NZ" sz="1100" b="1">
                <a:latin typeface="Avenir Next LT Pro"/>
                <a:ea typeface="Times New Roman" panose="02020603050405020304" pitchFamily="18" charset="0"/>
              </a:rPr>
              <a:t>risk-based</a:t>
            </a:r>
            <a:r>
              <a:rPr lang="en-NZ" sz="1100" b="1">
                <a:effectLst/>
                <a:latin typeface="Avenir Next LT Pro"/>
                <a:ea typeface="Times New Roman" panose="02020603050405020304" pitchFamily="18" charset="0"/>
              </a:rPr>
              <a:t> approach, changing roles of others in the ecosystem , skillset required</a:t>
            </a:r>
            <a:r>
              <a:rPr lang="en-NZ" sz="1100" b="1">
                <a:latin typeface="Avenir Next LT Pro"/>
                <a:ea typeface="Times New Roman" panose="02020603050405020304" pitchFamily="18" charset="0"/>
              </a:rPr>
              <a:t>,</a:t>
            </a:r>
            <a:r>
              <a:rPr lang="en-NZ" sz="1100" b="1">
                <a:effectLst/>
                <a:latin typeface="Avenir Next LT Pro"/>
                <a:ea typeface="Times New Roman" panose="02020603050405020304" pitchFamily="18" charset="0"/>
              </a:rPr>
              <a:t> and operating systems required.</a:t>
            </a:r>
            <a:r>
              <a:rPr lang="en-NZ" sz="1100" b="1">
                <a:latin typeface="Avenir Next LT Pro"/>
                <a:ea typeface="Times New Roman" panose="02020603050405020304" pitchFamily="18" charset="0"/>
              </a:rPr>
              <a:t> </a:t>
            </a:r>
            <a:endParaRPr lang="en-NZ" sz="1100" b="1">
              <a:effectLst/>
              <a:latin typeface="Avenir Next LT Pro" panose="020B0504020202020204" pitchFamily="34" charset="0"/>
              <a:ea typeface="Times New Roman" panose="02020603050405020304" pitchFamily="18" charset="0"/>
            </a:endParaRPr>
          </a:p>
          <a:p>
            <a:pPr lvl="0"/>
            <a:r>
              <a:rPr lang="en-NZ" sz="1100">
                <a:effectLst/>
                <a:latin typeface="Avenir Next LT Pro" panose="020B0504020202020204" pitchFamily="34" charset="0"/>
                <a:ea typeface="Times New Roman" panose="02020603050405020304" pitchFamily="18" charset="0"/>
              </a:rPr>
              <a:t>This transition has three phases – Initiate the transition, Facilitate the transition &amp; Sustaining the new way. We are currently in the initiate phase and expect this phase to be completed by end of Q2 FY24. </a:t>
            </a:r>
          </a:p>
          <a:p>
            <a:pPr lvl="0"/>
            <a:endParaRPr lang="en-NZ" sz="1100">
              <a:effectLst/>
              <a:latin typeface="Avenir Next LT Pro" panose="020B0504020202020204" pitchFamily="34" charset="0"/>
              <a:ea typeface="Calibri" panose="020F0502020204030204" pitchFamily="34" charset="0"/>
            </a:endParaRPr>
          </a:p>
          <a:p>
            <a:pPr marL="742950" lvl="1" indent="-285750">
              <a:buFont typeface="+mj-lt"/>
              <a:buAutoNum type="alphaLcPeriod"/>
            </a:pPr>
            <a:r>
              <a:rPr lang="en-NZ" sz="1100">
                <a:effectLst/>
                <a:latin typeface="Avenir Next LT Pro" panose="020B0504020202020204" pitchFamily="34" charset="0"/>
                <a:ea typeface="Times New Roman" panose="02020603050405020304" pitchFamily="18" charset="0"/>
              </a:rPr>
              <a:t>Initiate the transition: This phase is currently underway and includes:</a:t>
            </a: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effectLst/>
              <a:latin typeface="Avenir Next LT Pro" panose="020B0504020202020204" pitchFamily="34" charset="0"/>
              <a:ea typeface="Calibri" panose="020F0502020204030204" pitchFamily="34" charset="0"/>
            </a:endParaRPr>
          </a:p>
          <a:p>
            <a:pPr marL="742950" lvl="1" indent="-285750">
              <a:buFont typeface="+mj-lt"/>
              <a:buAutoNum type="alphaLcPeriod"/>
            </a:pPr>
            <a:endParaRPr lang="en-NZ" sz="1100">
              <a:effectLst/>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effectLst/>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effectLst/>
              <a:latin typeface="Avenir Next LT Pro" panose="020B0504020202020204" pitchFamily="34" charset="0"/>
              <a:ea typeface="Times New Roman" panose="02020603050405020304" pitchFamily="18" charset="0"/>
            </a:endParaRPr>
          </a:p>
          <a:p>
            <a:pPr marL="742950" lvl="1" indent="-285750">
              <a:buFont typeface="+mj-lt"/>
              <a:buAutoNum type="alphaLcPeriod"/>
            </a:pPr>
            <a:endParaRPr lang="en-NZ" sz="1100">
              <a:latin typeface="Avenir Next LT Pro" panose="020B0504020202020204" pitchFamily="34" charset="0"/>
              <a:ea typeface="Times New Roman" panose="02020603050405020304" pitchFamily="18" charset="0"/>
            </a:endParaRPr>
          </a:p>
          <a:p>
            <a:pPr marL="742950" lvl="1" indent="-285750">
              <a:buFont typeface="+mj-lt"/>
              <a:buAutoNum type="alphaLcPeriod"/>
            </a:pPr>
            <a:r>
              <a:rPr lang="en-NZ" sz="1100">
                <a:effectLst/>
                <a:latin typeface="Avenir Next LT Pro" panose="020B0504020202020204" pitchFamily="34" charset="0"/>
                <a:ea typeface="Times New Roman" panose="02020603050405020304" pitchFamily="18" charset="0"/>
              </a:rPr>
              <a:t>Facilitating the transition: Deliverables and duration of this phase will depend on the outputs of the initiate phase. (likely to include developing new process and procedures, training our teams, running industry forums etc) </a:t>
            </a:r>
          </a:p>
          <a:p>
            <a:pPr marL="742950" lvl="1" indent="-285750">
              <a:buFont typeface="+mj-lt"/>
              <a:buAutoNum type="alphaLcPeriod"/>
            </a:pPr>
            <a:endParaRPr lang="en-NZ" sz="1100">
              <a:effectLst/>
              <a:latin typeface="Avenir Next LT Pro" panose="020B0504020202020204" pitchFamily="34" charset="0"/>
              <a:ea typeface="Calibri" panose="020F0502020204030204" pitchFamily="34" charset="0"/>
            </a:endParaRPr>
          </a:p>
          <a:p>
            <a:pPr marL="742950" lvl="1" indent="-285750">
              <a:buFont typeface="+mj-lt"/>
              <a:buAutoNum type="alphaLcPeriod"/>
            </a:pPr>
            <a:r>
              <a:rPr lang="en-NZ" sz="1100">
                <a:effectLst/>
                <a:latin typeface="Avenir Next LT Pro"/>
                <a:ea typeface="Times New Roman" panose="02020603050405020304" pitchFamily="18" charset="0"/>
              </a:rPr>
              <a:t>Sustaining the new way: This phase will include monitoring the performance of the new </a:t>
            </a:r>
            <a:r>
              <a:rPr lang="en-NZ" sz="1100">
                <a:latin typeface="Avenir Next LT Pro"/>
                <a:ea typeface="Times New Roman" panose="02020603050405020304" pitchFamily="18" charset="0"/>
              </a:rPr>
              <a:t>risk-based</a:t>
            </a:r>
            <a:r>
              <a:rPr lang="en-NZ" sz="1100">
                <a:effectLst/>
                <a:latin typeface="Avenir Next LT Pro"/>
                <a:ea typeface="Times New Roman" panose="02020603050405020304" pitchFamily="18" charset="0"/>
              </a:rPr>
              <a:t> system, making adjustments/ trouble shooting and communicating the benefits to all key stakeholders.   </a:t>
            </a:r>
            <a:endParaRPr lang="en-NZ" sz="1100">
              <a:effectLst/>
              <a:latin typeface="Avenir Next LT Pro"/>
              <a:ea typeface="Calibri" panose="020F0502020204030204" pitchFamily="34" charset="0"/>
            </a:endParaRPr>
          </a:p>
        </p:txBody>
      </p:sp>
      <p:graphicFrame>
        <p:nvGraphicFramePr>
          <p:cNvPr id="10" name="Table 8">
            <a:extLst>
              <a:ext uri="{FF2B5EF4-FFF2-40B4-BE49-F238E27FC236}">
                <a16:creationId xmlns:a16="http://schemas.microsoft.com/office/drawing/2014/main" id="{988CADFF-20AC-4927-BF73-70B59DDA12C4}"/>
              </a:ext>
            </a:extLst>
          </p:cNvPr>
          <p:cNvGraphicFramePr>
            <a:graphicFrameLocks noGrp="1"/>
          </p:cNvGraphicFramePr>
          <p:nvPr>
            <p:extLst>
              <p:ext uri="{D42A27DB-BD31-4B8C-83A1-F6EECF244321}">
                <p14:modId xmlns:p14="http://schemas.microsoft.com/office/powerpoint/2010/main" val="277742589"/>
              </p:ext>
            </p:extLst>
          </p:nvPr>
        </p:nvGraphicFramePr>
        <p:xfrm>
          <a:off x="1455758" y="2275956"/>
          <a:ext cx="9828316" cy="2931160"/>
        </p:xfrm>
        <a:graphic>
          <a:graphicData uri="http://schemas.openxmlformats.org/drawingml/2006/table">
            <a:tbl>
              <a:tblPr firstRow="1" bandRow="1">
                <a:tableStyleId>{FABFCF23-3B69-468F-B69F-88F6DE6A72F2}</a:tableStyleId>
              </a:tblPr>
              <a:tblGrid>
                <a:gridCol w="4914158">
                  <a:extLst>
                    <a:ext uri="{9D8B030D-6E8A-4147-A177-3AD203B41FA5}">
                      <a16:colId xmlns:a16="http://schemas.microsoft.com/office/drawing/2014/main" val="1753130294"/>
                    </a:ext>
                  </a:extLst>
                </a:gridCol>
                <a:gridCol w="4914158">
                  <a:extLst>
                    <a:ext uri="{9D8B030D-6E8A-4147-A177-3AD203B41FA5}">
                      <a16:colId xmlns:a16="http://schemas.microsoft.com/office/drawing/2014/main" val="3973541454"/>
                    </a:ext>
                  </a:extLst>
                </a:gridCol>
              </a:tblGrid>
              <a:tr h="370840">
                <a:tc>
                  <a:txBody>
                    <a:bodyPr/>
                    <a:lstStyle/>
                    <a:p>
                      <a:pPr algn="ctr"/>
                      <a:r>
                        <a:rPr lang="en-NZ" sz="1100"/>
                        <a:t>Initiative </a:t>
                      </a:r>
                      <a:endParaRPr lang="en-NZ" sz="1100">
                        <a:latin typeface="Avenir Next LT Pro" panose="020B0504020202020204" pitchFamily="34" charset="0"/>
                      </a:endParaRPr>
                    </a:p>
                  </a:txBody>
                  <a:tcPr/>
                </a:tc>
                <a:tc>
                  <a:txBody>
                    <a:bodyPr/>
                    <a:lstStyle/>
                    <a:p>
                      <a:pPr algn="ctr"/>
                      <a:r>
                        <a:rPr lang="en-NZ" sz="1100"/>
                        <a:t>Commentary </a:t>
                      </a:r>
                      <a:endParaRPr lang="en-NZ" sz="1100">
                        <a:latin typeface="Avenir Next LT Pro" panose="020B0504020202020204" pitchFamily="34" charset="0"/>
                      </a:endParaRPr>
                    </a:p>
                  </a:txBody>
                  <a:tcPr/>
                </a:tc>
                <a:extLst>
                  <a:ext uri="{0D108BD9-81ED-4DB2-BD59-A6C34878D82A}">
                    <a16:rowId xmlns:a16="http://schemas.microsoft.com/office/drawing/2014/main" val="2518809236"/>
                  </a:ext>
                </a:extLst>
              </a:tr>
              <a:tr h="370840">
                <a:tc>
                  <a:txBody>
                    <a:bodyPr/>
                    <a:lstStyle/>
                    <a:p>
                      <a:r>
                        <a:rPr lang="en-NZ" sz="1100"/>
                        <a:t>Conducting trials to test the risk-based approach</a:t>
                      </a:r>
                      <a:endParaRPr lang="en-NZ" sz="1100">
                        <a:latin typeface="Avenir Next LT Pro" panose="020B0504020202020204" pitchFamily="34" charset="0"/>
                      </a:endParaRPr>
                    </a:p>
                  </a:txBody>
                  <a:tcPr/>
                </a:tc>
                <a:tc>
                  <a:txBody>
                    <a:bodyPr/>
                    <a:lstStyle/>
                    <a:p>
                      <a:r>
                        <a:rPr lang="en-NZ" sz="1100"/>
                        <a:t>AT is supporting several contractors to conduct NZGTTM trials for specific types of activity in the road corridor. These trails will give all parties an understanding of what it takes to implement this risk-based approach. </a:t>
                      </a:r>
                      <a:endParaRPr lang="en-NZ" sz="1100">
                        <a:latin typeface="Avenir Next LT Pro" panose="020B0504020202020204" pitchFamily="34" charset="0"/>
                      </a:endParaRPr>
                    </a:p>
                  </a:txBody>
                  <a:tcPr/>
                </a:tc>
                <a:extLst>
                  <a:ext uri="{0D108BD9-81ED-4DB2-BD59-A6C34878D82A}">
                    <a16:rowId xmlns:a16="http://schemas.microsoft.com/office/drawing/2014/main" val="9438937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a:effectLst/>
                        </a:rPr>
                        <a:t>Engaging with the industry to understand their needs and concerns</a:t>
                      </a:r>
                      <a:endParaRPr lang="en-NZ" sz="1100">
                        <a:effectLst/>
                        <a:latin typeface="Avenir Next LT Pro" panose="020B0504020202020204" pitchFamily="34" charset="0"/>
                        <a:ea typeface="Calibri" panose="020F0502020204030204" pitchFamily="34" charset="0"/>
                      </a:endParaRPr>
                    </a:p>
                  </a:txBody>
                  <a:tcPr/>
                </a:tc>
                <a:tc>
                  <a:txBody>
                    <a:bodyPr/>
                    <a:lstStyle/>
                    <a:p>
                      <a:r>
                        <a:rPr lang="en-NZ" sz="1100"/>
                        <a:t>This has started and will continue as an iterative approach. </a:t>
                      </a:r>
                      <a:endParaRPr lang="en-NZ" sz="1100">
                        <a:latin typeface="Avenir Next LT Pro" panose="020B0504020202020204" pitchFamily="34" charset="0"/>
                      </a:endParaRPr>
                    </a:p>
                  </a:txBody>
                  <a:tcPr/>
                </a:tc>
                <a:extLst>
                  <a:ext uri="{0D108BD9-81ED-4DB2-BD59-A6C34878D82A}">
                    <a16:rowId xmlns:a16="http://schemas.microsoft.com/office/drawing/2014/main" val="1455639283"/>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NZ" sz="1100">
                          <a:effectLst/>
                        </a:rPr>
                        <a:t>How does AT execute its legislative responsibilities when the industry moves to risk based TTM and in absence of </a:t>
                      </a:r>
                      <a:r>
                        <a:rPr lang="en-NZ" sz="1100" err="1">
                          <a:effectLst/>
                        </a:rPr>
                        <a:t>CoPTTM</a:t>
                      </a:r>
                      <a:r>
                        <a:rPr lang="en-NZ" sz="1100">
                          <a:effectLst/>
                        </a:rPr>
                        <a:t>. </a:t>
                      </a:r>
                      <a:endParaRPr lang="en-NZ" sz="1100">
                        <a:latin typeface="Avenir Next LT Pro" panose="020B0504020202020204" pitchFamily="34" charset="0"/>
                      </a:endParaRPr>
                    </a:p>
                  </a:txBody>
                  <a:tcPr/>
                </a:tc>
                <a:tc>
                  <a:txBody>
                    <a:bodyPr/>
                    <a:lstStyle/>
                    <a:p>
                      <a:r>
                        <a:rPr lang="en-NZ" sz="1100"/>
                        <a:t>Currently in investigation phase. We will workshop this with AT’s leadership and governance teams. </a:t>
                      </a:r>
                      <a:endParaRPr lang="en-NZ" sz="1100">
                        <a:latin typeface="Avenir Next LT Pro" panose="020B0504020202020204" pitchFamily="34" charset="0"/>
                      </a:endParaRPr>
                    </a:p>
                  </a:txBody>
                  <a:tcPr/>
                </a:tc>
                <a:extLst>
                  <a:ext uri="{0D108BD9-81ED-4DB2-BD59-A6C34878D82A}">
                    <a16:rowId xmlns:a16="http://schemas.microsoft.com/office/drawing/2014/main" val="1183486966"/>
                  </a:ext>
                </a:extLst>
              </a:tr>
              <a:tr h="370840">
                <a:tc>
                  <a:txBody>
                    <a:bodyPr/>
                    <a:lstStyle/>
                    <a:p>
                      <a:r>
                        <a:rPr lang="en-NZ" sz="1100"/>
                        <a:t>Gaining commitment from the industry to the transition</a:t>
                      </a:r>
                    </a:p>
                    <a:p>
                      <a:endParaRPr lang="en-NZ" sz="1100">
                        <a:latin typeface="Avenir Next LT Pro" panose="020B0504020202020204" pitchFamily="34" charset="0"/>
                      </a:endParaRPr>
                    </a:p>
                  </a:txBody>
                  <a:tcPr/>
                </a:tc>
                <a:tc rowSpan="3">
                  <a:txBody>
                    <a:bodyPr/>
                    <a:lstStyle/>
                    <a:p>
                      <a:r>
                        <a:rPr lang="en-NZ" sz="1100"/>
                        <a:t>We are setting up an AT led workshop with the industry members and bodies to work on these deliverables. </a:t>
                      </a:r>
                      <a:endParaRPr lang="en-NZ" sz="1100">
                        <a:latin typeface="Avenir Next LT Pro" panose="020B0504020202020204" pitchFamily="34" charset="0"/>
                      </a:endParaRPr>
                    </a:p>
                  </a:txBody>
                  <a:tcPr anchor="ctr"/>
                </a:tc>
                <a:extLst>
                  <a:ext uri="{0D108BD9-81ED-4DB2-BD59-A6C34878D82A}">
                    <a16:rowId xmlns:a16="http://schemas.microsoft.com/office/drawing/2014/main" val="626965721"/>
                  </a:ext>
                </a:extLst>
              </a:tr>
              <a:tr h="370840">
                <a:tc>
                  <a:txBody>
                    <a:bodyPr/>
                    <a:lstStyle/>
                    <a:p>
                      <a:r>
                        <a:rPr lang="en-NZ" sz="1100"/>
                        <a:t>Clarifying the roles and responsibilities of all parties involved</a:t>
                      </a:r>
                      <a:endParaRPr lang="en-NZ" sz="1100">
                        <a:latin typeface="Avenir Next LT Pro" panose="020B0504020202020204" pitchFamily="34" charset="0"/>
                      </a:endParaRPr>
                    </a:p>
                  </a:txBody>
                  <a:tcPr/>
                </a:tc>
                <a:tc vMerge="1">
                  <a:txBody>
                    <a:bodyPr/>
                    <a:lstStyle/>
                    <a:p>
                      <a:endParaRPr lang="en-NZ" sz="1100">
                        <a:latin typeface="Avenir Next LT Pro" panose="020B0504020202020204" pitchFamily="34" charset="0"/>
                      </a:endParaRPr>
                    </a:p>
                  </a:txBody>
                  <a:tcPr/>
                </a:tc>
                <a:extLst>
                  <a:ext uri="{0D108BD9-81ED-4DB2-BD59-A6C34878D82A}">
                    <a16:rowId xmlns:a16="http://schemas.microsoft.com/office/drawing/2014/main" val="285926265"/>
                  </a:ext>
                </a:extLst>
              </a:tr>
              <a:tr h="370840">
                <a:tc>
                  <a:txBody>
                    <a:bodyPr/>
                    <a:lstStyle/>
                    <a:p>
                      <a:r>
                        <a:rPr lang="en-NZ" sz="1100"/>
                        <a:t>Co-designing the transition plan with the industry</a:t>
                      </a:r>
                      <a:endParaRPr lang="en-NZ" sz="1100">
                        <a:latin typeface="Avenir Next LT Pro" panose="020B0504020202020204" pitchFamily="34" charset="0"/>
                      </a:endParaRPr>
                    </a:p>
                  </a:txBody>
                  <a:tcPr/>
                </a:tc>
                <a:tc vMerge="1">
                  <a:txBody>
                    <a:bodyPr/>
                    <a:lstStyle/>
                    <a:p>
                      <a:endParaRPr lang="en-NZ" sz="1100">
                        <a:latin typeface="Avenir Next LT Pro" panose="020B0504020202020204" pitchFamily="34" charset="0"/>
                      </a:endParaRPr>
                    </a:p>
                  </a:txBody>
                  <a:tcPr/>
                </a:tc>
                <a:extLst>
                  <a:ext uri="{0D108BD9-81ED-4DB2-BD59-A6C34878D82A}">
                    <a16:rowId xmlns:a16="http://schemas.microsoft.com/office/drawing/2014/main" val="1380075854"/>
                  </a:ext>
                </a:extLst>
              </a:tr>
            </a:tbl>
          </a:graphicData>
        </a:graphic>
      </p:graphicFrame>
    </p:spTree>
    <p:extLst>
      <p:ext uri="{BB962C8B-B14F-4D97-AF65-F5344CB8AC3E}">
        <p14:creationId xmlns:p14="http://schemas.microsoft.com/office/powerpoint/2010/main" val="220929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FBB155-6925-4C9A-B448-6BF75C5367D7}"/>
              </a:ext>
            </a:extLst>
          </p:cNvPr>
          <p:cNvSpPr/>
          <p:nvPr/>
        </p:nvSpPr>
        <p:spPr>
          <a:xfrm>
            <a:off x="13607" y="10031"/>
            <a:ext cx="12178393" cy="895659"/>
          </a:xfrm>
          <a:prstGeom prst="rect">
            <a:avLst/>
          </a:prstGeom>
          <a:solidFill>
            <a:schemeClr val="accent5">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5019">
              <a:defRPr/>
            </a:pPr>
            <a:endParaRPr lang="en-NZ" sz="1639">
              <a:solidFill>
                <a:prstClr val="white"/>
              </a:solidFill>
              <a:latin typeface="Avenir Next LT Pro" panose="020B0504020202020204" pitchFamily="34" charset="0"/>
            </a:endParaRPr>
          </a:p>
        </p:txBody>
      </p:sp>
      <p:sp>
        <p:nvSpPr>
          <p:cNvPr id="2" name="Text Placeholder 1">
            <a:extLst>
              <a:ext uri="{FF2B5EF4-FFF2-40B4-BE49-F238E27FC236}">
                <a16:creationId xmlns:a16="http://schemas.microsoft.com/office/drawing/2014/main" id="{0CE2AC61-3FFF-4F59-B9D1-A4E6D660AFB4}"/>
              </a:ext>
            </a:extLst>
          </p:cNvPr>
          <p:cNvSpPr>
            <a:spLocks noGrp="1"/>
          </p:cNvSpPr>
          <p:nvPr>
            <p:ph type="body" sz="quarter" idx="21"/>
          </p:nvPr>
        </p:nvSpPr>
        <p:spPr>
          <a:xfrm>
            <a:off x="622960" y="262662"/>
            <a:ext cx="10701647" cy="323335"/>
          </a:xfrm>
        </p:spPr>
        <p:txBody>
          <a:bodyPr/>
          <a:lstStyle/>
          <a:p>
            <a:r>
              <a:rPr lang="en-NZ"/>
              <a:t>Enabling AT – Focal Areas </a:t>
            </a:r>
          </a:p>
        </p:txBody>
      </p:sp>
      <p:sp>
        <p:nvSpPr>
          <p:cNvPr id="12" name="Text Placeholder 1">
            <a:extLst>
              <a:ext uri="{FF2B5EF4-FFF2-40B4-BE49-F238E27FC236}">
                <a16:creationId xmlns:a16="http://schemas.microsoft.com/office/drawing/2014/main" id="{E1FEBCF1-CC92-43A2-9347-7BC61264BEBA}"/>
              </a:ext>
            </a:extLst>
          </p:cNvPr>
          <p:cNvSpPr txBox="1">
            <a:spLocks/>
          </p:cNvSpPr>
          <p:nvPr/>
        </p:nvSpPr>
        <p:spPr>
          <a:xfrm>
            <a:off x="622960" y="615855"/>
            <a:ext cx="10701647" cy="32333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rgbClr val="0073BD"/>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latin typeface="Avenir Next LT Pro"/>
              </a:rPr>
              <a:t>This workstream is in </a:t>
            </a:r>
            <a:r>
              <a:rPr lang="en-NZ" sz="1200" b="1" dirty="0">
                <a:solidFill>
                  <a:srgbClr val="FF0000"/>
                </a:solidFill>
                <a:latin typeface="Avenir Next LT Pro"/>
              </a:rPr>
              <a:t>Investigation </a:t>
            </a:r>
            <a:r>
              <a:rPr lang="en-NZ" sz="1200" dirty="0">
                <a:latin typeface="Avenir Next LT Pro"/>
              </a:rPr>
              <a:t>phase. </a:t>
            </a:r>
            <a:endParaRPr lang="en-NZ" sz="1200"/>
          </a:p>
        </p:txBody>
      </p:sp>
      <p:sp>
        <p:nvSpPr>
          <p:cNvPr id="6" name="TextBox 5">
            <a:extLst>
              <a:ext uri="{FF2B5EF4-FFF2-40B4-BE49-F238E27FC236}">
                <a16:creationId xmlns:a16="http://schemas.microsoft.com/office/drawing/2014/main" id="{F7C7C07D-D080-4019-BFD4-085F34EB2B5D}"/>
              </a:ext>
            </a:extLst>
          </p:cNvPr>
          <p:cNvSpPr txBox="1"/>
          <p:nvPr/>
        </p:nvSpPr>
        <p:spPr>
          <a:xfrm>
            <a:off x="622959" y="1136065"/>
            <a:ext cx="10701647" cy="1277273"/>
          </a:xfrm>
          <a:prstGeom prst="rect">
            <a:avLst/>
          </a:prstGeom>
          <a:noFill/>
        </p:spPr>
        <p:txBody>
          <a:bodyPr wrap="square">
            <a:spAutoFit/>
          </a:bodyPr>
          <a:lstStyle/>
          <a:p>
            <a:pPr lvl="0"/>
            <a:r>
              <a:rPr lang="en-NZ" sz="1100" b="1">
                <a:effectLst/>
                <a:latin typeface="Avenir Next LT Pro" panose="020B0504020202020204" pitchFamily="34" charset="0"/>
                <a:ea typeface="Times New Roman" panose="02020603050405020304" pitchFamily="18" charset="0"/>
              </a:rPr>
              <a:t>AT plays two roles, as RCA and a Principal in relation to TTM in Auckland. This workstream aims to deliver initiatives that enable AT to:</a:t>
            </a:r>
          </a:p>
          <a:p>
            <a:pPr lvl="0"/>
            <a:r>
              <a:rPr lang="en-NZ" sz="1100" b="1">
                <a:effectLst/>
                <a:latin typeface="Avenir Next LT Pro" panose="020B0504020202020204" pitchFamily="34" charset="0"/>
                <a:ea typeface="Times New Roman" panose="02020603050405020304" pitchFamily="18" charset="0"/>
              </a:rPr>
              <a:t> </a:t>
            </a:r>
          </a:p>
          <a:p>
            <a:pPr marL="228600" lvl="0" indent="-228600">
              <a:buFont typeface="+mj-lt"/>
              <a:buAutoNum type="arabicPeriod"/>
            </a:pPr>
            <a:r>
              <a:rPr lang="en-NZ" sz="1100" b="1">
                <a:effectLst/>
                <a:latin typeface="Avenir Next LT Pro" panose="020B0504020202020204" pitchFamily="34" charset="0"/>
                <a:ea typeface="Times New Roman" panose="02020603050405020304" pitchFamily="18" charset="0"/>
              </a:rPr>
              <a:t>Better understand and manage the effects of roadworks on Aucklanders both at a local and a regional level</a:t>
            </a:r>
          </a:p>
          <a:p>
            <a:pPr marL="228600" lvl="0" indent="-228600">
              <a:buFont typeface="+mj-lt"/>
              <a:buAutoNum type="arabicPeriod"/>
            </a:pPr>
            <a:r>
              <a:rPr lang="en-NZ" sz="1100" b="1">
                <a:effectLst/>
                <a:latin typeface="Avenir Next LT Pro" panose="020B0504020202020204" pitchFamily="34" charset="0"/>
                <a:ea typeface="Times New Roman" panose="02020603050405020304" pitchFamily="18" charset="0"/>
              </a:rPr>
              <a:t>Better fulfil it’s obligations as the Principal at worksites </a:t>
            </a:r>
            <a:r>
              <a:rPr lang="en-NZ" sz="1100" b="1">
                <a:latin typeface="Avenir Next LT Pro" panose="020B0504020202020204" pitchFamily="34" charset="0"/>
                <a:ea typeface="Times New Roman" panose="02020603050405020304" pitchFamily="18" charset="0"/>
              </a:rPr>
              <a:t> </a:t>
            </a:r>
            <a:r>
              <a:rPr lang="en-NZ" sz="1100" b="1">
                <a:effectLst/>
                <a:latin typeface="Avenir Next LT Pro" panose="020B0504020202020204" pitchFamily="34" charset="0"/>
                <a:ea typeface="Times New Roman" panose="02020603050405020304" pitchFamily="18" charset="0"/>
              </a:rPr>
              <a:t> </a:t>
            </a:r>
          </a:p>
          <a:p>
            <a:pPr marL="228600" lvl="0" indent="-228600">
              <a:buFont typeface="+mj-lt"/>
              <a:buAutoNum type="arabicPeriod"/>
            </a:pPr>
            <a:endParaRPr lang="en-NZ" sz="1100" b="1">
              <a:latin typeface="Avenir Next LT Pro" panose="020B0504020202020204" pitchFamily="34" charset="0"/>
              <a:ea typeface="Times New Roman" panose="02020603050405020304" pitchFamily="18" charset="0"/>
            </a:endParaRPr>
          </a:p>
          <a:p>
            <a:pPr lvl="0"/>
            <a:r>
              <a:rPr lang="en-NZ" sz="1100">
                <a:effectLst/>
                <a:latin typeface="Avenir Next LT Pro" panose="020B0504020202020204" pitchFamily="34" charset="0"/>
                <a:ea typeface="Times New Roman" panose="02020603050405020304" pitchFamily="18" charset="0"/>
              </a:rPr>
              <a:t>We are in the early stages of investigating this workstream. As such, we do not have a list of initiatives. However, we will explore the following broad areas for improvements.  </a:t>
            </a:r>
            <a:endParaRPr lang="en-NZ" sz="1100">
              <a:effectLst/>
              <a:latin typeface="Avenir Next LT Pro" panose="020B0504020202020204" pitchFamily="34" charset="0"/>
              <a:ea typeface="Calibri" panose="020F0502020204030204" pitchFamily="34" charset="0"/>
            </a:endParaRPr>
          </a:p>
        </p:txBody>
      </p:sp>
      <p:graphicFrame>
        <p:nvGraphicFramePr>
          <p:cNvPr id="7" name="Diagram 6">
            <a:extLst>
              <a:ext uri="{FF2B5EF4-FFF2-40B4-BE49-F238E27FC236}">
                <a16:creationId xmlns:a16="http://schemas.microsoft.com/office/drawing/2014/main" id="{50576A96-C4FE-4A9D-A8EF-46164F90A53A}"/>
              </a:ext>
            </a:extLst>
          </p:cNvPr>
          <p:cNvGraphicFramePr/>
          <p:nvPr>
            <p:extLst>
              <p:ext uri="{D42A27DB-BD31-4B8C-83A1-F6EECF244321}">
                <p14:modId xmlns:p14="http://schemas.microsoft.com/office/powerpoint/2010/main" val="3826664087"/>
              </p:ext>
            </p:extLst>
          </p:nvPr>
        </p:nvGraphicFramePr>
        <p:xfrm>
          <a:off x="622959" y="2139306"/>
          <a:ext cx="11330608" cy="471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121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A7D0BC-50D4-4089-A925-3A03ED1A81AF}"/>
              </a:ext>
            </a:extLst>
          </p:cNvPr>
          <p:cNvSpPr/>
          <p:nvPr/>
        </p:nvSpPr>
        <p:spPr>
          <a:xfrm>
            <a:off x="13607" y="10031"/>
            <a:ext cx="12178393" cy="895659"/>
          </a:xfrm>
          <a:prstGeom prst="rect">
            <a:avLst/>
          </a:prstGeom>
          <a:solidFill>
            <a:schemeClr val="accent5">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5019">
              <a:defRPr/>
            </a:pPr>
            <a:endParaRPr lang="en-NZ" sz="1639">
              <a:solidFill>
                <a:prstClr val="white"/>
              </a:solidFill>
              <a:latin typeface="Avenir Next LT Pro" panose="020B0504020202020204" pitchFamily="34" charset="0"/>
            </a:endParaRPr>
          </a:p>
        </p:txBody>
      </p:sp>
      <p:sp>
        <p:nvSpPr>
          <p:cNvPr id="2" name="Text Placeholder 1">
            <a:extLst>
              <a:ext uri="{FF2B5EF4-FFF2-40B4-BE49-F238E27FC236}">
                <a16:creationId xmlns:a16="http://schemas.microsoft.com/office/drawing/2014/main" id="{0CE2AC61-3FFF-4F59-B9D1-A4E6D660AFB4}"/>
              </a:ext>
            </a:extLst>
          </p:cNvPr>
          <p:cNvSpPr>
            <a:spLocks noGrp="1"/>
          </p:cNvSpPr>
          <p:nvPr>
            <p:ph type="body" sz="quarter" idx="21"/>
          </p:nvPr>
        </p:nvSpPr>
        <p:spPr>
          <a:xfrm>
            <a:off x="622960" y="262662"/>
            <a:ext cx="10701647" cy="323335"/>
          </a:xfrm>
        </p:spPr>
        <p:txBody>
          <a:bodyPr/>
          <a:lstStyle/>
          <a:p>
            <a:r>
              <a:rPr lang="en-NZ"/>
              <a:t>Communication &amp; Engagement  </a:t>
            </a:r>
          </a:p>
        </p:txBody>
      </p:sp>
      <p:sp>
        <p:nvSpPr>
          <p:cNvPr id="12" name="Text Placeholder 1">
            <a:extLst>
              <a:ext uri="{FF2B5EF4-FFF2-40B4-BE49-F238E27FC236}">
                <a16:creationId xmlns:a16="http://schemas.microsoft.com/office/drawing/2014/main" id="{E1FEBCF1-CC92-43A2-9347-7BC61264BEBA}"/>
              </a:ext>
            </a:extLst>
          </p:cNvPr>
          <p:cNvSpPr txBox="1">
            <a:spLocks/>
          </p:cNvSpPr>
          <p:nvPr/>
        </p:nvSpPr>
        <p:spPr>
          <a:xfrm>
            <a:off x="622960" y="615855"/>
            <a:ext cx="10701647" cy="3233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0" spc="-80" baseline="0">
                <a:solidFill>
                  <a:srgbClr val="0073BD"/>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a:t>This workstream is in </a:t>
            </a:r>
            <a:r>
              <a:rPr lang="en-NZ" sz="1200" b="1">
                <a:solidFill>
                  <a:srgbClr val="FF0000"/>
                </a:solidFill>
              </a:rPr>
              <a:t>Initiation </a:t>
            </a:r>
            <a:r>
              <a:rPr lang="en-NZ" sz="1200"/>
              <a:t>phase. </a:t>
            </a:r>
          </a:p>
        </p:txBody>
      </p:sp>
      <p:sp>
        <p:nvSpPr>
          <p:cNvPr id="6" name="TextBox 5">
            <a:extLst>
              <a:ext uri="{FF2B5EF4-FFF2-40B4-BE49-F238E27FC236}">
                <a16:creationId xmlns:a16="http://schemas.microsoft.com/office/drawing/2014/main" id="{1B783B96-B5EB-4FED-8E36-003AF82694B2}"/>
              </a:ext>
            </a:extLst>
          </p:cNvPr>
          <p:cNvSpPr txBox="1"/>
          <p:nvPr/>
        </p:nvSpPr>
        <p:spPr>
          <a:xfrm>
            <a:off x="622959" y="1136065"/>
            <a:ext cx="10701647" cy="2123658"/>
          </a:xfrm>
          <a:prstGeom prst="rect">
            <a:avLst/>
          </a:prstGeom>
          <a:noFill/>
        </p:spPr>
        <p:txBody>
          <a:bodyPr wrap="square" lIns="91440" tIns="45720" rIns="91440" bIns="45720" anchor="t">
            <a:spAutoFit/>
          </a:bodyPr>
          <a:lstStyle/>
          <a:p>
            <a:r>
              <a:rPr lang="en-NZ" sz="1100" b="1">
                <a:effectLst/>
                <a:latin typeface="Avenir Next LT Pro"/>
                <a:ea typeface="Times New Roman" panose="02020603050405020304" pitchFamily="18" charset="0"/>
              </a:rPr>
              <a:t>This workstream will support delivery of all other workstreams. We are currently working to secure the right skillset and start the planning process.</a:t>
            </a:r>
            <a:r>
              <a:rPr lang="en-NZ" sz="1100" b="1">
                <a:latin typeface="Avenir Next LT Pro"/>
                <a:ea typeface="Times New Roman" panose="02020603050405020304" pitchFamily="18" charset="0"/>
              </a:rPr>
              <a:t> </a:t>
            </a:r>
            <a:endParaRPr lang="en-NZ" sz="1100" b="1">
              <a:effectLst/>
              <a:latin typeface="Avenir Next LT Pro" panose="020B0504020202020204" pitchFamily="34" charset="0"/>
              <a:ea typeface="Times New Roman" panose="02020603050405020304" pitchFamily="18" charset="0"/>
            </a:endParaRPr>
          </a:p>
          <a:p>
            <a:pPr marL="228600" lvl="0" indent="-228600">
              <a:buFont typeface="+mj-lt"/>
              <a:buAutoNum type="arabicPeriod"/>
            </a:pPr>
            <a:endParaRPr lang="en-NZ" sz="1100" b="1">
              <a:latin typeface="Avenir Next LT Pro" panose="020B0504020202020204" pitchFamily="34" charset="0"/>
              <a:ea typeface="Times New Roman" panose="02020603050405020304" pitchFamily="18" charset="0"/>
            </a:endParaRPr>
          </a:p>
          <a:p>
            <a:pPr lvl="0"/>
            <a:r>
              <a:rPr lang="en-NZ" sz="1100">
                <a:latin typeface="Avenir Next LT Pro"/>
                <a:ea typeface="Times New Roman" panose="02020603050405020304" pitchFamily="18" charset="0"/>
              </a:rPr>
              <a:t>Any communication and engagement plan has to take the following audiences into account:</a:t>
            </a:r>
          </a:p>
          <a:p>
            <a:pPr lvl="0"/>
            <a:endParaRPr lang="en-NZ" sz="1100">
              <a:latin typeface="Avenir Next LT Pro" panose="020B0504020202020204" pitchFamily="34" charset="0"/>
              <a:ea typeface="Times New Roman" panose="02020603050405020304" pitchFamily="18" charset="0"/>
            </a:endParaRPr>
          </a:p>
          <a:p>
            <a:pPr marL="228600" indent="-228600">
              <a:buAutoNum type="arabicPeriod"/>
            </a:pPr>
            <a:r>
              <a:rPr lang="en-NZ" sz="1100">
                <a:latin typeface="Avenir Next LT Pro"/>
                <a:ea typeface="Times New Roman" panose="02020603050405020304" pitchFamily="18" charset="0"/>
              </a:rPr>
              <a:t>Aucklanders – we need to tell Aucklanders what AT is doing to improve TTM management in Auckland. This has to take into account other workstreams within AT that are working in the same space. </a:t>
            </a:r>
            <a:endParaRPr lang="en-NZ" sz="1100">
              <a:latin typeface="Avenir Next LT Pro" panose="020B0504020202020204" pitchFamily="34" charset="0"/>
              <a:ea typeface="Times New Roman" panose="02020603050405020304" pitchFamily="18" charset="0"/>
            </a:endParaRPr>
          </a:p>
          <a:p>
            <a:pPr marL="228600" lvl="0" indent="-228600">
              <a:buAutoNum type="arabicPeriod"/>
            </a:pPr>
            <a:endParaRPr lang="en-NZ" sz="1100">
              <a:latin typeface="Avenir Next LT Pro" panose="020B0504020202020204" pitchFamily="34" charset="0"/>
              <a:ea typeface="Times New Roman" panose="02020603050405020304" pitchFamily="18" charset="0"/>
            </a:endParaRPr>
          </a:p>
          <a:p>
            <a:pPr marL="228600" indent="-228600">
              <a:buAutoNum type="arabicPeriod"/>
            </a:pPr>
            <a:r>
              <a:rPr lang="en-NZ" sz="1100">
                <a:latin typeface="Avenir Next LT Pro"/>
                <a:ea typeface="Times New Roman" panose="02020603050405020304" pitchFamily="18" charset="0"/>
              </a:rPr>
              <a:t>Auckland Transport -  an internal campaign is needed to create awareness, engage, educate and support implementation of changes. </a:t>
            </a:r>
            <a:endParaRPr lang="en-NZ" sz="1100">
              <a:latin typeface="Avenir Next LT Pro" panose="020B0504020202020204" pitchFamily="34" charset="0"/>
              <a:ea typeface="Times New Roman" panose="02020603050405020304" pitchFamily="18" charset="0"/>
            </a:endParaRPr>
          </a:p>
          <a:p>
            <a:pPr marL="228600" lvl="0" indent="-228600">
              <a:buAutoNum type="arabicPeriod"/>
            </a:pPr>
            <a:endParaRPr lang="en-NZ" sz="1100">
              <a:latin typeface="Avenir Next LT Pro" panose="020B0504020202020204" pitchFamily="34" charset="0"/>
              <a:ea typeface="Times New Roman" panose="02020603050405020304" pitchFamily="18" charset="0"/>
            </a:endParaRPr>
          </a:p>
          <a:p>
            <a:pPr marL="228600" indent="-228600">
              <a:buAutoNum type="arabicPeriod"/>
            </a:pPr>
            <a:r>
              <a:rPr lang="en-NZ" sz="1100">
                <a:latin typeface="Avenir Next LT Pro"/>
                <a:ea typeface="Times New Roman" panose="02020603050405020304" pitchFamily="18" charset="0"/>
              </a:rPr>
              <a:t>The TTM industry – we need a well-designed campaign to engage with the industry and have them come with us on the transformation journey. </a:t>
            </a:r>
            <a:endParaRPr lang="en-NZ" sz="1100">
              <a:latin typeface="Avenir Next LT Pro" panose="020B0504020202020204" pitchFamily="34" charset="0"/>
              <a:ea typeface="Times New Roman" panose="02020603050405020304" pitchFamily="18" charset="0"/>
            </a:endParaRPr>
          </a:p>
          <a:p>
            <a:pPr marL="228600" lvl="0" indent="-228600">
              <a:buAutoNum type="arabicPeriod"/>
            </a:pPr>
            <a:endParaRPr lang="en-NZ" sz="1100">
              <a:latin typeface="Avenir Next LT Pro" panose="020B0504020202020204" pitchFamily="34" charset="0"/>
              <a:ea typeface="Times New Roman" panose="02020603050405020304" pitchFamily="18" charset="0"/>
            </a:endParaRPr>
          </a:p>
          <a:p>
            <a:pPr marL="228600" indent="-228600">
              <a:buAutoNum type="arabicPeriod"/>
            </a:pPr>
            <a:r>
              <a:rPr lang="en-NZ" sz="1100">
                <a:latin typeface="Avenir Next LT Pro"/>
                <a:ea typeface="Times New Roman" panose="02020603050405020304" pitchFamily="18" charset="0"/>
              </a:rPr>
              <a:t>Elected Members – we need to keep our elected members informed of how we are progressing with this work programme. </a:t>
            </a:r>
            <a:endParaRPr lang="en-NZ" sz="1100">
              <a:latin typeface="Avenir Next LT Pro" panose="020B0504020202020204" pitchFamily="34" charset="0"/>
              <a:ea typeface="Times New Roman" panose="02020603050405020304" pitchFamily="18" charset="0"/>
            </a:endParaRPr>
          </a:p>
        </p:txBody>
      </p:sp>
    </p:spTree>
    <p:extLst>
      <p:ext uri="{BB962C8B-B14F-4D97-AF65-F5344CB8AC3E}">
        <p14:creationId xmlns:p14="http://schemas.microsoft.com/office/powerpoint/2010/main" val="197526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88613E9-5CFC-BC52-F90E-AC71210EB813}"/>
              </a:ext>
            </a:extLst>
          </p:cNvPr>
          <p:cNvSpPr/>
          <p:nvPr/>
        </p:nvSpPr>
        <p:spPr>
          <a:xfrm>
            <a:off x="13607" y="10031"/>
            <a:ext cx="12178393" cy="895659"/>
          </a:xfrm>
          <a:prstGeom prst="rect">
            <a:avLst/>
          </a:prstGeom>
          <a:solidFill>
            <a:schemeClr val="accent5">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5019">
              <a:defRPr/>
            </a:pPr>
            <a:endParaRPr lang="en-NZ" sz="1639">
              <a:solidFill>
                <a:prstClr val="white"/>
              </a:solidFill>
              <a:latin typeface="Avenir Next LT Pro" panose="020B0504020202020204" pitchFamily="34" charset="0"/>
            </a:endParaRPr>
          </a:p>
        </p:txBody>
      </p:sp>
      <p:sp>
        <p:nvSpPr>
          <p:cNvPr id="13" name="Rectangle 12">
            <a:extLst>
              <a:ext uri="{FF2B5EF4-FFF2-40B4-BE49-F238E27FC236}">
                <a16:creationId xmlns:a16="http://schemas.microsoft.com/office/drawing/2014/main" id="{43E814BF-0936-D0CF-6875-0ADE832FBE98}"/>
              </a:ext>
            </a:extLst>
          </p:cNvPr>
          <p:cNvSpPr/>
          <p:nvPr/>
        </p:nvSpPr>
        <p:spPr>
          <a:xfrm>
            <a:off x="488713" y="249661"/>
            <a:ext cx="5360762" cy="518741"/>
          </a:xfrm>
          <a:prstGeom prst="rect">
            <a:avLst/>
          </a:prstGeom>
          <a:noFill/>
        </p:spPr>
        <p:txBody>
          <a:bodyPr wrap="square" lIns="87002" tIns="43502" rIns="87002" bIns="43502" anchor="t">
            <a:spAutoFit/>
          </a:bodyPr>
          <a:lstStyle/>
          <a:p>
            <a:pPr defTabSz="435019">
              <a:defRPr/>
            </a:pPr>
            <a:r>
              <a:rPr lang="en-US" sz="2800" b="1">
                <a:solidFill>
                  <a:srgbClr val="0476CC"/>
                </a:solidFill>
                <a:latin typeface="Avenir Next LT Pro" panose="020B0504020202020204" pitchFamily="34" charset="0"/>
                <a:ea typeface="Open Sans ExtraBold" panose="020B0906030804020204" pitchFamily="34" charset="0"/>
                <a:cs typeface="Open Sans ExtraBold" panose="020B0906030804020204" pitchFamily="34" charset="0"/>
              </a:rPr>
              <a:t>Key Risks &amp; Issues</a:t>
            </a:r>
            <a:endParaRPr lang="en-NZ" sz="2800" b="1">
              <a:solidFill>
                <a:srgbClr val="0476CC"/>
              </a:solidFill>
              <a:latin typeface="Avenir Next LT Pro" panose="020B0504020202020204" pitchFamily="34" charset="0"/>
              <a:ea typeface="Open Sans ExtraBold" panose="020B0906030804020204" pitchFamily="34" charset="0"/>
              <a:cs typeface="Open Sans ExtraBold" panose="020B0906030804020204" pitchFamily="34" charset="0"/>
            </a:endParaRPr>
          </a:p>
        </p:txBody>
      </p:sp>
      <p:graphicFrame>
        <p:nvGraphicFramePr>
          <p:cNvPr id="51" name="Table 3">
            <a:extLst>
              <a:ext uri="{FF2B5EF4-FFF2-40B4-BE49-F238E27FC236}">
                <a16:creationId xmlns:a16="http://schemas.microsoft.com/office/drawing/2014/main" id="{8EEA0A05-7D17-415C-8A11-C609FBFE21B8}"/>
              </a:ext>
            </a:extLst>
          </p:cNvPr>
          <p:cNvGraphicFramePr>
            <a:graphicFrameLocks noGrp="1"/>
          </p:cNvGraphicFramePr>
          <p:nvPr>
            <p:extLst>
              <p:ext uri="{D42A27DB-BD31-4B8C-83A1-F6EECF244321}">
                <p14:modId xmlns:p14="http://schemas.microsoft.com/office/powerpoint/2010/main" val="1214818546"/>
              </p:ext>
            </p:extLst>
          </p:nvPr>
        </p:nvGraphicFramePr>
        <p:xfrm>
          <a:off x="286074" y="1008031"/>
          <a:ext cx="11707003" cy="3249925"/>
        </p:xfrm>
        <a:graphic>
          <a:graphicData uri="http://schemas.openxmlformats.org/drawingml/2006/table">
            <a:tbl>
              <a:tblPr firstRow="1" bandRow="1">
                <a:tableStyleId>{B301B821-A1FF-4177-AEE7-76D212191A09}</a:tableStyleId>
              </a:tblPr>
              <a:tblGrid>
                <a:gridCol w="2572926">
                  <a:extLst>
                    <a:ext uri="{9D8B030D-6E8A-4147-A177-3AD203B41FA5}">
                      <a16:colId xmlns:a16="http://schemas.microsoft.com/office/drawing/2014/main" val="1485773475"/>
                    </a:ext>
                  </a:extLst>
                </a:gridCol>
                <a:gridCol w="4052972">
                  <a:extLst>
                    <a:ext uri="{9D8B030D-6E8A-4147-A177-3AD203B41FA5}">
                      <a16:colId xmlns:a16="http://schemas.microsoft.com/office/drawing/2014/main" val="534003848"/>
                    </a:ext>
                  </a:extLst>
                </a:gridCol>
                <a:gridCol w="5081105">
                  <a:extLst>
                    <a:ext uri="{9D8B030D-6E8A-4147-A177-3AD203B41FA5}">
                      <a16:colId xmlns:a16="http://schemas.microsoft.com/office/drawing/2014/main" val="3948801486"/>
                    </a:ext>
                  </a:extLst>
                </a:gridCol>
              </a:tblGrid>
              <a:tr h="410399">
                <a:tc>
                  <a:txBody>
                    <a:bodyPr/>
                    <a:lstStyle/>
                    <a:p>
                      <a:r>
                        <a:rPr lang="en-NZ" sz="1100">
                          <a:latin typeface="Avenir Next LT Pro"/>
                        </a:rPr>
                        <a:t>Name </a:t>
                      </a:r>
                      <a:endParaRPr lang="en-NZ" sz="1100">
                        <a:latin typeface="Avenir Next LT Pro" panose="020B0504020202020204" pitchFamily="34" charset="0"/>
                      </a:endParaRPr>
                    </a:p>
                  </a:txBody>
                  <a:tcPr/>
                </a:tc>
                <a:tc>
                  <a:txBody>
                    <a:bodyPr/>
                    <a:lstStyle/>
                    <a:p>
                      <a:r>
                        <a:rPr lang="en-NZ" sz="1100">
                          <a:latin typeface="Avenir Next LT Pro"/>
                        </a:rPr>
                        <a:t>Description </a:t>
                      </a:r>
                      <a:endParaRPr lang="en-NZ" sz="1100">
                        <a:latin typeface="Avenir Next LT Pro" panose="020B0504020202020204" pitchFamily="34" charset="0"/>
                      </a:endParaRPr>
                    </a:p>
                  </a:txBody>
                  <a:tcPr/>
                </a:tc>
                <a:tc>
                  <a:txBody>
                    <a:bodyPr/>
                    <a:lstStyle/>
                    <a:p>
                      <a:r>
                        <a:rPr lang="en-NZ" sz="1100">
                          <a:latin typeface="Avenir Next LT Pro"/>
                        </a:rPr>
                        <a:t>Mitigation </a:t>
                      </a:r>
                      <a:endParaRPr lang="en-NZ" sz="1100">
                        <a:latin typeface="Avenir Next LT Pro" panose="020B0504020202020204" pitchFamily="34" charset="0"/>
                      </a:endParaRPr>
                    </a:p>
                  </a:txBody>
                  <a:tcPr/>
                </a:tc>
                <a:extLst>
                  <a:ext uri="{0D108BD9-81ED-4DB2-BD59-A6C34878D82A}">
                    <a16:rowId xmlns:a16="http://schemas.microsoft.com/office/drawing/2014/main" val="963591000"/>
                  </a:ext>
                </a:extLst>
              </a:tr>
              <a:tr h="657763">
                <a:tc>
                  <a:txBody>
                    <a:bodyPr/>
                    <a:lstStyle/>
                    <a:p>
                      <a:r>
                        <a:rPr lang="en-NZ" sz="1100">
                          <a:latin typeface="Avenir Next LT Pro"/>
                        </a:rPr>
                        <a:t>Budget (I)</a:t>
                      </a:r>
                    </a:p>
                  </a:txBody>
                  <a:tcPr/>
                </a:tc>
                <a:tc>
                  <a:txBody>
                    <a:bodyPr/>
                    <a:lstStyle/>
                    <a:p>
                      <a:r>
                        <a:rPr lang="en-NZ" sz="1100">
                          <a:latin typeface="Avenir Next LT Pro" panose="020B0504020202020204" pitchFamily="34" charset="0"/>
                        </a:rPr>
                        <a:t>Currently there is no specific budget allocated or identified for this programme of work. This puts limitations on what resources can be deployed to deliver the programme. </a:t>
                      </a:r>
                    </a:p>
                  </a:txBody>
                  <a:tcPr/>
                </a:tc>
                <a:tc>
                  <a:txBody>
                    <a:bodyPr/>
                    <a:lstStyle/>
                    <a:p>
                      <a:r>
                        <a:rPr lang="en-NZ" sz="1100">
                          <a:latin typeface="Avenir Next LT Pro" panose="020B0504020202020204" pitchFamily="34" charset="0"/>
                        </a:rPr>
                        <a:t>Work is underway to estimate budget requirements and to identify possible budget sources, including higher revenue generated as a result of fee review implementation. </a:t>
                      </a:r>
                    </a:p>
                  </a:txBody>
                  <a:tcPr/>
                </a:tc>
                <a:extLst>
                  <a:ext uri="{0D108BD9-81ED-4DB2-BD59-A6C34878D82A}">
                    <a16:rowId xmlns:a16="http://schemas.microsoft.com/office/drawing/2014/main" val="1730402604"/>
                  </a:ext>
                </a:extLst>
              </a:tr>
              <a:tr h="657763">
                <a:tc>
                  <a:txBody>
                    <a:bodyPr/>
                    <a:lstStyle/>
                    <a:p>
                      <a:r>
                        <a:rPr lang="en-NZ" sz="1100">
                          <a:latin typeface="Avenir Next LT Pro"/>
                        </a:rPr>
                        <a:t>Human Resources (I)</a:t>
                      </a:r>
                    </a:p>
                  </a:txBody>
                  <a:tcPr/>
                </a:tc>
                <a:tc>
                  <a:txBody>
                    <a:bodyPr/>
                    <a:lstStyle/>
                    <a:p>
                      <a:r>
                        <a:rPr lang="en-NZ" sz="1100">
                          <a:latin typeface="Avenir Next LT Pro" panose="020B0504020202020204" pitchFamily="34" charset="0"/>
                        </a:rPr>
                        <a:t>We currently have approximately 0.80 FTE (in addition to operational teams) available to work on this programme of work. This again puts limitations on how quickly and effectively work can be completed. </a:t>
                      </a:r>
                    </a:p>
                  </a:txBody>
                  <a:tcPr/>
                </a:tc>
                <a:tc>
                  <a:txBody>
                    <a:bodyPr/>
                    <a:lstStyle/>
                    <a:p>
                      <a:r>
                        <a:rPr lang="en-NZ" sz="1100">
                          <a:latin typeface="Avenir Next LT Pro"/>
                        </a:rPr>
                        <a:t>A programme secretary is brought onboard effective 23</a:t>
                      </a:r>
                      <a:r>
                        <a:rPr lang="en-NZ" sz="1100" baseline="30000">
                          <a:latin typeface="Avenir Next LT Pro"/>
                        </a:rPr>
                        <a:t>rd</a:t>
                      </a:r>
                      <a:r>
                        <a:rPr lang="en-NZ" sz="1100">
                          <a:latin typeface="Avenir Next LT Pro"/>
                        </a:rPr>
                        <a:t> July 2023. Work is also underway to secure Comms &amp; engagement resource, as well as co-design resource. Further mitigation is dependant on mitigating the budget issue.   </a:t>
                      </a:r>
                      <a:endParaRPr lang="en-NZ" sz="1100">
                        <a:latin typeface="Avenir Next LT Pro" panose="020B0504020202020204" pitchFamily="34" charset="0"/>
                      </a:endParaRPr>
                    </a:p>
                  </a:txBody>
                  <a:tcPr/>
                </a:tc>
                <a:extLst>
                  <a:ext uri="{0D108BD9-81ED-4DB2-BD59-A6C34878D82A}">
                    <a16:rowId xmlns:a16="http://schemas.microsoft.com/office/drawing/2014/main" val="167929306"/>
                  </a:ext>
                </a:extLst>
              </a:tr>
              <a:tr h="657763">
                <a:tc>
                  <a:txBody>
                    <a:bodyPr/>
                    <a:lstStyle/>
                    <a:p>
                      <a:r>
                        <a:rPr lang="en-NZ" sz="1100" dirty="0">
                          <a:latin typeface="Avenir Next LT Pro"/>
                        </a:rPr>
                        <a:t>Poor engagement by the TTM industry (R)</a:t>
                      </a:r>
                    </a:p>
                  </a:txBody>
                  <a:tcPr/>
                </a:tc>
                <a:tc>
                  <a:txBody>
                    <a:bodyPr/>
                    <a:lstStyle/>
                    <a:p>
                      <a:r>
                        <a:rPr lang="en-NZ" sz="1100" dirty="0">
                          <a:latin typeface="Avenir Next LT Pro" panose="020B0504020202020204" pitchFamily="34" charset="0"/>
                        </a:rPr>
                        <a:t>The industry might not engage with the transformation programme, either because the transformation calls for better risk assessment and planning or because it is not commercially favourable. </a:t>
                      </a:r>
                    </a:p>
                  </a:txBody>
                  <a:tcPr/>
                </a:tc>
                <a:tc>
                  <a:txBody>
                    <a:bodyPr/>
                    <a:lstStyle/>
                    <a:p>
                      <a:r>
                        <a:rPr lang="en-NZ" sz="1100" dirty="0">
                          <a:latin typeface="Avenir Next LT Pro"/>
                        </a:rPr>
                        <a:t>Establishment of a work stream dedicated to engaging and co-designing the transformation with the industry. AT, as the PCBU, takes lead. </a:t>
                      </a:r>
                      <a:endParaRPr lang="en-NZ" sz="1100" dirty="0">
                        <a:highlight>
                          <a:srgbClr val="FFFF00"/>
                        </a:highlight>
                        <a:latin typeface="Avenir Next LT Pro"/>
                      </a:endParaRPr>
                    </a:p>
                  </a:txBody>
                  <a:tcPr/>
                </a:tc>
                <a:extLst>
                  <a:ext uri="{0D108BD9-81ED-4DB2-BD59-A6C34878D82A}">
                    <a16:rowId xmlns:a16="http://schemas.microsoft.com/office/drawing/2014/main" val="336287306"/>
                  </a:ext>
                </a:extLst>
              </a:tr>
              <a:tr h="657763">
                <a:tc>
                  <a:txBody>
                    <a:bodyPr/>
                    <a:lstStyle/>
                    <a:p>
                      <a:r>
                        <a:rPr lang="en-NZ" sz="1100">
                          <a:latin typeface="Avenir Next LT Pro"/>
                        </a:rPr>
                        <a:t>Unrealistic expectations (I) </a:t>
                      </a:r>
                      <a:endParaRPr lang="en-NZ" sz="1100">
                        <a:latin typeface="Avenir Next LT Pro" panose="020B0504020202020204" pitchFamily="34" charset="0"/>
                      </a:endParaRPr>
                    </a:p>
                  </a:txBody>
                  <a:tcPr/>
                </a:tc>
                <a:tc>
                  <a:txBody>
                    <a:bodyPr/>
                    <a:lstStyle/>
                    <a:p>
                      <a:r>
                        <a:rPr lang="en-NZ" sz="1100" dirty="0">
                          <a:latin typeface="Avenir Next LT Pro"/>
                        </a:rPr>
                        <a:t>Public expectation and political expectation do not match with what AT can achieve both from a legislative perspective or our ability to influence the industry.</a:t>
                      </a:r>
                    </a:p>
                  </a:txBody>
                  <a:tcPr/>
                </a:tc>
                <a:tc>
                  <a:txBody>
                    <a:bodyPr/>
                    <a:lstStyle/>
                    <a:p>
                      <a:r>
                        <a:rPr lang="en-NZ" sz="1100" b="0" dirty="0">
                          <a:latin typeface="Avenir Next LT Pro"/>
                        </a:rPr>
                        <a:t>Education, communication and stakeholder engagement. </a:t>
                      </a:r>
                      <a:endParaRPr lang="en-NZ" sz="1100" b="0" dirty="0">
                        <a:highlight>
                          <a:srgbClr val="FFFF00"/>
                        </a:highlight>
                        <a:latin typeface="Avenir Next LT Pro"/>
                      </a:endParaRPr>
                    </a:p>
                  </a:txBody>
                  <a:tcPr/>
                </a:tc>
                <a:extLst>
                  <a:ext uri="{0D108BD9-81ED-4DB2-BD59-A6C34878D82A}">
                    <a16:rowId xmlns:a16="http://schemas.microsoft.com/office/drawing/2014/main" val="1398230799"/>
                  </a:ext>
                </a:extLst>
              </a:tr>
            </a:tbl>
          </a:graphicData>
        </a:graphic>
      </p:graphicFrame>
    </p:spTree>
    <p:extLst>
      <p:ext uri="{BB962C8B-B14F-4D97-AF65-F5344CB8AC3E}">
        <p14:creationId xmlns:p14="http://schemas.microsoft.com/office/powerpoint/2010/main" val="30450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2202-48D5-307B-A0D7-3B26EBC265C5}"/>
              </a:ext>
            </a:extLst>
          </p:cNvPr>
          <p:cNvSpPr>
            <a:spLocks noGrp="1"/>
          </p:cNvSpPr>
          <p:nvPr>
            <p:ph type="ctrTitle"/>
          </p:nvPr>
        </p:nvSpPr>
        <p:spPr/>
        <p:txBody>
          <a:bodyPr/>
          <a:lstStyle/>
          <a:p>
            <a:pPr algn="l"/>
            <a:r>
              <a:rPr lang="en-US" b="1"/>
              <a:t>Thank You</a:t>
            </a:r>
          </a:p>
        </p:txBody>
      </p:sp>
    </p:spTree>
    <p:extLst>
      <p:ext uri="{BB962C8B-B14F-4D97-AF65-F5344CB8AC3E}">
        <p14:creationId xmlns:p14="http://schemas.microsoft.com/office/powerpoint/2010/main" val="40105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8C98-3C0E-1458-A979-75FE82C44A22}"/>
              </a:ext>
            </a:extLst>
          </p:cNvPr>
          <p:cNvSpPr>
            <a:spLocks noGrp="1"/>
          </p:cNvSpPr>
          <p:nvPr>
            <p:ph type="ctrTitle"/>
          </p:nvPr>
        </p:nvSpPr>
        <p:spPr/>
        <p:txBody>
          <a:bodyPr/>
          <a:lstStyle/>
          <a:p>
            <a:r>
              <a:rPr lang="en-US" b="1" dirty="0"/>
              <a:t>Introduction</a:t>
            </a:r>
          </a:p>
        </p:txBody>
      </p:sp>
      <p:pic>
        <p:nvPicPr>
          <p:cNvPr id="8" name="Picture Placeholder 7" descr="A road sign and traffic cones on the side of a road&#10;&#10;Description automatically generated">
            <a:extLst>
              <a:ext uri="{FF2B5EF4-FFF2-40B4-BE49-F238E27FC236}">
                <a16:creationId xmlns:a16="http://schemas.microsoft.com/office/drawing/2014/main" id="{1BCE649D-E212-49E2-AE80-B1A88E12A7FC}"/>
              </a:ext>
            </a:extLst>
          </p:cNvPr>
          <p:cNvPicPr>
            <a:picLocks noGrp="1" noChangeAspect="1"/>
          </p:cNvPicPr>
          <p:nvPr>
            <p:ph type="pic" sz="quarter" idx="22"/>
          </p:nvPr>
        </p:nvPicPr>
        <p:blipFill rotWithShape="1">
          <a:blip r:embed="rId3"/>
          <a:srcRect l="2462" r="60190"/>
          <a:stretch/>
        </p:blipFill>
        <p:spPr>
          <a:xfrm>
            <a:off x="6179672" y="-2"/>
            <a:ext cx="6012330" cy="6858001"/>
          </a:xfrm>
        </p:spPr>
      </p:pic>
    </p:spTree>
    <p:extLst>
      <p:ext uri="{BB962C8B-B14F-4D97-AF65-F5344CB8AC3E}">
        <p14:creationId xmlns:p14="http://schemas.microsoft.com/office/powerpoint/2010/main" val="39336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a road with signs&#10;&#10;Description automatically generated">
            <a:extLst>
              <a:ext uri="{FF2B5EF4-FFF2-40B4-BE49-F238E27FC236}">
                <a16:creationId xmlns:a16="http://schemas.microsoft.com/office/drawing/2014/main" id="{3514DEEB-EAA4-41E0-B697-E2518B49FAAA}"/>
              </a:ext>
            </a:extLst>
          </p:cNvPr>
          <p:cNvPicPr>
            <a:picLocks noChangeAspect="1"/>
          </p:cNvPicPr>
          <p:nvPr/>
        </p:nvPicPr>
        <p:blipFill rotWithShape="1">
          <a:blip r:embed="rId3">
            <a:alphaModFix amt="5000"/>
          </a:blip>
          <a:srcRect l="30" t="1" b="1"/>
          <a:stretch/>
        </p:blipFill>
        <p:spPr>
          <a:xfrm>
            <a:off x="3622089" y="0"/>
            <a:ext cx="8569911" cy="6858000"/>
          </a:xfrm>
          <a:prstGeom prst="rect">
            <a:avLst/>
          </a:prstGeom>
        </p:spPr>
      </p:pic>
      <p:graphicFrame>
        <p:nvGraphicFramePr>
          <p:cNvPr id="4" name="Table 4">
            <a:extLst>
              <a:ext uri="{FF2B5EF4-FFF2-40B4-BE49-F238E27FC236}">
                <a16:creationId xmlns:a16="http://schemas.microsoft.com/office/drawing/2014/main" id="{59ED727E-B38F-407B-949B-BDBA6B1A8FC0}"/>
              </a:ext>
            </a:extLst>
          </p:cNvPr>
          <p:cNvGraphicFramePr>
            <a:graphicFrameLocks noGrp="1"/>
          </p:cNvGraphicFramePr>
          <p:nvPr>
            <p:extLst>
              <p:ext uri="{D42A27DB-BD31-4B8C-83A1-F6EECF244321}">
                <p14:modId xmlns:p14="http://schemas.microsoft.com/office/powerpoint/2010/main" val="284919811"/>
              </p:ext>
            </p:extLst>
          </p:nvPr>
        </p:nvGraphicFramePr>
        <p:xfrm>
          <a:off x="714847" y="983337"/>
          <a:ext cx="6502699" cy="599237"/>
        </p:xfrm>
        <a:graphic>
          <a:graphicData uri="http://schemas.openxmlformats.org/drawingml/2006/table">
            <a:tbl>
              <a:tblPr firstRow="1" bandRow="1">
                <a:tableStyleId>{7DF18680-E054-41AD-8BC1-D1AEF772440D}</a:tableStyleId>
              </a:tblPr>
              <a:tblGrid>
                <a:gridCol w="6502699">
                  <a:extLst>
                    <a:ext uri="{9D8B030D-6E8A-4147-A177-3AD203B41FA5}">
                      <a16:colId xmlns:a16="http://schemas.microsoft.com/office/drawing/2014/main" val="1830199502"/>
                    </a:ext>
                  </a:extLst>
                </a:gridCol>
              </a:tblGrid>
              <a:tr h="599237">
                <a:tc>
                  <a:txBody>
                    <a:bodyPr/>
                    <a:lstStyle/>
                    <a:p>
                      <a:r>
                        <a:rPr lang="en-NZ" sz="2800" b="1" kern="1200">
                          <a:solidFill>
                            <a:srgbClr val="00112F"/>
                          </a:solidFill>
                          <a:latin typeface="Avenir Next LT Pro" panose="020B0504020202020204" pitchFamily="34" charset="0"/>
                          <a:ea typeface="+mn-ea"/>
                          <a:cs typeface="+mn-cs"/>
                        </a:rPr>
                        <a:t>Background</a:t>
                      </a:r>
                    </a:p>
                  </a:txBody>
                  <a:tcPr>
                    <a:noFill/>
                  </a:tcPr>
                </a:tc>
                <a:extLst>
                  <a:ext uri="{0D108BD9-81ED-4DB2-BD59-A6C34878D82A}">
                    <a16:rowId xmlns:a16="http://schemas.microsoft.com/office/drawing/2014/main" val="346008507"/>
                  </a:ext>
                </a:extLst>
              </a:tr>
            </a:tbl>
          </a:graphicData>
        </a:graphic>
      </p:graphicFrame>
      <p:sp>
        <p:nvSpPr>
          <p:cNvPr id="8" name="TextBox 7">
            <a:extLst>
              <a:ext uri="{FF2B5EF4-FFF2-40B4-BE49-F238E27FC236}">
                <a16:creationId xmlns:a16="http://schemas.microsoft.com/office/drawing/2014/main" id="{C09DA42B-04F9-CBE3-8CB4-1BD3FE76F8EB}"/>
              </a:ext>
            </a:extLst>
          </p:cNvPr>
          <p:cNvSpPr txBox="1"/>
          <p:nvPr/>
        </p:nvSpPr>
        <p:spPr>
          <a:xfrm>
            <a:off x="5009876" y="2374169"/>
            <a:ext cx="5567176" cy="846386"/>
          </a:xfrm>
          <a:prstGeom prst="rect">
            <a:avLst/>
          </a:prstGeom>
          <a:noFill/>
        </p:spPr>
        <p:txBody>
          <a:bodyPr wrap="square" numCol="1" spcCol="18000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b="1">
                <a:solidFill>
                  <a:srgbClr val="00112F"/>
                </a:solidFill>
                <a:latin typeface="Avenir Next LT Pro"/>
              </a:rPr>
              <a:t>Deliver a better approach to Traffic Management (Mayor’s </a:t>
            </a:r>
            <a:r>
              <a:rPr lang="en-NZ" sz="1100" b="1" err="1">
                <a:solidFill>
                  <a:srgbClr val="00112F"/>
                </a:solidFill>
                <a:latin typeface="Avenir Next LT Pro"/>
              </a:rPr>
              <a:t>LoE</a:t>
            </a:r>
            <a:r>
              <a:rPr lang="en-NZ" sz="1100" b="1">
                <a:solidFill>
                  <a:srgbClr val="00112F"/>
                </a:solidFill>
                <a:latin typeface="Avenir Next LT Pro"/>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a:solidFill>
                  <a:srgbClr val="0476CC"/>
                </a:solidFill>
                <a:latin typeface="Avenir Next LT Pro"/>
              </a:rPr>
              <a:t>The Mayor, through the letter of expectation has asked that AT delivers a better approach to TTM in Auckland. This also requires a significant systemic change for the practice of TTM in Auckland. </a:t>
            </a:r>
            <a:endParaRPr lang="en-NZ" sz="1100">
              <a:solidFill>
                <a:srgbClr val="00112F"/>
              </a:solidFill>
              <a:latin typeface="Avenir Next LT Pro"/>
            </a:endParaRPr>
          </a:p>
        </p:txBody>
      </p:sp>
      <p:sp>
        <p:nvSpPr>
          <p:cNvPr id="5" name="TextBox 4">
            <a:extLst>
              <a:ext uri="{FF2B5EF4-FFF2-40B4-BE49-F238E27FC236}">
                <a16:creationId xmlns:a16="http://schemas.microsoft.com/office/drawing/2014/main" id="{472AD85C-C311-C81F-9757-9F11940D8414}"/>
              </a:ext>
            </a:extLst>
          </p:cNvPr>
          <p:cNvSpPr txBox="1"/>
          <p:nvPr/>
        </p:nvSpPr>
        <p:spPr>
          <a:xfrm>
            <a:off x="714847" y="2374168"/>
            <a:ext cx="4026227" cy="2431435"/>
          </a:xfrm>
          <a:prstGeom prst="rect">
            <a:avLst/>
          </a:prstGeom>
          <a:noFill/>
        </p:spPr>
        <p:txBody>
          <a:bodyPr wrap="square" numCol="1" spcCol="18000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b="1" dirty="0" err="1">
                <a:solidFill>
                  <a:srgbClr val="00112F"/>
                </a:solidFill>
                <a:latin typeface="Avenir Next LT Pro"/>
              </a:rPr>
              <a:t>CoPTTM</a:t>
            </a:r>
            <a:r>
              <a:rPr lang="en-NZ" sz="1100" b="1" dirty="0">
                <a:solidFill>
                  <a:srgbClr val="00112F"/>
                </a:solidFill>
                <a:latin typeface="Avenir Next LT Pro"/>
              </a:rPr>
              <a:t> to NZGTTM</a:t>
            </a:r>
            <a:endParaRPr lang="en-NZ" sz="1100" b="1" dirty="0">
              <a:solidFill>
                <a:srgbClr val="0476CC"/>
              </a:solidFill>
              <a:latin typeface="Avenir Next LT Pro"/>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dirty="0">
                <a:solidFill>
                  <a:srgbClr val="0476CC"/>
                </a:solidFill>
                <a:latin typeface="Avenir Next LT Pro"/>
              </a:rPr>
              <a:t>The New Zealand Guide to Temporary Traffic Management (NZGTTM) will replace the Code of Practice for Temporary Traffic Management (</a:t>
            </a:r>
            <a:r>
              <a:rPr lang="en-NZ" sz="1100" dirty="0" err="1">
                <a:solidFill>
                  <a:srgbClr val="0476CC"/>
                </a:solidFill>
                <a:latin typeface="Avenir Next LT Pro"/>
              </a:rPr>
              <a:t>CoPTTM</a:t>
            </a:r>
            <a:r>
              <a:rPr lang="en-NZ" sz="1100" dirty="0">
                <a:solidFill>
                  <a:srgbClr val="0476CC"/>
                </a:solidFill>
                <a:latin typeface="Avenir Next LT Pro"/>
              </a:rPr>
              <a:t>) in the next two years. This signals a significant systemic change for the practice of TTM in New Zealand. </a:t>
            </a:r>
            <a:r>
              <a:rPr lang="en-NZ" sz="1100" dirty="0" err="1">
                <a:solidFill>
                  <a:srgbClr val="0476CC"/>
                </a:solidFill>
                <a:latin typeface="Avenir Next LT Pro"/>
              </a:rPr>
              <a:t>CoPTTM</a:t>
            </a:r>
            <a:r>
              <a:rPr lang="en-NZ" sz="1100" dirty="0">
                <a:solidFill>
                  <a:srgbClr val="0476CC"/>
                </a:solidFill>
                <a:latin typeface="Avenir Next LT Pro"/>
              </a:rPr>
              <a:t> has been in place for 20 years now. </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b="1" dirty="0">
                <a:solidFill>
                  <a:srgbClr val="0476CC"/>
                </a:solidFill>
                <a:latin typeface="Avenir Next LT Pro"/>
              </a:rPr>
              <a:t>The key change is a move away from a prescriptive set of rules to a more flexible set of guidelines that emphasises planning for and managing risks. </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NZ" sz="1100" dirty="0">
              <a:solidFill>
                <a:srgbClr val="0476CC"/>
              </a:solidFill>
              <a:latin typeface="Avenir Next LT Pro"/>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lang="en-NZ" sz="1100" dirty="0">
              <a:solidFill>
                <a:srgbClr val="0476CC"/>
              </a:solidFill>
              <a:latin typeface="Avenir Next LT Pro"/>
            </a:endParaRPr>
          </a:p>
        </p:txBody>
      </p:sp>
      <p:sp>
        <p:nvSpPr>
          <p:cNvPr id="10" name="TextBox 9">
            <a:extLst>
              <a:ext uri="{FF2B5EF4-FFF2-40B4-BE49-F238E27FC236}">
                <a16:creationId xmlns:a16="http://schemas.microsoft.com/office/drawing/2014/main" id="{ED82F3AA-2BCA-47AE-9477-3ECA2E52B4B9}"/>
              </a:ext>
            </a:extLst>
          </p:cNvPr>
          <p:cNvSpPr txBox="1"/>
          <p:nvPr/>
        </p:nvSpPr>
        <p:spPr>
          <a:xfrm>
            <a:off x="5009876" y="3429000"/>
            <a:ext cx="5567176" cy="1184940"/>
          </a:xfrm>
          <a:prstGeom prst="rect">
            <a:avLst/>
          </a:prstGeom>
          <a:noFill/>
        </p:spPr>
        <p:txBody>
          <a:bodyPr wrap="square" lIns="91440" tIns="45720" rIns="91440" bIns="45720" numCol="1" spcCol="180000" anchor="t">
            <a:spAutoFit/>
          </a:bodyPr>
          <a:lstStyle/>
          <a:p>
            <a:pPr>
              <a:spcBef>
                <a:spcPts val="600"/>
              </a:spcBef>
              <a:defRPr/>
            </a:pPr>
            <a:r>
              <a:rPr lang="en-NZ" sz="1100" b="1">
                <a:solidFill>
                  <a:srgbClr val="00112F"/>
                </a:solidFill>
                <a:latin typeface="Avenir Next LT Pro"/>
              </a:rPr>
              <a:t>Multiple players – An interdependent system </a:t>
            </a:r>
          </a:p>
          <a:p>
            <a:pPr>
              <a:spcBef>
                <a:spcPts val="600"/>
              </a:spcBef>
              <a:defRPr/>
            </a:pPr>
            <a:r>
              <a:rPr lang="en-NZ" sz="1100">
                <a:solidFill>
                  <a:srgbClr val="0476CC"/>
                </a:solidFill>
                <a:latin typeface="Avenir Next LT Pro"/>
              </a:rPr>
              <a:t>The TTM system in Auckland is made up of four key players – the Road Controlling Authorities (RCAs), the Principals that create projects, the Contractors that deliver works and TTM companies who in some cases plan and manage TTM around work sites. The systemic change can only be achieved if all these players evolve to meet the challenge.</a:t>
            </a:r>
            <a:endParaRPr lang="en-NZ" sz="1100">
              <a:solidFill>
                <a:srgbClr val="00112F"/>
              </a:solidFill>
              <a:latin typeface="Avenir Next LT Pro"/>
            </a:endParaRPr>
          </a:p>
        </p:txBody>
      </p:sp>
    </p:spTree>
    <p:extLst>
      <p:ext uri="{BB962C8B-B14F-4D97-AF65-F5344CB8AC3E}">
        <p14:creationId xmlns:p14="http://schemas.microsoft.com/office/powerpoint/2010/main" val="3606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a road with signs&#10;&#10;Description automatically generated">
            <a:extLst>
              <a:ext uri="{FF2B5EF4-FFF2-40B4-BE49-F238E27FC236}">
                <a16:creationId xmlns:a16="http://schemas.microsoft.com/office/drawing/2014/main" id="{3514DEEB-EAA4-41E0-B697-E2518B49FAAA}"/>
              </a:ext>
            </a:extLst>
          </p:cNvPr>
          <p:cNvPicPr>
            <a:picLocks noChangeAspect="1"/>
          </p:cNvPicPr>
          <p:nvPr/>
        </p:nvPicPr>
        <p:blipFill rotWithShape="1">
          <a:blip r:embed="rId3">
            <a:alphaModFix amt="5000"/>
          </a:blip>
          <a:srcRect l="30" t="1" b="1"/>
          <a:stretch/>
        </p:blipFill>
        <p:spPr>
          <a:xfrm>
            <a:off x="3622089" y="0"/>
            <a:ext cx="8569911" cy="6858000"/>
          </a:xfrm>
          <a:prstGeom prst="rect">
            <a:avLst/>
          </a:prstGeom>
        </p:spPr>
      </p:pic>
      <p:graphicFrame>
        <p:nvGraphicFramePr>
          <p:cNvPr id="4" name="Table 4">
            <a:extLst>
              <a:ext uri="{FF2B5EF4-FFF2-40B4-BE49-F238E27FC236}">
                <a16:creationId xmlns:a16="http://schemas.microsoft.com/office/drawing/2014/main" id="{59ED727E-B38F-407B-949B-BDBA6B1A8FC0}"/>
              </a:ext>
            </a:extLst>
          </p:cNvPr>
          <p:cNvGraphicFramePr>
            <a:graphicFrameLocks noGrp="1"/>
          </p:cNvGraphicFramePr>
          <p:nvPr>
            <p:extLst>
              <p:ext uri="{D42A27DB-BD31-4B8C-83A1-F6EECF244321}">
                <p14:modId xmlns:p14="http://schemas.microsoft.com/office/powerpoint/2010/main" val="76426465"/>
              </p:ext>
            </p:extLst>
          </p:nvPr>
        </p:nvGraphicFramePr>
        <p:xfrm>
          <a:off x="714848" y="586741"/>
          <a:ext cx="6888028" cy="944880"/>
        </p:xfrm>
        <a:graphic>
          <a:graphicData uri="http://schemas.openxmlformats.org/drawingml/2006/table">
            <a:tbl>
              <a:tblPr firstRow="1" bandRow="1">
                <a:tableStyleId>{7DF18680-E054-41AD-8BC1-D1AEF772440D}</a:tableStyleId>
              </a:tblPr>
              <a:tblGrid>
                <a:gridCol w="6888028">
                  <a:extLst>
                    <a:ext uri="{9D8B030D-6E8A-4147-A177-3AD203B41FA5}">
                      <a16:colId xmlns:a16="http://schemas.microsoft.com/office/drawing/2014/main" val="1830199502"/>
                    </a:ext>
                  </a:extLst>
                </a:gridCol>
              </a:tblGrid>
              <a:tr h="814632">
                <a:tc>
                  <a:txBody>
                    <a:bodyPr/>
                    <a:lstStyle/>
                    <a:p>
                      <a:r>
                        <a:rPr lang="en-NZ" sz="2800" b="1" kern="1200">
                          <a:solidFill>
                            <a:srgbClr val="00112F"/>
                          </a:solidFill>
                          <a:latin typeface="Avenir Next LT Pro" panose="020B0504020202020204" pitchFamily="34" charset="0"/>
                          <a:ea typeface="+mn-ea"/>
                          <a:cs typeface="+mn-cs"/>
                        </a:rPr>
                        <a:t>Moving to risk based TTM is a big change for AT and the industry</a:t>
                      </a:r>
                    </a:p>
                  </a:txBody>
                  <a:tcPr>
                    <a:noFill/>
                  </a:tcPr>
                </a:tc>
                <a:extLst>
                  <a:ext uri="{0D108BD9-81ED-4DB2-BD59-A6C34878D82A}">
                    <a16:rowId xmlns:a16="http://schemas.microsoft.com/office/drawing/2014/main" val="346008507"/>
                  </a:ext>
                </a:extLst>
              </a:tr>
            </a:tbl>
          </a:graphicData>
        </a:graphic>
      </p:graphicFrame>
      <p:sp>
        <p:nvSpPr>
          <p:cNvPr id="5" name="TextBox 4">
            <a:extLst>
              <a:ext uri="{FF2B5EF4-FFF2-40B4-BE49-F238E27FC236}">
                <a16:creationId xmlns:a16="http://schemas.microsoft.com/office/drawing/2014/main" id="{472AD85C-C311-C81F-9757-9F11940D8414}"/>
              </a:ext>
            </a:extLst>
          </p:cNvPr>
          <p:cNvSpPr txBox="1"/>
          <p:nvPr/>
        </p:nvSpPr>
        <p:spPr>
          <a:xfrm>
            <a:off x="714846" y="2374168"/>
            <a:ext cx="6440189" cy="2092881"/>
          </a:xfrm>
          <a:prstGeom prst="rect">
            <a:avLst/>
          </a:prstGeom>
          <a:noFill/>
        </p:spPr>
        <p:txBody>
          <a:bodyPr wrap="square" lIns="91440" tIns="45720" rIns="91440" bIns="45720" numCol="1" spcCol="180000" anchor="t">
            <a:spAutoFit/>
          </a:bodyPr>
          <a:lstStyle/>
          <a:p>
            <a:pPr marL="342900" indent="-342900">
              <a:spcBef>
                <a:spcPts val="600"/>
              </a:spcBef>
              <a:buFont typeface="+mj-lt"/>
              <a:buAutoNum type="arabicPeriod"/>
              <a:defRPr/>
            </a:pPr>
            <a:r>
              <a:rPr lang="en-NZ" sz="1100">
                <a:solidFill>
                  <a:schemeClr val="accent1"/>
                </a:solidFill>
                <a:latin typeface="Avenir Next LT Pro"/>
              </a:rPr>
              <a:t>The safety net of </a:t>
            </a:r>
            <a:r>
              <a:rPr lang="en-NZ" sz="1100" err="1">
                <a:solidFill>
                  <a:schemeClr val="accent1"/>
                </a:solidFill>
                <a:latin typeface="Avenir Next LT Pro"/>
              </a:rPr>
              <a:t>CoPTTM</a:t>
            </a:r>
            <a:r>
              <a:rPr lang="en-NZ" sz="1100">
                <a:solidFill>
                  <a:schemeClr val="accent1"/>
                </a:solidFill>
                <a:latin typeface="Avenir Next LT Pro"/>
              </a:rPr>
              <a:t> will be removed. This means no one can rely on that as the best practice standard for risk management at worksites. </a:t>
            </a:r>
          </a:p>
          <a:p>
            <a:pPr marL="342900" indent="-342900">
              <a:spcBef>
                <a:spcPts val="600"/>
              </a:spcBef>
              <a:buFont typeface="+mj-lt"/>
              <a:buAutoNum type="arabicPeriod"/>
              <a:defRPr/>
            </a:pPr>
            <a:r>
              <a:rPr lang="en-NZ" sz="1100">
                <a:solidFill>
                  <a:schemeClr val="accent1"/>
                </a:solidFill>
                <a:latin typeface="Avenir Next LT Pro"/>
              </a:rPr>
              <a:t>AT, as one of Auckland's RCAs, needs to be clear about how it executes the responsibility for Safety expected by the Local Government Act 1974. – Risk management framework </a:t>
            </a:r>
          </a:p>
          <a:p>
            <a:pPr marL="342900" indent="-342900">
              <a:spcBef>
                <a:spcPts val="600"/>
              </a:spcBef>
              <a:buFont typeface="+mj-lt"/>
              <a:buAutoNum type="arabicPeriod"/>
              <a:defRPr/>
            </a:pPr>
            <a:r>
              <a:rPr lang="en-NZ" sz="1100">
                <a:solidFill>
                  <a:schemeClr val="accent1"/>
                </a:solidFill>
                <a:latin typeface="Avenir Next LT Pro"/>
              </a:rPr>
              <a:t>AT as the principal/ PCBU for road construction, maintenance and renewals needs to understand how it executes the responsibility for Safety expected by the Health and Safety at Work Act. – Risk management framework</a:t>
            </a:r>
          </a:p>
          <a:p>
            <a:pPr marL="342900" indent="-342900">
              <a:spcBef>
                <a:spcPts val="600"/>
              </a:spcBef>
              <a:buFont typeface="+mj-lt"/>
              <a:buAutoNum type="arabicPeriod"/>
              <a:defRPr/>
            </a:pPr>
            <a:r>
              <a:rPr lang="en-NZ" sz="1100">
                <a:solidFill>
                  <a:schemeClr val="accent1"/>
                </a:solidFill>
                <a:latin typeface="Avenir Next LT Pro"/>
              </a:rPr>
              <a:t>Private sector partners also need to assume greater responsibility for risk management. </a:t>
            </a:r>
          </a:p>
          <a:p>
            <a:pPr marL="342900" indent="-342900">
              <a:spcBef>
                <a:spcPts val="600"/>
              </a:spcBef>
              <a:buFont typeface="+mj-lt"/>
              <a:buAutoNum type="arabicPeriod"/>
              <a:defRPr/>
            </a:pPr>
            <a:r>
              <a:rPr lang="en-NZ" sz="1100">
                <a:solidFill>
                  <a:schemeClr val="accent1"/>
                </a:solidFill>
                <a:latin typeface="Avenir Next LT Pro"/>
              </a:rPr>
              <a:t>This means creating risk management frameworks, teams with the right skills and demonstrating thought leadership through the transition process</a:t>
            </a:r>
          </a:p>
        </p:txBody>
      </p:sp>
    </p:spTree>
    <p:extLst>
      <p:ext uri="{BB962C8B-B14F-4D97-AF65-F5344CB8AC3E}">
        <p14:creationId xmlns:p14="http://schemas.microsoft.com/office/powerpoint/2010/main" val="381768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a road with signs&#10;&#10;Description automatically generated">
            <a:extLst>
              <a:ext uri="{FF2B5EF4-FFF2-40B4-BE49-F238E27FC236}">
                <a16:creationId xmlns:a16="http://schemas.microsoft.com/office/drawing/2014/main" id="{3514DEEB-EAA4-41E0-B697-E2518B49FAAA}"/>
              </a:ext>
            </a:extLst>
          </p:cNvPr>
          <p:cNvPicPr>
            <a:picLocks noChangeAspect="1"/>
          </p:cNvPicPr>
          <p:nvPr/>
        </p:nvPicPr>
        <p:blipFill rotWithShape="1">
          <a:blip r:embed="rId3">
            <a:alphaModFix amt="5000"/>
          </a:blip>
          <a:srcRect l="30" t="1" b="1"/>
          <a:stretch/>
        </p:blipFill>
        <p:spPr>
          <a:xfrm>
            <a:off x="3622089" y="0"/>
            <a:ext cx="8569911" cy="6858000"/>
          </a:xfrm>
          <a:prstGeom prst="rect">
            <a:avLst/>
          </a:prstGeom>
        </p:spPr>
      </p:pic>
      <p:graphicFrame>
        <p:nvGraphicFramePr>
          <p:cNvPr id="4" name="Table 4">
            <a:extLst>
              <a:ext uri="{FF2B5EF4-FFF2-40B4-BE49-F238E27FC236}">
                <a16:creationId xmlns:a16="http://schemas.microsoft.com/office/drawing/2014/main" id="{59ED727E-B38F-407B-949B-BDBA6B1A8FC0}"/>
              </a:ext>
            </a:extLst>
          </p:cNvPr>
          <p:cNvGraphicFramePr>
            <a:graphicFrameLocks noGrp="1"/>
          </p:cNvGraphicFramePr>
          <p:nvPr>
            <p:extLst>
              <p:ext uri="{D42A27DB-BD31-4B8C-83A1-F6EECF244321}">
                <p14:modId xmlns:p14="http://schemas.microsoft.com/office/powerpoint/2010/main" val="3701936238"/>
              </p:ext>
            </p:extLst>
          </p:nvPr>
        </p:nvGraphicFramePr>
        <p:xfrm>
          <a:off x="714847" y="586741"/>
          <a:ext cx="6502699" cy="944880"/>
        </p:xfrm>
        <a:graphic>
          <a:graphicData uri="http://schemas.openxmlformats.org/drawingml/2006/table">
            <a:tbl>
              <a:tblPr firstRow="1" bandRow="1">
                <a:tableStyleId>{7DF18680-E054-41AD-8BC1-D1AEF772440D}</a:tableStyleId>
              </a:tblPr>
              <a:tblGrid>
                <a:gridCol w="6502699">
                  <a:extLst>
                    <a:ext uri="{9D8B030D-6E8A-4147-A177-3AD203B41FA5}">
                      <a16:colId xmlns:a16="http://schemas.microsoft.com/office/drawing/2014/main" val="1830199502"/>
                    </a:ext>
                  </a:extLst>
                </a:gridCol>
              </a:tblGrid>
              <a:tr h="814632">
                <a:tc>
                  <a:txBody>
                    <a:bodyPr/>
                    <a:lstStyle/>
                    <a:p>
                      <a:r>
                        <a:rPr lang="en-NZ" sz="2800" b="1" kern="1200">
                          <a:solidFill>
                            <a:srgbClr val="00112F"/>
                          </a:solidFill>
                          <a:latin typeface="Avenir Next LT Pro" panose="020B0504020202020204" pitchFamily="34" charset="0"/>
                          <a:ea typeface="+mn-ea"/>
                          <a:cs typeface="+mn-cs"/>
                        </a:rPr>
                        <a:t>Why we need the TTM Transformation Programme.</a:t>
                      </a:r>
                    </a:p>
                  </a:txBody>
                  <a:tcPr>
                    <a:noFill/>
                  </a:tcPr>
                </a:tc>
                <a:extLst>
                  <a:ext uri="{0D108BD9-81ED-4DB2-BD59-A6C34878D82A}">
                    <a16:rowId xmlns:a16="http://schemas.microsoft.com/office/drawing/2014/main" val="346008507"/>
                  </a:ext>
                </a:extLst>
              </a:tr>
            </a:tbl>
          </a:graphicData>
        </a:graphic>
      </p:graphicFrame>
      <p:sp>
        <p:nvSpPr>
          <p:cNvPr id="5" name="TextBox 4">
            <a:extLst>
              <a:ext uri="{FF2B5EF4-FFF2-40B4-BE49-F238E27FC236}">
                <a16:creationId xmlns:a16="http://schemas.microsoft.com/office/drawing/2014/main" id="{472AD85C-C311-C81F-9757-9F11940D8414}"/>
              </a:ext>
            </a:extLst>
          </p:cNvPr>
          <p:cNvSpPr txBox="1"/>
          <p:nvPr/>
        </p:nvSpPr>
        <p:spPr>
          <a:xfrm>
            <a:off x="714846" y="2374168"/>
            <a:ext cx="5490645" cy="3431709"/>
          </a:xfrm>
          <a:prstGeom prst="rect">
            <a:avLst/>
          </a:prstGeom>
          <a:noFill/>
        </p:spPr>
        <p:txBody>
          <a:bodyPr wrap="square" lIns="91440" tIns="45720" rIns="91440" bIns="45720" numCol="1" spcCol="180000" anchor="t">
            <a:spAutoFit/>
          </a:bodyPr>
          <a:lstStyle/>
          <a:p>
            <a:pPr>
              <a:spcBef>
                <a:spcPts val="600"/>
              </a:spcBef>
              <a:defRPr/>
            </a:pPr>
            <a:r>
              <a:rPr lang="en-NZ" sz="1100" b="1">
                <a:solidFill>
                  <a:srgbClr val="00112F"/>
                </a:solidFill>
                <a:latin typeface="Avenir Next LT Pro"/>
              </a:rPr>
              <a:t>Consider the following: </a:t>
            </a:r>
          </a:p>
          <a:p>
            <a:pPr marL="342900" indent="-342900">
              <a:spcBef>
                <a:spcPts val="600"/>
              </a:spcBef>
              <a:buFont typeface="+mj-lt"/>
              <a:buAutoNum type="arabicPeriod"/>
              <a:defRPr/>
            </a:pPr>
            <a:r>
              <a:rPr lang="en-NZ" sz="1100">
                <a:solidFill>
                  <a:schemeClr val="accent1"/>
                </a:solidFill>
                <a:latin typeface="Avenir Next LT Pro"/>
              </a:rPr>
              <a:t>The TTM industry is being asked to respond to the change at a national level. This change being primarily focussed on improved safety within and around worksites. </a:t>
            </a:r>
          </a:p>
          <a:p>
            <a:pPr marL="342900" indent="-342900">
              <a:spcBef>
                <a:spcPts val="600"/>
              </a:spcBef>
              <a:buFont typeface="+mj-lt"/>
              <a:buAutoNum type="arabicPeriod"/>
              <a:defRPr/>
            </a:pPr>
            <a:r>
              <a:rPr lang="en-NZ" sz="1100">
                <a:solidFill>
                  <a:schemeClr val="accent1"/>
                </a:solidFill>
                <a:latin typeface="Avenir Next LT Pro"/>
              </a:rPr>
              <a:t>In addition, in Auckland, the challenge is to find ways to minimise disruption around worksites without compromising safety and to facilitate cost effective TTM solutions.  </a:t>
            </a:r>
          </a:p>
          <a:p>
            <a:pPr marL="342900" indent="-342900">
              <a:spcBef>
                <a:spcPts val="600"/>
              </a:spcBef>
              <a:buFont typeface="+mj-lt"/>
              <a:buAutoNum type="arabicPeriod"/>
              <a:defRPr/>
            </a:pPr>
            <a:r>
              <a:rPr lang="en-NZ" sz="1100">
                <a:solidFill>
                  <a:schemeClr val="accent1"/>
                </a:solidFill>
                <a:latin typeface="Avenir Next LT Pro"/>
              </a:rPr>
              <a:t>The principals, the contractors and the TTM companies need to take on the responsibility for their parts (commercial arrangements, site-specific risk assessment, planning and managing TTM) in improving TTM in Auckland. </a:t>
            </a:r>
          </a:p>
          <a:p>
            <a:pPr marL="342900" indent="-342900">
              <a:spcBef>
                <a:spcPts val="600"/>
              </a:spcBef>
              <a:buFont typeface="+mj-lt"/>
              <a:buAutoNum type="arabicPeriod"/>
              <a:defRPr/>
            </a:pPr>
            <a:r>
              <a:rPr lang="en-NZ" sz="1100">
                <a:solidFill>
                  <a:schemeClr val="accent1"/>
                </a:solidFill>
                <a:latin typeface="Avenir Next LT Pro"/>
              </a:rPr>
              <a:t>The change isn’t aligned with everyone’s best interest. The industry players either need to assume more responsibility for risk management and in some cases commercially the change is not favourable. i.e. less TTM = less money. </a:t>
            </a:r>
          </a:p>
          <a:p>
            <a:pPr marL="342900" indent="-342900">
              <a:spcBef>
                <a:spcPts val="600"/>
              </a:spcBef>
              <a:buFont typeface="+mj-lt"/>
              <a:buAutoNum type="arabicPeriod"/>
              <a:defRPr/>
            </a:pPr>
            <a:r>
              <a:rPr lang="en-NZ" sz="1100">
                <a:solidFill>
                  <a:schemeClr val="accent1"/>
                </a:solidFill>
                <a:latin typeface="Avenir Next LT Pro"/>
              </a:rPr>
              <a:t>AT, as the RCA, can lead, enable and encourage change but cannot assume PCBU’s responsibility for risk management within and around worksites. </a:t>
            </a:r>
          </a:p>
          <a:p>
            <a:pPr marL="342900" indent="-342900">
              <a:spcBef>
                <a:spcPts val="600"/>
              </a:spcBef>
              <a:buFont typeface="+mj-lt"/>
              <a:buAutoNum type="arabicPeriod"/>
              <a:defRPr/>
            </a:pPr>
            <a:r>
              <a:rPr lang="en-NZ" sz="1100">
                <a:solidFill>
                  <a:schemeClr val="accent1"/>
                </a:solidFill>
                <a:latin typeface="Avenir Next LT Pro"/>
              </a:rPr>
              <a:t>AT needs to better understand and manage the effects of roadworks on Aucklanders both at a local and regional level. </a:t>
            </a:r>
          </a:p>
        </p:txBody>
      </p:sp>
      <p:sp>
        <p:nvSpPr>
          <p:cNvPr id="11" name="TextBox 10">
            <a:extLst>
              <a:ext uri="{FF2B5EF4-FFF2-40B4-BE49-F238E27FC236}">
                <a16:creationId xmlns:a16="http://schemas.microsoft.com/office/drawing/2014/main" id="{37A9AF35-A6B8-4AD1-9967-73FAC1CB0657}"/>
              </a:ext>
            </a:extLst>
          </p:cNvPr>
          <p:cNvSpPr txBox="1"/>
          <p:nvPr/>
        </p:nvSpPr>
        <p:spPr>
          <a:xfrm>
            <a:off x="6555964" y="3058970"/>
            <a:ext cx="5113537" cy="1677382"/>
          </a:xfrm>
          <a:prstGeom prst="rect">
            <a:avLst/>
          </a:prstGeom>
          <a:noFill/>
        </p:spPr>
        <p:txBody>
          <a:bodyPr wrap="square" numCol="1" spcCol="18000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NZ" sz="1100" b="1">
              <a:solidFill>
                <a:schemeClr val="accent1"/>
              </a:solidFill>
              <a:latin typeface="Avenir Next LT Pro"/>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b="1">
                <a:solidFill>
                  <a:schemeClr val="accent1"/>
                </a:solidFill>
                <a:latin typeface="Avenir Next LT Pro"/>
              </a:rPr>
              <a:t>In summary, we have two major drivers that are complimentary but are not aligned. We need multiple players, with varying levels of incentive, to pull in the same direction with a sense of urgency. </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NZ" sz="1100" b="1">
              <a:solidFill>
                <a:schemeClr val="accent1"/>
              </a:solidFill>
              <a:latin typeface="Avenir Next LT Pro"/>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b="1">
                <a:solidFill>
                  <a:schemeClr val="accent1"/>
                </a:solidFill>
                <a:latin typeface="Avenir Next LT Pro"/>
              </a:rPr>
              <a:t>AT is responding by creating a formal programme of work that brings all of these elements together and drives a cohesive and collaborative work plan to deliver the change. </a:t>
            </a:r>
          </a:p>
        </p:txBody>
      </p:sp>
    </p:spTree>
    <p:extLst>
      <p:ext uri="{BB962C8B-B14F-4D97-AF65-F5344CB8AC3E}">
        <p14:creationId xmlns:p14="http://schemas.microsoft.com/office/powerpoint/2010/main" val="388448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4E2B-D62F-3203-3C4D-FDCDCFF13439}"/>
              </a:ext>
            </a:extLst>
          </p:cNvPr>
          <p:cNvSpPr>
            <a:spLocks noGrp="1"/>
          </p:cNvSpPr>
          <p:nvPr>
            <p:ph type="ctrTitle"/>
          </p:nvPr>
        </p:nvSpPr>
        <p:spPr>
          <a:xfrm>
            <a:off x="613282" y="1398638"/>
            <a:ext cx="5254486" cy="3173362"/>
          </a:xfrm>
        </p:spPr>
        <p:txBody>
          <a:bodyPr anchor="t">
            <a:normAutofit/>
          </a:bodyPr>
          <a:lstStyle/>
          <a:p>
            <a:r>
              <a:rPr lang="en-US" b="1"/>
              <a:t>The Programme</a:t>
            </a:r>
          </a:p>
        </p:txBody>
      </p:sp>
      <p:sp>
        <p:nvSpPr>
          <p:cNvPr id="20" name="Text Placeholder 2">
            <a:extLst>
              <a:ext uri="{FF2B5EF4-FFF2-40B4-BE49-F238E27FC236}">
                <a16:creationId xmlns:a16="http://schemas.microsoft.com/office/drawing/2014/main" id="{47957EB5-772D-05A7-1E5F-7E603AE11DD7}"/>
              </a:ext>
            </a:extLst>
          </p:cNvPr>
          <p:cNvSpPr>
            <a:spLocks noGrp="1"/>
          </p:cNvSpPr>
          <p:nvPr>
            <p:ph type="body" sz="quarter" idx="21"/>
          </p:nvPr>
        </p:nvSpPr>
        <p:spPr>
          <a:xfrm>
            <a:off x="613280" y="810673"/>
            <a:ext cx="5254487" cy="481415"/>
          </a:xfrm>
        </p:spPr>
        <p:txBody>
          <a:bodyPr/>
          <a:lstStyle/>
          <a:p>
            <a:endParaRPr lang="en-US"/>
          </a:p>
        </p:txBody>
      </p:sp>
      <p:pic>
        <p:nvPicPr>
          <p:cNvPr id="8" name="Picture Placeholder 7" descr="A person wearing a mask running on a street&#10;&#10;Description automatically generated">
            <a:extLst>
              <a:ext uri="{FF2B5EF4-FFF2-40B4-BE49-F238E27FC236}">
                <a16:creationId xmlns:a16="http://schemas.microsoft.com/office/drawing/2014/main" id="{11950F65-B0A1-4848-B3D2-9078F2DBD88C}"/>
              </a:ext>
            </a:extLst>
          </p:cNvPr>
          <p:cNvPicPr>
            <a:picLocks noGrp="1" noChangeAspect="1"/>
          </p:cNvPicPr>
          <p:nvPr>
            <p:ph type="pic" sz="quarter" idx="22"/>
          </p:nvPr>
        </p:nvPicPr>
        <p:blipFill rotWithShape="1">
          <a:blip r:embed="rId3"/>
          <a:srcRect l="43235" t="1" b="1"/>
          <a:stretch/>
        </p:blipFill>
        <p:spPr>
          <a:xfrm>
            <a:off x="6179672" y="-2"/>
            <a:ext cx="6012330" cy="6858001"/>
          </a:xfrm>
          <a:noFill/>
        </p:spPr>
      </p:pic>
    </p:spTree>
    <p:extLst>
      <p:ext uri="{BB962C8B-B14F-4D97-AF65-F5344CB8AC3E}">
        <p14:creationId xmlns:p14="http://schemas.microsoft.com/office/powerpoint/2010/main" val="875982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61A740-43AB-421B-A6F6-2B70DB89F612}"/>
              </a:ext>
            </a:extLst>
          </p:cNvPr>
          <p:cNvSpPr/>
          <p:nvPr/>
        </p:nvSpPr>
        <p:spPr>
          <a:xfrm>
            <a:off x="13607" y="10031"/>
            <a:ext cx="12178393" cy="895659"/>
          </a:xfrm>
          <a:prstGeom prst="rect">
            <a:avLst/>
          </a:prstGeom>
          <a:solidFill>
            <a:schemeClr val="accent5">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5019">
              <a:defRPr/>
            </a:pPr>
            <a:endParaRPr lang="en-NZ" sz="1639">
              <a:solidFill>
                <a:prstClr val="white"/>
              </a:solidFill>
              <a:latin typeface="Avenir Next LT Pro" panose="020B0504020202020204" pitchFamily="34" charset="0"/>
            </a:endParaRPr>
          </a:p>
        </p:txBody>
      </p:sp>
      <p:sp>
        <p:nvSpPr>
          <p:cNvPr id="2" name="Text Placeholder 1">
            <a:extLst>
              <a:ext uri="{FF2B5EF4-FFF2-40B4-BE49-F238E27FC236}">
                <a16:creationId xmlns:a16="http://schemas.microsoft.com/office/drawing/2014/main" id="{0CE2AC61-3FFF-4F59-B9D1-A4E6D660AFB4}"/>
              </a:ext>
            </a:extLst>
          </p:cNvPr>
          <p:cNvSpPr>
            <a:spLocks noGrp="1"/>
          </p:cNvSpPr>
          <p:nvPr>
            <p:ph type="body" sz="quarter" idx="21"/>
          </p:nvPr>
        </p:nvSpPr>
        <p:spPr>
          <a:xfrm>
            <a:off x="687612" y="457860"/>
            <a:ext cx="10786347" cy="323335"/>
          </a:xfrm>
        </p:spPr>
        <p:txBody>
          <a:bodyPr/>
          <a:lstStyle/>
          <a:p>
            <a:r>
              <a:rPr lang="en-NZ"/>
              <a:t>The TTM Transformation Programme</a:t>
            </a:r>
          </a:p>
        </p:txBody>
      </p:sp>
      <p:sp>
        <p:nvSpPr>
          <p:cNvPr id="5" name="Text Placeholder 2">
            <a:extLst>
              <a:ext uri="{FF2B5EF4-FFF2-40B4-BE49-F238E27FC236}">
                <a16:creationId xmlns:a16="http://schemas.microsoft.com/office/drawing/2014/main" id="{06D1C25A-5DCC-4552-BD9E-9AA2971E7CC7}"/>
              </a:ext>
            </a:extLst>
          </p:cNvPr>
          <p:cNvSpPr txBox="1">
            <a:spLocks/>
          </p:cNvSpPr>
          <p:nvPr/>
        </p:nvSpPr>
        <p:spPr>
          <a:xfrm>
            <a:off x="687612" y="2974437"/>
            <a:ext cx="5326243" cy="787246"/>
          </a:xfrm>
          <a:prstGeom prst="rect">
            <a:avLst/>
          </a:prstGeom>
          <a:solidFill>
            <a:schemeClr val="bg1"/>
          </a:solidFill>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0" i="0" kern="1200" spc="-80" baseline="0">
                <a:solidFill>
                  <a:srgbClr val="00123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b="1">
                <a:latin typeface="Avenir Next LT Pro"/>
              </a:rPr>
              <a:t>Strategy: </a:t>
            </a:r>
            <a:r>
              <a:rPr lang="en-NZ" sz="1200">
                <a:latin typeface="Avenir Next LT Pro"/>
              </a:rPr>
              <a:t>Sustainable and meaningful transformation of TTM management in Auckland will be achieved when the whole industry moves to the NZGTTM. </a:t>
            </a:r>
            <a:r>
              <a:rPr lang="en-NZ" sz="1200">
                <a:latin typeface="Arial"/>
                <a:cs typeface="Arial"/>
              </a:rPr>
              <a:t> </a:t>
            </a:r>
            <a:endParaRPr lang="en-US">
              <a:latin typeface="Arial"/>
              <a:cs typeface="Arial"/>
            </a:endParaRPr>
          </a:p>
          <a:p>
            <a:endParaRPr lang="en-NZ" sz="1200"/>
          </a:p>
        </p:txBody>
      </p:sp>
      <p:sp>
        <p:nvSpPr>
          <p:cNvPr id="6" name="Text Placeholder 2">
            <a:extLst>
              <a:ext uri="{FF2B5EF4-FFF2-40B4-BE49-F238E27FC236}">
                <a16:creationId xmlns:a16="http://schemas.microsoft.com/office/drawing/2014/main" id="{7958CEBA-EDA5-420F-A80F-503F9BE10F72}"/>
              </a:ext>
            </a:extLst>
          </p:cNvPr>
          <p:cNvSpPr txBox="1">
            <a:spLocks/>
          </p:cNvSpPr>
          <p:nvPr/>
        </p:nvSpPr>
        <p:spPr>
          <a:xfrm>
            <a:off x="687613" y="3920493"/>
            <a:ext cx="5326242" cy="1138512"/>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spc="-80" baseline="0">
                <a:solidFill>
                  <a:srgbClr val="00123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b="1"/>
              <a:t>Programme blueprint/ construct :</a:t>
            </a:r>
            <a:r>
              <a:rPr lang="en-NZ" sz="1200"/>
              <a:t>The blueprint in the following slide is organised around this strategy. However, a quick wins workstream is included in acknowledgement that shifting the entire industry will take time and we can deliver value in the short term through specific operational improvements. It also acknowledges that AT ‘s capabilities need to evolve to meet the transformation challenge. </a:t>
            </a:r>
          </a:p>
        </p:txBody>
      </p:sp>
      <p:sp>
        <p:nvSpPr>
          <p:cNvPr id="7" name="Text Placeholder 2">
            <a:extLst>
              <a:ext uri="{FF2B5EF4-FFF2-40B4-BE49-F238E27FC236}">
                <a16:creationId xmlns:a16="http://schemas.microsoft.com/office/drawing/2014/main" id="{DAB7C571-25E0-4E75-9AB2-E7E9FA70E535}"/>
              </a:ext>
            </a:extLst>
          </p:cNvPr>
          <p:cNvSpPr txBox="1">
            <a:spLocks/>
          </p:cNvSpPr>
          <p:nvPr/>
        </p:nvSpPr>
        <p:spPr>
          <a:xfrm>
            <a:off x="687614" y="1889529"/>
            <a:ext cx="5326243" cy="926098"/>
          </a:xfrm>
          <a:prstGeom prst="rect">
            <a:avLst/>
          </a:prstGeom>
          <a:solidFill>
            <a:schemeClr val="bg1"/>
          </a:solidFill>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0" i="0" kern="1200" spc="-80" baseline="0">
                <a:solidFill>
                  <a:srgbClr val="00123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b="1">
                <a:latin typeface="Avenir Next LT Pro"/>
              </a:rPr>
              <a:t>Objective: </a:t>
            </a:r>
            <a:r>
              <a:rPr lang="en-NZ" sz="1200">
                <a:latin typeface="Avenir Next LT Pro"/>
              </a:rPr>
              <a:t>To re-evaluate and redesign the practice of Temporary Traffic Management on our roading network. By doing so, we aim to minimise disruptions to road users while ensuring safety and improved cost effectiveness. </a:t>
            </a:r>
            <a:endParaRPr lang="en-US"/>
          </a:p>
          <a:p>
            <a:endParaRPr lang="en-NZ" sz="1200"/>
          </a:p>
        </p:txBody>
      </p:sp>
    </p:spTree>
    <p:extLst>
      <p:ext uri="{BB962C8B-B14F-4D97-AF65-F5344CB8AC3E}">
        <p14:creationId xmlns:p14="http://schemas.microsoft.com/office/powerpoint/2010/main" val="1296129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7E815D7-BCAE-482B-8650-9247816934D3}"/>
              </a:ext>
            </a:extLst>
          </p:cNvPr>
          <p:cNvSpPr/>
          <p:nvPr/>
        </p:nvSpPr>
        <p:spPr>
          <a:xfrm>
            <a:off x="13607" y="10031"/>
            <a:ext cx="12178393" cy="895659"/>
          </a:xfrm>
          <a:prstGeom prst="rect">
            <a:avLst/>
          </a:prstGeom>
          <a:solidFill>
            <a:schemeClr val="accent5">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5019">
              <a:defRPr/>
            </a:pPr>
            <a:endParaRPr lang="en-NZ" sz="1639">
              <a:solidFill>
                <a:prstClr val="white"/>
              </a:solidFill>
              <a:latin typeface="Avenir Next LT Pro" panose="020B0504020202020204" pitchFamily="34" charset="0"/>
            </a:endParaRPr>
          </a:p>
        </p:txBody>
      </p:sp>
      <p:sp>
        <p:nvSpPr>
          <p:cNvPr id="2" name="Text Placeholder 1">
            <a:extLst>
              <a:ext uri="{FF2B5EF4-FFF2-40B4-BE49-F238E27FC236}">
                <a16:creationId xmlns:a16="http://schemas.microsoft.com/office/drawing/2014/main" id="{0CE2AC61-3FFF-4F59-B9D1-A4E6D660AFB4}"/>
              </a:ext>
            </a:extLst>
          </p:cNvPr>
          <p:cNvSpPr>
            <a:spLocks noGrp="1"/>
          </p:cNvSpPr>
          <p:nvPr>
            <p:ph type="body" sz="quarter" idx="21"/>
          </p:nvPr>
        </p:nvSpPr>
        <p:spPr>
          <a:xfrm>
            <a:off x="687613" y="457860"/>
            <a:ext cx="10701647" cy="323335"/>
          </a:xfrm>
        </p:spPr>
        <p:txBody>
          <a:bodyPr/>
          <a:lstStyle/>
          <a:p>
            <a:r>
              <a:rPr lang="en-NZ"/>
              <a:t>TTM Transformation Programme – Blueprint </a:t>
            </a:r>
          </a:p>
        </p:txBody>
      </p:sp>
      <p:graphicFrame>
        <p:nvGraphicFramePr>
          <p:cNvPr id="8" name="Table 8">
            <a:extLst>
              <a:ext uri="{FF2B5EF4-FFF2-40B4-BE49-F238E27FC236}">
                <a16:creationId xmlns:a16="http://schemas.microsoft.com/office/drawing/2014/main" id="{EFCC4C8D-1311-4F15-846E-0185BDDEDFD8}"/>
              </a:ext>
            </a:extLst>
          </p:cNvPr>
          <p:cNvGraphicFramePr>
            <a:graphicFrameLocks noGrp="1"/>
          </p:cNvGraphicFramePr>
          <p:nvPr>
            <p:extLst>
              <p:ext uri="{D42A27DB-BD31-4B8C-83A1-F6EECF244321}">
                <p14:modId xmlns:p14="http://schemas.microsoft.com/office/powerpoint/2010/main" val="1737561936"/>
              </p:ext>
            </p:extLst>
          </p:nvPr>
        </p:nvGraphicFramePr>
        <p:xfrm>
          <a:off x="687613" y="1489211"/>
          <a:ext cx="10701649" cy="4507044"/>
        </p:xfrm>
        <a:graphic>
          <a:graphicData uri="http://schemas.openxmlformats.org/drawingml/2006/table">
            <a:tbl>
              <a:tblPr firstRow="1" bandRow="1">
                <a:tableStyleId>{2D5ABB26-0587-4C30-8999-92F81FD0307C}</a:tableStyleId>
              </a:tblPr>
              <a:tblGrid>
                <a:gridCol w="1528807">
                  <a:extLst>
                    <a:ext uri="{9D8B030D-6E8A-4147-A177-3AD203B41FA5}">
                      <a16:colId xmlns:a16="http://schemas.microsoft.com/office/drawing/2014/main" val="1501691812"/>
                    </a:ext>
                  </a:extLst>
                </a:gridCol>
                <a:gridCol w="1528807">
                  <a:extLst>
                    <a:ext uri="{9D8B030D-6E8A-4147-A177-3AD203B41FA5}">
                      <a16:colId xmlns:a16="http://schemas.microsoft.com/office/drawing/2014/main" val="382212811"/>
                    </a:ext>
                  </a:extLst>
                </a:gridCol>
                <a:gridCol w="1528807">
                  <a:extLst>
                    <a:ext uri="{9D8B030D-6E8A-4147-A177-3AD203B41FA5}">
                      <a16:colId xmlns:a16="http://schemas.microsoft.com/office/drawing/2014/main" val="2985423657"/>
                    </a:ext>
                  </a:extLst>
                </a:gridCol>
                <a:gridCol w="1528807">
                  <a:extLst>
                    <a:ext uri="{9D8B030D-6E8A-4147-A177-3AD203B41FA5}">
                      <a16:colId xmlns:a16="http://schemas.microsoft.com/office/drawing/2014/main" val="1129700621"/>
                    </a:ext>
                  </a:extLst>
                </a:gridCol>
                <a:gridCol w="1528807">
                  <a:extLst>
                    <a:ext uri="{9D8B030D-6E8A-4147-A177-3AD203B41FA5}">
                      <a16:colId xmlns:a16="http://schemas.microsoft.com/office/drawing/2014/main" val="3472792156"/>
                    </a:ext>
                  </a:extLst>
                </a:gridCol>
                <a:gridCol w="1528807">
                  <a:extLst>
                    <a:ext uri="{9D8B030D-6E8A-4147-A177-3AD203B41FA5}">
                      <a16:colId xmlns:a16="http://schemas.microsoft.com/office/drawing/2014/main" val="3807418657"/>
                    </a:ext>
                  </a:extLst>
                </a:gridCol>
                <a:gridCol w="1528807">
                  <a:extLst>
                    <a:ext uri="{9D8B030D-6E8A-4147-A177-3AD203B41FA5}">
                      <a16:colId xmlns:a16="http://schemas.microsoft.com/office/drawing/2014/main" val="749516623"/>
                    </a:ext>
                  </a:extLst>
                </a:gridCol>
              </a:tblGrid>
              <a:tr h="240001">
                <a:tc>
                  <a:txBody>
                    <a:bodyPr/>
                    <a:lstStyle/>
                    <a:p>
                      <a:pPr algn="l"/>
                      <a:endParaRPr lang="en-NZ" sz="1200" b="0">
                        <a:solidFill>
                          <a:schemeClr val="tx1"/>
                        </a:solidFill>
                        <a:latin typeface="Avenir Next LT Pro" panose="020B05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r>
                        <a:rPr lang="en-NZ" sz="1200" b="1">
                          <a:solidFill>
                            <a:schemeClr val="tx1"/>
                          </a:solidFill>
                          <a:latin typeface="Avenir Next LT Pro" panose="020B0504020202020204" pitchFamily="34" charset="0"/>
                        </a:rPr>
                        <a:t>Current Phase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r>
                        <a:rPr lang="en-NZ" sz="1200" b="1">
                          <a:solidFill>
                            <a:schemeClr val="tx1"/>
                          </a:solidFill>
                          <a:latin typeface="Avenir Next LT Pro" panose="020B0504020202020204" pitchFamily="34" charset="0"/>
                        </a:rPr>
                        <a:t>Q1 FY24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5C11F"/>
                    </a:solidFill>
                  </a:tcPr>
                </a:tc>
                <a:tc>
                  <a:txBody>
                    <a:bodyPr/>
                    <a:lstStyle/>
                    <a:p>
                      <a:pPr algn="l"/>
                      <a:r>
                        <a:rPr lang="en-NZ" sz="1200" b="1">
                          <a:solidFill>
                            <a:schemeClr val="tx1"/>
                          </a:solidFill>
                          <a:latin typeface="Avenir Next LT Pro" panose="020B0504020202020204" pitchFamily="34" charset="0"/>
                        </a:rPr>
                        <a:t>Q2FY24</a:t>
                      </a:r>
                    </a:p>
                  </a:txBody>
                  <a:tcPr>
                    <a:lnB w="12700" cap="flat" cmpd="sng" algn="ctr">
                      <a:solidFill>
                        <a:schemeClr val="tx1"/>
                      </a:solidFill>
                      <a:prstDash val="solid"/>
                      <a:round/>
                      <a:headEnd type="none" w="med" len="med"/>
                      <a:tailEnd type="none" w="med" len="med"/>
                    </a:lnB>
                    <a:solidFill>
                      <a:srgbClr val="95C11F"/>
                    </a:solidFill>
                  </a:tcPr>
                </a:tc>
                <a:tc>
                  <a:txBody>
                    <a:bodyPr/>
                    <a:lstStyle/>
                    <a:p>
                      <a:pPr algn="l"/>
                      <a:r>
                        <a:rPr lang="en-NZ" sz="1200" b="1">
                          <a:solidFill>
                            <a:schemeClr val="tx1"/>
                          </a:solidFill>
                          <a:latin typeface="Avenir Next LT Pro" panose="020B0504020202020204" pitchFamily="34" charset="0"/>
                        </a:rPr>
                        <a:t>Rest of FY 24</a:t>
                      </a:r>
                    </a:p>
                  </a:txBody>
                  <a:tcPr>
                    <a:lnB w="12700" cap="flat" cmpd="sng" algn="ctr">
                      <a:solidFill>
                        <a:schemeClr val="tx1"/>
                      </a:solidFill>
                      <a:prstDash val="solid"/>
                      <a:round/>
                      <a:headEnd type="none" w="med" len="med"/>
                      <a:tailEnd type="none" w="med" len="med"/>
                    </a:lnB>
                    <a:solidFill>
                      <a:srgbClr val="95C11F"/>
                    </a:solidFill>
                  </a:tcPr>
                </a:tc>
                <a:tc>
                  <a:txBody>
                    <a:bodyPr/>
                    <a:lstStyle/>
                    <a:p>
                      <a:pPr algn="l"/>
                      <a:r>
                        <a:rPr lang="en-NZ" sz="1200" b="1">
                          <a:solidFill>
                            <a:schemeClr val="tx1"/>
                          </a:solidFill>
                          <a:latin typeface="Avenir Next LT Pro" panose="020B0504020202020204" pitchFamily="34" charset="0"/>
                        </a:rPr>
                        <a:t>FY25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5C11F"/>
                    </a:solidFill>
                  </a:tcPr>
                </a:tc>
                <a:tc>
                  <a:txBody>
                    <a:bodyPr/>
                    <a:lstStyle/>
                    <a:p>
                      <a:pPr algn="l"/>
                      <a:endParaRPr lang="en-NZ" sz="1200" b="0">
                        <a:solidFill>
                          <a:schemeClr val="tx1"/>
                        </a:solidFill>
                        <a:latin typeface="Avenir Next LT Pro" panose="020B05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78956065"/>
                  </a:ext>
                </a:extLst>
              </a:tr>
              <a:tr h="1410908">
                <a:tc>
                  <a:txBody>
                    <a:bodyPr/>
                    <a:lstStyle/>
                    <a:p>
                      <a:pPr marL="0" algn="l" defTabSz="914400" rtl="0" eaLnBrk="1" latinLnBrk="0" hangingPunct="1"/>
                      <a:endParaRPr lang="en-NZ" sz="1200" b="0" kern="1200">
                        <a:solidFill>
                          <a:schemeClr val="tx1"/>
                        </a:solidFill>
                        <a:latin typeface="Avenir Next LT Pro" panose="020B0504020202020204" pitchFamily="34" charset="0"/>
                        <a:ea typeface="+mn-ea"/>
                        <a:cs typeface="+mn-cs"/>
                      </a:endParaRPr>
                    </a:p>
                    <a:p>
                      <a:pPr marL="0" algn="l" defTabSz="914400" rtl="0" eaLnBrk="1" latinLnBrk="0" hangingPunct="1"/>
                      <a:r>
                        <a:rPr lang="en-NZ" sz="1200" b="0" kern="1200">
                          <a:solidFill>
                            <a:schemeClr val="tx1"/>
                          </a:solidFill>
                          <a:latin typeface="Avenir Next LT Pro" panose="020B0504020202020204" pitchFamily="34" charset="0"/>
                          <a:ea typeface="+mn-ea"/>
                          <a:cs typeface="+mn-cs"/>
                        </a:rPr>
                        <a:t>Workstream 1 - Quick wins </a:t>
                      </a:r>
                    </a:p>
                    <a:p>
                      <a:pPr marL="0" algn="l" defTabSz="914400" rtl="0" eaLnBrk="1" latinLnBrk="0" hangingPunct="1"/>
                      <a:endParaRPr lang="en-NZ" sz="1200" b="0" kern="1200">
                        <a:solidFill>
                          <a:schemeClr val="tx1"/>
                        </a:solidFill>
                        <a:latin typeface="Avenir Next LT Pro" panose="020B0504020202020204" pitchFamily="34" charset="0"/>
                        <a:ea typeface="+mn-ea"/>
                        <a:cs typeface="+mn-cs"/>
                      </a:endParaRPr>
                    </a:p>
                    <a:p>
                      <a:pPr marL="0" algn="l" defTabSz="914400" rtl="0" eaLnBrk="1" latinLnBrk="0" hangingPunct="1"/>
                      <a:endParaRPr lang="en-NZ" sz="1200" b="0" kern="1200">
                        <a:solidFill>
                          <a:schemeClr val="tx1"/>
                        </a:solidFill>
                        <a:latin typeface="Avenir Next LT Pro" panose="020B0504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NZ" sz="1200" b="0">
                          <a:solidFill>
                            <a:schemeClr val="tx1"/>
                          </a:solidFill>
                          <a:latin typeface="Avenir Next LT Pro" panose="020B0504020202020204" pitchFamily="34" charset="0"/>
                        </a:rPr>
                        <a:t>Design &amp; Delivery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l"/>
                      <a:endParaRPr lang="en-NZ" sz="1200" b="0" dirty="0">
                        <a:solidFill>
                          <a:schemeClr val="tx1"/>
                        </a:solidFill>
                        <a:latin typeface="Avenir Next LT Pro" panose="020B0504020202020204" pitchFamily="34" charset="0"/>
                      </a:endParaRPr>
                    </a:p>
                    <a:p>
                      <a:pPr algn="l"/>
                      <a:r>
                        <a:rPr lang="en-NZ" sz="1200" b="0" dirty="0">
                          <a:solidFill>
                            <a:schemeClr val="tx1"/>
                          </a:solidFill>
                          <a:latin typeface="Avenir Next LT Pro" panose="020B0504020202020204" pitchFamily="34" charset="0"/>
                        </a:rPr>
                        <a:t>A set of initiatives that contribute to programme objective within the current constraints (and in the immediate future).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NZ"/>
                    </a:p>
                  </a:txBody>
                  <a:tcPr/>
                </a:tc>
                <a:tc>
                  <a:txBody>
                    <a:bodyPr/>
                    <a:lstStyle/>
                    <a:p>
                      <a:pPr algn="l"/>
                      <a:endParaRPr lang="en-NZ" sz="1200" b="0">
                        <a:solidFill>
                          <a:schemeClr val="tx1"/>
                        </a:solidFill>
                        <a:latin typeface="Avenir Next LT Pro" panose="020B05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endParaRPr lang="en-NZ" sz="1200" b="0">
                        <a:solidFill>
                          <a:schemeClr val="tx1"/>
                        </a:solidFill>
                        <a:latin typeface="Avenir Next LT Pro" panose="020B05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3">
                  <a:txBody>
                    <a:bodyPr/>
                    <a:lstStyle/>
                    <a:p>
                      <a:pPr algn="l"/>
                      <a:endParaRPr lang="en-NZ" sz="1200" b="0">
                        <a:solidFill>
                          <a:schemeClr val="tx1"/>
                        </a:solidFill>
                        <a:latin typeface="Avenir Next LT Pro" panose="020B0504020202020204" pitchFamily="34" charset="0"/>
                      </a:endParaRPr>
                    </a:p>
                    <a:p>
                      <a:pPr algn="l"/>
                      <a:r>
                        <a:rPr lang="en-NZ" sz="1200" b="0">
                          <a:solidFill>
                            <a:schemeClr val="tx1"/>
                          </a:solidFill>
                          <a:latin typeface="Avenir Next LT Pro" panose="020B0504020202020204" pitchFamily="34" charset="0"/>
                        </a:rPr>
                        <a:t>Workstream 4 – Communication &amp; Engagement </a:t>
                      </a:r>
                    </a:p>
                    <a:p>
                      <a:pPr algn="l"/>
                      <a:endParaRPr lang="en-NZ" sz="1200" b="0">
                        <a:solidFill>
                          <a:schemeClr val="tx1"/>
                        </a:solidFill>
                        <a:latin typeface="Avenir Next LT Pro" panose="020B0504020202020204" pitchFamily="34" charset="0"/>
                      </a:endParaRPr>
                    </a:p>
                    <a:p>
                      <a:pPr algn="l"/>
                      <a:r>
                        <a:rPr lang="en-NZ" sz="1200" b="0">
                          <a:solidFill>
                            <a:schemeClr val="tx1"/>
                          </a:solidFill>
                          <a:latin typeface="Avenir Next LT Pro" panose="020B0504020202020204" pitchFamily="34" charset="0"/>
                        </a:rPr>
                        <a:t>Initiatives focussed on communicating, educating and engaging with the right internal and external stakeholders at the right time. This workstream supports all the other three workstreams.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3612263"/>
                  </a:ext>
                </a:extLst>
              </a:tr>
              <a:tr h="1410908">
                <a:tc>
                  <a:txBody>
                    <a:bodyPr/>
                    <a:lstStyle/>
                    <a:p>
                      <a:pPr marL="0" algn="l" defTabSz="914400" rtl="0" eaLnBrk="1" latinLnBrk="0" hangingPunct="1"/>
                      <a:endParaRPr lang="en-NZ" sz="1200" b="0" kern="1200">
                        <a:solidFill>
                          <a:schemeClr val="tx1"/>
                        </a:solidFill>
                        <a:latin typeface="Avenir Next LT Pro" panose="020B0504020202020204" pitchFamily="34" charset="0"/>
                        <a:ea typeface="+mn-ea"/>
                        <a:cs typeface="+mn-cs"/>
                      </a:endParaRPr>
                    </a:p>
                    <a:p>
                      <a:pPr marL="0" algn="l" defTabSz="914400" rtl="0" eaLnBrk="1" latinLnBrk="0" hangingPunct="1"/>
                      <a:r>
                        <a:rPr lang="en-NZ" sz="1200" b="0" kern="1200">
                          <a:solidFill>
                            <a:schemeClr val="tx1"/>
                          </a:solidFill>
                          <a:latin typeface="Avenir Next LT Pro" panose="020B0504020202020204" pitchFamily="34" charset="0"/>
                          <a:ea typeface="+mn-ea"/>
                          <a:cs typeface="+mn-cs"/>
                        </a:rPr>
                        <a:t>Workstream 2 - Industry transition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NZ" sz="1200" b="0">
                          <a:solidFill>
                            <a:schemeClr val="tx1"/>
                          </a:solidFill>
                          <a:latin typeface="Avenir Next LT Pro" panose="020B0504020202020204" pitchFamily="34" charset="0"/>
                        </a:rPr>
                        <a:t>Investigation &amp; Design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4">
                  <a:txBody>
                    <a:bodyPr/>
                    <a:lstStyle/>
                    <a:p>
                      <a:pPr algn="l"/>
                      <a:endParaRPr lang="en-NZ" sz="1200" b="0">
                        <a:solidFill>
                          <a:schemeClr val="tx1"/>
                        </a:solidFill>
                        <a:latin typeface="Avenir Next LT Pro" panose="020B0504020202020204" pitchFamily="34" charset="0"/>
                      </a:endParaRPr>
                    </a:p>
                    <a:p>
                      <a:pPr algn="l"/>
                      <a:r>
                        <a:rPr lang="en-NZ" sz="1200" b="0">
                          <a:solidFill>
                            <a:schemeClr val="tx1"/>
                          </a:solidFill>
                          <a:latin typeface="Avenir Next LT Pro" panose="020B0504020202020204" pitchFamily="34" charset="0"/>
                        </a:rPr>
                        <a:t>A cohesive work plan to enable whole  of industry transition to risk based TTM.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NZ"/>
                    </a:p>
                  </a:txBody>
                  <a:tcPr/>
                </a:tc>
                <a:tc hMerge="1">
                  <a:txBody>
                    <a:bodyPr/>
                    <a:lstStyle/>
                    <a:p>
                      <a:endParaRPr lang="en-NZ"/>
                    </a:p>
                  </a:txBody>
                  <a:tcPr/>
                </a:tc>
                <a:tc hMerge="1">
                  <a:txBody>
                    <a:bodyPr/>
                    <a:lstStyle/>
                    <a:p>
                      <a:endParaRPr lang="en-NZ"/>
                    </a:p>
                  </a:txBody>
                  <a:tcPr/>
                </a:tc>
                <a:tc vMerge="1">
                  <a:txBody>
                    <a:bodyPr/>
                    <a:lstStyle/>
                    <a:p>
                      <a:pPr algn="l"/>
                      <a:endParaRPr lang="en-NZ" sz="1200"/>
                    </a:p>
                  </a:txBody>
                  <a:tcPr/>
                </a:tc>
                <a:extLst>
                  <a:ext uri="{0D108BD9-81ED-4DB2-BD59-A6C34878D82A}">
                    <a16:rowId xmlns:a16="http://schemas.microsoft.com/office/drawing/2014/main" val="3896652821"/>
                  </a:ext>
                </a:extLst>
              </a:tr>
              <a:tr h="1410908">
                <a:tc>
                  <a:txBody>
                    <a:bodyPr/>
                    <a:lstStyle/>
                    <a:p>
                      <a:pPr marL="0" algn="l" defTabSz="914400" rtl="0" eaLnBrk="1" latinLnBrk="0" hangingPunct="1"/>
                      <a:endParaRPr lang="en-NZ" sz="1200" b="0" kern="1200">
                        <a:solidFill>
                          <a:schemeClr val="tx1"/>
                        </a:solidFill>
                        <a:latin typeface="Avenir Next LT Pro" panose="020B0504020202020204" pitchFamily="34" charset="0"/>
                        <a:ea typeface="+mn-ea"/>
                        <a:cs typeface="+mn-cs"/>
                      </a:endParaRPr>
                    </a:p>
                    <a:p>
                      <a:pPr marL="0" algn="l" defTabSz="914400" rtl="0" eaLnBrk="1" latinLnBrk="0" hangingPunct="1"/>
                      <a:r>
                        <a:rPr lang="en-NZ" sz="1200" b="0" kern="1200">
                          <a:solidFill>
                            <a:schemeClr val="tx1"/>
                          </a:solidFill>
                          <a:latin typeface="Avenir Next LT Pro" panose="020B0504020202020204" pitchFamily="34" charset="0"/>
                          <a:ea typeface="+mn-ea"/>
                          <a:cs typeface="+mn-cs"/>
                        </a:rPr>
                        <a:t>Workstream 3 – Enabling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NZ" sz="1200" b="0">
                          <a:solidFill>
                            <a:schemeClr val="tx1"/>
                          </a:solidFill>
                          <a:latin typeface="Avenir Next LT Pro" panose="020B0504020202020204" pitchFamily="34" charset="0"/>
                        </a:rPr>
                        <a:t>Investigation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4">
                  <a:txBody>
                    <a:bodyPr/>
                    <a:lstStyle/>
                    <a:p>
                      <a:pPr algn="l"/>
                      <a:endParaRPr lang="en-NZ" sz="1200" b="0" dirty="0">
                        <a:solidFill>
                          <a:schemeClr val="tx1"/>
                        </a:solidFill>
                        <a:latin typeface="Avenir Next LT Pro" panose="020B0504020202020204" pitchFamily="34" charset="0"/>
                      </a:endParaRPr>
                    </a:p>
                    <a:p>
                      <a:pPr algn="l"/>
                      <a:r>
                        <a:rPr lang="en-NZ" sz="1200" b="0" dirty="0">
                          <a:solidFill>
                            <a:schemeClr val="tx1"/>
                          </a:solidFill>
                          <a:latin typeface="Avenir Next LT Pro" panose="020B0504020202020204" pitchFamily="34" charset="0"/>
                        </a:rPr>
                        <a:t>This workstream will focus on improving AT's culture and capability to support the TTM Transformation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NZ"/>
                    </a:p>
                  </a:txBody>
                  <a:tcPr/>
                </a:tc>
                <a:tc hMerge="1">
                  <a:txBody>
                    <a:bodyPr/>
                    <a:lstStyle/>
                    <a:p>
                      <a:endParaRPr lang="en-NZ"/>
                    </a:p>
                  </a:txBody>
                  <a:tcPr/>
                </a:tc>
                <a:tc hMerge="1">
                  <a:txBody>
                    <a:bodyPr/>
                    <a:lstStyle/>
                    <a:p>
                      <a:endParaRPr lang="en-NZ"/>
                    </a:p>
                  </a:txBody>
                  <a:tcPr/>
                </a:tc>
                <a:tc vMerge="1">
                  <a:txBody>
                    <a:bodyPr/>
                    <a:lstStyle/>
                    <a:p>
                      <a:pPr algn="l"/>
                      <a:endParaRPr lang="en-NZ" sz="1200"/>
                    </a:p>
                  </a:txBody>
                  <a:tcPr/>
                </a:tc>
                <a:extLst>
                  <a:ext uri="{0D108BD9-81ED-4DB2-BD59-A6C34878D82A}">
                    <a16:rowId xmlns:a16="http://schemas.microsoft.com/office/drawing/2014/main" val="2892538290"/>
                  </a:ext>
                </a:extLst>
              </a:tr>
            </a:tbl>
          </a:graphicData>
        </a:graphic>
      </p:graphicFrame>
      <p:sp>
        <p:nvSpPr>
          <p:cNvPr id="9" name="Arrow: Right 8">
            <a:extLst>
              <a:ext uri="{FF2B5EF4-FFF2-40B4-BE49-F238E27FC236}">
                <a16:creationId xmlns:a16="http://schemas.microsoft.com/office/drawing/2014/main" id="{B4D9791C-B635-4174-80E2-B2F3F46688DC}"/>
              </a:ext>
            </a:extLst>
          </p:cNvPr>
          <p:cNvSpPr/>
          <p:nvPr/>
        </p:nvSpPr>
        <p:spPr>
          <a:xfrm>
            <a:off x="3729803" y="2812010"/>
            <a:ext cx="3150831" cy="235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Arrow: Right 9">
            <a:extLst>
              <a:ext uri="{FF2B5EF4-FFF2-40B4-BE49-F238E27FC236}">
                <a16:creationId xmlns:a16="http://schemas.microsoft.com/office/drawing/2014/main" id="{906D83A5-830E-433D-A94F-0B0FF3CFB0ED}"/>
              </a:ext>
            </a:extLst>
          </p:cNvPr>
          <p:cNvSpPr/>
          <p:nvPr/>
        </p:nvSpPr>
        <p:spPr>
          <a:xfrm>
            <a:off x="3729803" y="3692906"/>
            <a:ext cx="6147303" cy="235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Arrow: Right 10">
            <a:extLst>
              <a:ext uri="{FF2B5EF4-FFF2-40B4-BE49-F238E27FC236}">
                <a16:creationId xmlns:a16="http://schemas.microsoft.com/office/drawing/2014/main" id="{94477E1B-6EE9-46E9-A8EB-8CF12C5A2241}"/>
              </a:ext>
            </a:extLst>
          </p:cNvPr>
          <p:cNvSpPr/>
          <p:nvPr/>
        </p:nvSpPr>
        <p:spPr>
          <a:xfrm>
            <a:off x="3729803" y="5251094"/>
            <a:ext cx="6147304" cy="235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9205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4E2B-D62F-3203-3C4D-FDCDCFF13439}"/>
              </a:ext>
            </a:extLst>
          </p:cNvPr>
          <p:cNvSpPr>
            <a:spLocks noGrp="1"/>
          </p:cNvSpPr>
          <p:nvPr>
            <p:ph type="ctrTitle"/>
          </p:nvPr>
        </p:nvSpPr>
        <p:spPr>
          <a:xfrm>
            <a:off x="613282" y="1398638"/>
            <a:ext cx="5254486" cy="3173362"/>
          </a:xfrm>
        </p:spPr>
        <p:txBody>
          <a:bodyPr anchor="t">
            <a:normAutofit/>
          </a:bodyPr>
          <a:lstStyle/>
          <a:p>
            <a:r>
              <a:rPr lang="en-US" b="1"/>
              <a:t>The Initiatives</a:t>
            </a:r>
          </a:p>
        </p:txBody>
      </p:sp>
      <p:pic>
        <p:nvPicPr>
          <p:cNvPr id="7" name="Picture Placeholder 6" descr="A person pointing at a person in front of a computer&#10;&#10;Description automatically generated">
            <a:extLst>
              <a:ext uri="{FF2B5EF4-FFF2-40B4-BE49-F238E27FC236}">
                <a16:creationId xmlns:a16="http://schemas.microsoft.com/office/drawing/2014/main" id="{B51F64B6-CBED-42E0-95AB-9F0237E151E4}"/>
              </a:ext>
            </a:extLst>
          </p:cNvPr>
          <p:cNvPicPr>
            <a:picLocks noGrp="1" noChangeAspect="1"/>
          </p:cNvPicPr>
          <p:nvPr>
            <p:ph type="pic" sz="quarter" idx="22"/>
          </p:nvPr>
        </p:nvPicPr>
        <p:blipFill rotWithShape="1">
          <a:blip r:embed="rId3"/>
          <a:srcRect l="25014" r="25015"/>
          <a:stretch/>
        </p:blipFill>
        <p:spPr>
          <a:xfrm>
            <a:off x="6179672" y="-2"/>
            <a:ext cx="6012330" cy="6858001"/>
          </a:xfrm>
          <a:noFill/>
        </p:spPr>
      </p:pic>
    </p:spTree>
    <p:extLst>
      <p:ext uri="{BB962C8B-B14F-4D97-AF65-F5344CB8AC3E}">
        <p14:creationId xmlns:p14="http://schemas.microsoft.com/office/powerpoint/2010/main" val="878027951"/>
      </p:ext>
    </p:extLst>
  </p:cSld>
  <p:clrMapOvr>
    <a:masterClrMapping/>
  </p:clrMapOvr>
</p:sld>
</file>

<file path=ppt/theme/theme1.xml><?xml version="1.0" encoding="utf-8"?>
<a:theme xmlns:a="http://schemas.openxmlformats.org/drawingml/2006/main" name="Sec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 Generic PowerPoint Presentation 2023.potx  -  Last saved by user" id="{FA653006-67CB-4F36-869E-CF7AFE0E5440}" vid="{2D3116BE-9173-4F48-9A5B-B34D62ED9A83}"/>
    </a:ext>
  </a:extLst>
</a:theme>
</file>

<file path=ppt/theme/theme2.xml><?xml version="1.0" encoding="utf-8"?>
<a:theme xmlns:a="http://schemas.openxmlformats.org/drawingml/2006/main" name="1_Sec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 Generic PowerPoint Presentation 2023.potx  -  Last saved by user" id="{FA653006-67CB-4F36-869E-CF7AFE0E5440}" vid="{5EEFD434-74B3-420B-959B-036A8D694FA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T Document" ma:contentTypeID="0x0101009C7065B11196274794EF741A40A6E5F400D26C7241FFF8474C88708DC917CE076A" ma:contentTypeVersion="38" ma:contentTypeDescription="Core metadata required on all Document Content Types used by Auckland Transport." ma:contentTypeScope="" ma:versionID="83d28370455c0ad302b404ae56c35549">
  <xsd:schema xmlns:xsd="http://www.w3.org/2001/XMLSchema" xmlns:xs="http://www.w3.org/2001/XMLSchema" xmlns:p="http://schemas.microsoft.com/office/2006/metadata/properties" xmlns:ns3="695b247c-e1a8-404d-9ab1-6820651cfa73" xmlns:ns4="6656246e-9127-47dc-83ec-dd09249a5dc8" targetNamespace="http://schemas.microsoft.com/office/2006/metadata/properties" ma:root="true" ma:fieldsID="122a38b343a80fee6adac8f68be3497c" ns3:_="" ns4:_="">
    <xsd:import namespace="695b247c-e1a8-404d-9ab1-6820651cfa73"/>
    <xsd:import namespace="6656246e-9127-47dc-83ec-dd09249a5dc8"/>
    <xsd:element name="properties">
      <xsd:complexType>
        <xsd:sequence>
          <xsd:element name="documentManagement">
            <xsd:complexType>
              <xsd:all>
                <xsd:element ref="ns3:db6c96b69cbd4d5883320ccb9273f0ba" minOccurs="0"/>
                <xsd:element ref="ns4:TaxCatchAll" minOccurs="0"/>
                <xsd:element ref="ns4:TaxCatchAllLabel" minOccurs="0"/>
                <xsd:element ref="ns3:i5b5140ea7094cbf99b2202c3f85b284" minOccurs="0"/>
                <xsd:element ref="ns3:Vital_x0020_Record" minOccurs="0"/>
                <xsd:element ref="ns3:Disposition_x0020_Status" minOccurs="0"/>
                <xsd:element ref="ns3:Righ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b247c-e1a8-404d-9ab1-6820651cfa73" elementFormDefault="qualified">
    <xsd:import namespace="http://schemas.microsoft.com/office/2006/documentManagement/types"/>
    <xsd:import namespace="http://schemas.microsoft.com/office/infopath/2007/PartnerControls"/>
    <xsd:element name="db6c96b69cbd4d5883320ccb9273f0ba" ma:index="9" nillable="true" ma:taxonomy="true" ma:internalName="db6c96b69cbd4d5883320ccb9273f0ba" ma:taxonomyFieldName="Business_x0020_Unit" ma:displayName="Business Unit" ma:readOnly="false" ma:fieldId="{db6c96b6-9cbd-4d58-8332-0ccb9273f0ba}" ma:sspId="ff230ced-49e3-4bbb-87bd-09c1ed00c10a" ma:termSetId="eee8957c-7770-4efb-abbf-af700d6ea6af" ma:anchorId="00000000-0000-0000-0000-000000000000" ma:open="false" ma:isKeyword="false">
      <xsd:complexType>
        <xsd:sequence>
          <xsd:element ref="pc:Terms" minOccurs="0" maxOccurs="1"/>
        </xsd:sequence>
      </xsd:complexType>
    </xsd:element>
    <xsd:element name="i5b5140ea7094cbf99b2202c3f85b284" ma:index="13" nillable="true" ma:taxonomy="true" ma:internalName="i5b5140ea7094cbf99b2202c3f85b284" ma:taxonomyFieldName="RM_x0020_Context" ma:displayName="RM Context" ma:readOnly="false" ma:default="" ma:fieldId="{25b5140e-a709-4cbf-99b2-202c3f85b284}" ma:sspId="ff230ced-49e3-4bbb-87bd-09c1ed00c10a" ma:termSetId="0bbbe2ba-4696-4fa7-8f5e-85570df794ec" ma:anchorId="8199d194-e520-44fe-8a99-24eea720effa" ma:open="false" ma:isKeyword="false">
      <xsd:complexType>
        <xsd:sequence>
          <xsd:element ref="pc:Terms" minOccurs="0" maxOccurs="1"/>
        </xsd:sequence>
      </xsd:complexType>
    </xsd:element>
    <xsd:element name="Vital_x0020_Record" ma:index="15" nillable="true" ma:displayName="Vital Record" ma:default="0" ma:internalName="Vital_x0020_Record" ma:readOnly="false">
      <xsd:simpleType>
        <xsd:restriction base="dms:Boolean"/>
      </xsd:simpleType>
    </xsd:element>
    <xsd:element name="Disposition_x0020_Status" ma:index="16" nillable="true" ma:displayName="Disposition Status" ma:format="Dropdown" ma:hidden="true" ma:internalName="Disposition_x0020_Status" ma:readOnly="false">
      <xsd:simpleType>
        <xsd:restriction base="dms:Choice">
          <xsd:enumeration value="Approved"/>
          <xsd:enumeration value="Archived"/>
          <xsd:enumeration value="Destroyed"/>
          <xsd:enumeration value="Qualified"/>
          <xsd:enumeration value="Transferred"/>
          <xsd:enumeration value="Verified"/>
          <xsd:enumeration value="Unknown"/>
        </xsd:restriction>
      </xsd:simpleType>
    </xsd:element>
    <xsd:element name="Rights" ma:index="17" nillable="true" ma:displayName="Rights" ma:format="Dropdown" ma:hidden="true" ma:internalName="Rights" ma:readOnly="false">
      <xsd:simpleType>
        <xsd:restriction base="dms:Choice">
          <xsd:enumeration value="Auhtorised Public Access"/>
          <xsd:enumeration value="Embargoed"/>
          <xsd:enumeration value="Intellectual Property"/>
          <xsd:enumeration value="LGOIMA"/>
          <xsd:enumeration value="OIA"/>
          <xsd:enumeration value="Personal"/>
          <xsd:enumeration value="Privacy Act"/>
          <xsd:enumeration value="Taonga"/>
        </xsd:restriction>
      </xsd:simpleType>
    </xsd:element>
  </xsd:schema>
  <xsd:schema xmlns:xsd="http://www.w3.org/2001/XMLSchema" xmlns:xs="http://www.w3.org/2001/XMLSchema" xmlns:dms="http://schemas.microsoft.com/office/2006/documentManagement/types" xmlns:pc="http://schemas.microsoft.com/office/infopath/2007/PartnerControls" targetNamespace="6656246e-9127-47dc-83ec-dd09249a5dc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746e8a3-5d47-4ff0-952e-3423c7e0dee5}" ma:internalName="TaxCatchAll" ma:readOnly="false" ma:showField="CatchAllData" ma:web="695b247c-e1a8-404d-9ab1-6820651cfa73">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d746e8a3-5d47-4ff0-952e-3423c7e0dee5}" ma:internalName="TaxCatchAllLabel" ma:readOnly="true" ma:showField="CatchAllDataLabel" ma:web="695b247c-e1a8-404d-9ab1-6820651cfa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656246e-9127-47dc-83ec-dd09249a5dc8">
      <Value>1783</Value>
      <Value>148</Value>
      <Value>4380</Value>
      <Value>1455</Value>
      <Value>1454</Value>
      <Value>4904</Value>
      <Value>1400</Value>
      <Value>855</Value>
      <Value>1511</Value>
      <Value>1343</Value>
    </TaxCatchAll>
    <Disposition_x0020_Status xmlns="695b247c-e1a8-404d-9ab1-6820651cfa73" xsi:nil="true"/>
    <db6c96b69cbd4d5883320ccb9273f0ba xmlns="695b247c-e1a8-404d-9ab1-6820651cfa73">
      <Terms xmlns="http://schemas.microsoft.com/office/infopath/2007/PartnerControls"/>
    </db6c96b69cbd4d5883320ccb9273f0ba>
    <i5b5140ea7094cbf99b2202c3f85b284 xmlns="695b247c-e1a8-404d-9ab1-6820651cfa73">
      <Terms xmlns="http://schemas.microsoft.com/office/infopath/2007/PartnerControls"/>
    </i5b5140ea7094cbf99b2202c3f85b284>
    <Vital_x0020_Record xmlns="695b247c-e1a8-404d-9ab1-6820651cfa73">false</Vital_x0020_Record>
    <Rights xmlns="695b247c-e1a8-404d-9ab1-6820651cfa73" xsi:nil="true"/>
  </documentManagement>
</p:properties>
</file>

<file path=customXml/itemProps1.xml><?xml version="1.0" encoding="utf-8"?>
<ds:datastoreItem xmlns:ds="http://schemas.openxmlformats.org/officeDocument/2006/customXml" ds:itemID="{DB654DB3-34BB-4969-8576-414F7DD5EBD2}"/>
</file>

<file path=customXml/itemProps2.xml><?xml version="1.0" encoding="utf-8"?>
<ds:datastoreItem xmlns:ds="http://schemas.openxmlformats.org/officeDocument/2006/customXml" ds:itemID="{BFEAE92F-DE19-4BA5-96E8-221F1D830580}">
  <ds:schemaRefs>
    <ds:schemaRef ds:uri="http://schemas.microsoft.com/sharepoint/v3/contenttype/forms"/>
  </ds:schemaRefs>
</ds:datastoreItem>
</file>

<file path=customXml/itemProps3.xml><?xml version="1.0" encoding="utf-8"?>
<ds:datastoreItem xmlns:ds="http://schemas.openxmlformats.org/officeDocument/2006/customXml" ds:itemID="{BADA4481-7BBC-468A-9E06-9DEB6751E1AF}">
  <ds:schemaRefs>
    <ds:schemaRef ds:uri="a13004c1-bb70-4d28-9045-88b8e3232e1e"/>
    <ds:schemaRef ds:uri="ac9e76ee-d5d9-4edb-b56a-c25cea7d42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2296</Words>
  <Application>Microsoft Office PowerPoint</Application>
  <PresentationFormat>Widescreen</PresentationFormat>
  <Paragraphs>196</Paragraphs>
  <Slides>15</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Calibri</vt:lpstr>
      <vt:lpstr>Avenir Next LT Pro</vt:lpstr>
      <vt:lpstr>Arial</vt:lpstr>
      <vt:lpstr>Arial Black</vt:lpstr>
      <vt:lpstr>Sections</vt:lpstr>
      <vt:lpstr>1_Sections</vt:lpstr>
      <vt:lpstr>TTM Transformation Programme – Update to DDC </vt:lpstr>
      <vt:lpstr>Introduction</vt:lpstr>
      <vt:lpstr>PowerPoint Presentation</vt:lpstr>
      <vt:lpstr>PowerPoint Presentation</vt:lpstr>
      <vt:lpstr>PowerPoint Presentation</vt:lpstr>
      <vt:lpstr>The Programme</vt:lpstr>
      <vt:lpstr>PowerPoint Presentation</vt:lpstr>
      <vt:lpstr>PowerPoint Presentation</vt:lpstr>
      <vt:lpstr>The Initiatives</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Krishnan (AT)</dc:creator>
  <cp:lastModifiedBy>Ingrid Rayne (AT)</cp:lastModifiedBy>
  <cp:revision>2</cp:revision>
  <cp:lastPrinted>2022-04-07T03:53:30Z</cp:lastPrinted>
  <dcterms:created xsi:type="dcterms:W3CDTF">2023-03-05T20:48:10Z</dcterms:created>
  <dcterms:modified xsi:type="dcterms:W3CDTF">2023-07-21T02:50:26Z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0x0101009C7065B11196274794EF741A40A6E5F400D26C7241FFF8474C88708DC917CE076A</vt:lpwstr>
  </property>
  <property fmtid="{D5CDD505-2E9C-101B-9397-08002B2CF9AE}" pid="3" name="D1 Asset Type">
    <vt:lpwstr>4904;#Bridge|298775f4-0b56-41a7-b0cd-3177933d9cb7;#1783;#Piped Watercourse|d601ee67-0b84-4bcb-9efa-d5a7449b78ad;#1511;#Signal Box|400bb46b-0dfa-45e5-86b1-77697c4206b6;#4380;#Kerb and Channel|1616e48e-1e57-423a-b3a2-6d38f3bed856</vt:lpwstr>
  </property>
  <property fmtid="{D5CDD505-2E9C-101B-9397-08002B2CF9AE}" pid="4" name="D1 Document Category">
    <vt:lpwstr>855;#Presentation|ff01b0c5-a1e5-4a6c-bdbf-2be051e1a38f</vt:lpwstr>
  </property>
  <property fmtid="{D5CDD505-2E9C-101B-9397-08002B2CF9AE}" pid="5" name="D1 Service">
    <vt:lpwstr/>
  </property>
  <property fmtid="{D5CDD505-2E9C-101B-9397-08002B2CF9AE}" pid="6" name="D1 Programme Project">
    <vt:lpwstr>148;#Public Transport Programme 2|742adfc3-3e14-47cd-be11-1b5a0b61a6d6</vt:lpwstr>
  </property>
  <property fmtid="{D5CDD505-2E9C-101B-9397-08002B2CF9AE}" pid="7" name="D1 Event">
    <vt:lpwstr>1400;#Flooding Event|81712c2f-1ac3-4b82-a053-e53b3e6df6dc;#1343;#Conference|d07b5202-eccd-4dbd-8257-41e659992a97;#1455;#Workshop|7d7b69d4-a750-4dcf-a1f1-2f63691604a6;#1454;#Launch|8824122f-9089-4837-9b2a-e69112cc8a75</vt:lpwstr>
  </property>
  <property fmtid="{D5CDD505-2E9C-101B-9397-08002B2CF9AE}" pid="8" name="D1 Subject">
    <vt:lpwstr/>
  </property>
  <property fmtid="{D5CDD505-2E9C-101B-9397-08002B2CF9AE}" pid="9" name="D1 Partners Stakeholders">
    <vt:lpwstr/>
  </property>
  <property fmtid="{D5CDD505-2E9C-101B-9397-08002B2CF9AE}" pid="10" name="hb6454c4adb54244865793e31fde8085">
    <vt:lpwstr/>
  </property>
  <property fmtid="{D5CDD505-2E9C-101B-9397-08002B2CF9AE}" pid="11" name="o15c8438f37a4848b2d3439414785996">
    <vt:lpwstr>Flooding Event|81712c2f-1ac3-4b82-a053-e53b3e6df6dc;Conference|d07b5202-eccd-4dbd-8257-41e659992a97;Workshop|7d7b69d4-a750-4dcf-a1f1-2f63691604a6;Launch|8824122f-9089-4837-9b2a-e69112cc8a75</vt:lpwstr>
  </property>
  <property fmtid="{D5CDD505-2E9C-101B-9397-08002B2CF9AE}" pid="12" name="fdcc1909682b4f7195ca127cead5555e">
    <vt:lpwstr>Presentation|ff01b0c5-a1e5-4a6c-bdbf-2be051e1a38f</vt:lpwstr>
  </property>
  <property fmtid="{D5CDD505-2E9C-101B-9397-08002B2CF9AE}" pid="13" name="b0de3920f4cd4ea18242880155f05faf">
    <vt:lpwstr/>
  </property>
  <property fmtid="{D5CDD505-2E9C-101B-9397-08002B2CF9AE}" pid="14" name="kd23e268c5494b1f95609992f2abc0c8">
    <vt:lpwstr>Bridge|298775f4-0b56-41a7-b0cd-3177933d9cb7;Piped Watercourse|d601ee67-0b84-4bcb-9efa-d5a7449b78ad;Signal Box|400bb46b-0dfa-45e5-86b1-77697c4206b6;Kerb and Channel|1616e48e-1e57-423a-b3a2-6d38f3bed856</vt:lpwstr>
  </property>
  <property fmtid="{D5CDD505-2E9C-101B-9397-08002B2CF9AE}" pid="15" name="cc5a769fc25543cf84dda128f63b00c8">
    <vt:lpwstr>Public Transport Programme 2|742adfc3-3e14-47cd-be11-1b5a0b61a6d6</vt:lpwstr>
  </property>
  <property fmtid="{D5CDD505-2E9C-101B-9397-08002B2CF9AE}" pid="16" name="Business Unit">
    <vt:lpwstr/>
  </property>
  <property fmtid="{D5CDD505-2E9C-101B-9397-08002B2CF9AE}" pid="17" name="D1_x0020_Instrument">
    <vt:lpwstr/>
  </property>
  <property fmtid="{D5CDD505-2E9C-101B-9397-08002B2CF9AE}" pid="18" name="D1_x0020_Business_x0020_Role">
    <vt:lpwstr/>
  </property>
  <property fmtid="{D5CDD505-2E9C-101B-9397-08002B2CF9AE}" pid="19" name="MediaServiceImageTags">
    <vt:lpwstr/>
  </property>
  <property fmtid="{D5CDD505-2E9C-101B-9397-08002B2CF9AE}" pid="20" name="Image_x0020_Type">
    <vt:lpwstr/>
  </property>
  <property fmtid="{D5CDD505-2E9C-101B-9397-08002B2CF9AE}" pid="21" name="l66efdee623f47d6bcca4977ff4a5a3f">
    <vt:lpwstr/>
  </property>
  <property fmtid="{D5CDD505-2E9C-101B-9397-08002B2CF9AE}" pid="22" name="c50753cdb51a4c21b5b5241cbd14d8c7">
    <vt:lpwstr/>
  </property>
  <property fmtid="{D5CDD505-2E9C-101B-9397-08002B2CF9AE}" pid="23" name="D1_x0020_Financial_x0020_Year">
    <vt:lpwstr/>
  </property>
  <property fmtid="{D5CDD505-2E9C-101B-9397-08002B2CF9AE}" pid="24" name="je7065ab359741bdab5974a65126329d">
    <vt:lpwstr/>
  </property>
  <property fmtid="{D5CDD505-2E9C-101B-9397-08002B2CF9AE}" pid="25" name="lea8139652f442cab35da41b8a24c53b">
    <vt:lpwstr/>
  </property>
  <property fmtid="{D5CDD505-2E9C-101B-9397-08002B2CF9AE}" pid="26" name="h4cf016e856b4138912d21b15b6d5be0">
    <vt:lpwstr/>
  </property>
  <property fmtid="{D5CDD505-2E9C-101B-9397-08002B2CF9AE}" pid="27" name="D1_x0020_Mandate">
    <vt:lpwstr/>
  </property>
  <property fmtid="{D5CDD505-2E9C-101B-9397-08002B2CF9AE}" pid="28" name="gc1ff1cf355c41c8a6a2f1dd5abb0d5e">
    <vt:lpwstr/>
  </property>
  <property fmtid="{D5CDD505-2E9C-101B-9397-08002B2CF9AE}" pid="29" name="RM Context">
    <vt:lpwstr/>
  </property>
  <property fmtid="{D5CDD505-2E9C-101B-9397-08002B2CF9AE}" pid="30" name="D1_x0020_Supplier">
    <vt:lpwstr/>
  </property>
  <property fmtid="{D5CDD505-2E9C-101B-9397-08002B2CF9AE}" pid="31" name="lcf76f155ced4ddcb4097134ff3c332f">
    <vt:lpwstr/>
  </property>
  <property fmtid="{D5CDD505-2E9C-101B-9397-08002B2CF9AE}" pid="32" name="D1 Mandate">
    <vt:lpwstr/>
  </property>
  <property fmtid="{D5CDD505-2E9C-101B-9397-08002B2CF9AE}" pid="33" name="D1 Instrument">
    <vt:lpwstr/>
  </property>
  <property fmtid="{D5CDD505-2E9C-101B-9397-08002B2CF9AE}" pid="34" name="D1 Supplier">
    <vt:lpwstr/>
  </property>
  <property fmtid="{D5CDD505-2E9C-101B-9397-08002B2CF9AE}" pid="35" name="Image Type">
    <vt:lpwstr/>
  </property>
  <property fmtid="{D5CDD505-2E9C-101B-9397-08002B2CF9AE}" pid="36" name="D1 Financial Year">
    <vt:lpwstr/>
  </property>
  <property fmtid="{D5CDD505-2E9C-101B-9397-08002B2CF9AE}" pid="37" name="D1 Business Role">
    <vt:lpwstr/>
  </property>
</Properties>
</file>