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96" r:id="rId4"/>
    <p:sldMasterId id="2147483719" r:id="rId5"/>
  </p:sldMasterIdLst>
  <p:notesMasterIdLst>
    <p:notesMasterId r:id="rId24"/>
  </p:notesMasterIdLst>
  <p:sldIdLst>
    <p:sldId id="256" r:id="rId6"/>
    <p:sldId id="257" r:id="rId7"/>
    <p:sldId id="286" r:id="rId8"/>
    <p:sldId id="259" r:id="rId9"/>
    <p:sldId id="288" r:id="rId10"/>
    <p:sldId id="274" r:id="rId11"/>
    <p:sldId id="263" r:id="rId12"/>
    <p:sldId id="275" r:id="rId13"/>
    <p:sldId id="287" r:id="rId14"/>
    <p:sldId id="290" r:id="rId15"/>
    <p:sldId id="292" r:id="rId16"/>
    <p:sldId id="291" r:id="rId17"/>
    <p:sldId id="285" r:id="rId18"/>
    <p:sldId id="293" r:id="rId19"/>
    <p:sldId id="278" r:id="rId20"/>
    <p:sldId id="280" r:id="rId21"/>
    <p:sldId id="284" r:id="rId22"/>
    <p:sldId id="273" r:id="rId23"/>
  </p:sldIdLst>
  <p:sldSz cx="12192000" cy="6858000"/>
  <p:notesSz cx="7104063" cy="10234613"/>
  <p:embeddedFontLst>
    <p:embeddedFont>
      <p:font typeface="Arial Black" panose="020B0A04020102020204" pitchFamily="34" charset="0"/>
      <p:bold r:id="rId25"/>
    </p:embeddedFon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7D0159-5DEB-595E-170F-C3D736A16CC1}" name="Matthew Diemer (AT)" initials="MD" userId="S::Matthew.Diemer@at.govt.nz::e2f127d9-0da9-4592-9a0c-115943bb6d37" providerId="AD"/>
  <p188:author id="{5A68E16B-3426-49AE-3534-2DDB851F7F84}" name="Robin Verstappen (AT)" initials="RV(" userId="S::Robin.Verstappen@at.govt.nz::06eb34ac-8014-4786-8bb7-d773c876c8b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et Rook (AT)" initials="AR(" lastIdx="1" clrIdx="0">
    <p:extLst>
      <p:ext uri="{19B8F6BF-5375-455C-9EA6-DF929625EA0E}">
        <p15:presenceInfo xmlns:p15="http://schemas.microsoft.com/office/powerpoint/2012/main" userId="S::Annet.Rook@at.govt.nz::fe4eb2d4-25b3-40d8-a851-67c1b4b633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85"/>
    <a:srgbClr val="773581"/>
    <a:srgbClr val="F7941F"/>
    <a:srgbClr val="95C11F"/>
    <a:srgbClr val="DE0A2B"/>
    <a:srgbClr val="0073BD"/>
    <a:srgbClr val="001231"/>
    <a:srgbClr val="AB5B2D"/>
    <a:srgbClr val="F7911D"/>
    <a:srgbClr val="FBA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6327"/>
  </p:normalViewPr>
  <p:slideViewPr>
    <p:cSldViewPr snapToGrid="0">
      <p:cViewPr varScale="1">
        <p:scale>
          <a:sx n="73" d="100"/>
          <a:sy n="73" d="100"/>
        </p:scale>
        <p:origin x="36"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298BE3-5243-43B6-9422-DF568A9CAE4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NZ"/>
        </a:p>
      </dgm:t>
    </dgm:pt>
    <dgm:pt modelId="{39E45FC4-A770-47C5-AB7C-875FE8C1F43F}">
      <dgm:prSet phldrT="[Text]" custT="1"/>
      <dgm:spPr/>
      <dgm:t>
        <a:bodyPr/>
        <a:lstStyle/>
        <a:p>
          <a:r>
            <a:rPr lang="en-US" sz="1200" dirty="0"/>
            <a:t>Strategic Networks</a:t>
          </a:r>
          <a:endParaRPr lang="en-NZ" sz="1200" dirty="0"/>
        </a:p>
      </dgm:t>
    </dgm:pt>
    <dgm:pt modelId="{3093224E-3832-4639-946F-E7B1B784DCDA}" type="parTrans" cxnId="{2B74A961-2132-4943-83FB-2E60473B02AC}">
      <dgm:prSet/>
      <dgm:spPr/>
      <dgm:t>
        <a:bodyPr/>
        <a:lstStyle/>
        <a:p>
          <a:endParaRPr lang="en-NZ" sz="1200"/>
        </a:p>
      </dgm:t>
    </dgm:pt>
    <dgm:pt modelId="{8BA3EF27-4CFB-434F-925B-B425200D6A5E}" type="sibTrans" cxnId="{2B74A961-2132-4943-83FB-2E60473B02AC}">
      <dgm:prSet/>
      <dgm:spPr/>
      <dgm:t>
        <a:bodyPr/>
        <a:lstStyle/>
        <a:p>
          <a:endParaRPr lang="en-NZ" sz="1200"/>
        </a:p>
      </dgm:t>
    </dgm:pt>
    <dgm:pt modelId="{45B8C1DF-7874-481C-B948-463E38B2B10B}">
      <dgm:prSet phldrT="[Text]" custT="1"/>
      <dgm:spPr/>
      <dgm:t>
        <a:bodyPr/>
        <a:lstStyle/>
        <a:p>
          <a:r>
            <a:rPr lang="en-US" sz="1200" dirty="0"/>
            <a:t>Current</a:t>
          </a:r>
          <a:endParaRPr lang="en-NZ" sz="1200" dirty="0"/>
        </a:p>
      </dgm:t>
    </dgm:pt>
    <dgm:pt modelId="{AB6C2F85-46D0-4C34-9367-C2D7ADEE4AB3}" type="parTrans" cxnId="{7F97BC24-25A9-4C47-A86E-9349C384ED5A}">
      <dgm:prSet/>
      <dgm:spPr/>
      <dgm:t>
        <a:bodyPr/>
        <a:lstStyle/>
        <a:p>
          <a:endParaRPr lang="en-NZ" sz="1200"/>
        </a:p>
      </dgm:t>
    </dgm:pt>
    <dgm:pt modelId="{4DAF207B-7088-4F81-8CAF-CAD519367C9A}" type="sibTrans" cxnId="{7F97BC24-25A9-4C47-A86E-9349C384ED5A}">
      <dgm:prSet/>
      <dgm:spPr/>
      <dgm:t>
        <a:bodyPr/>
        <a:lstStyle/>
        <a:p>
          <a:endParaRPr lang="en-NZ" sz="1200"/>
        </a:p>
      </dgm:t>
    </dgm:pt>
    <dgm:pt modelId="{409EB0D3-85B2-4CB2-A3A0-059375A10B17}">
      <dgm:prSet phldrT="[Text]" custT="1"/>
      <dgm:spPr/>
      <dgm:t>
        <a:bodyPr/>
        <a:lstStyle/>
        <a:p>
          <a:r>
            <a:rPr lang="en-US" sz="1200" dirty="0"/>
            <a:t>First Decade</a:t>
          </a:r>
          <a:endParaRPr lang="en-NZ" sz="1200" dirty="0"/>
        </a:p>
      </dgm:t>
    </dgm:pt>
    <dgm:pt modelId="{2D38EFEB-5523-4641-B1C4-3FFD6312A826}" type="parTrans" cxnId="{90F0B66D-393B-475A-93CE-7C63FCB75166}">
      <dgm:prSet/>
      <dgm:spPr/>
      <dgm:t>
        <a:bodyPr/>
        <a:lstStyle/>
        <a:p>
          <a:endParaRPr lang="en-NZ" sz="1200"/>
        </a:p>
      </dgm:t>
    </dgm:pt>
    <dgm:pt modelId="{760AE323-9335-4569-AEAD-5F5B1F9A3026}" type="sibTrans" cxnId="{90F0B66D-393B-475A-93CE-7C63FCB75166}">
      <dgm:prSet/>
      <dgm:spPr/>
      <dgm:t>
        <a:bodyPr/>
        <a:lstStyle/>
        <a:p>
          <a:endParaRPr lang="en-NZ" sz="1200"/>
        </a:p>
      </dgm:t>
    </dgm:pt>
    <dgm:pt modelId="{588D7B4F-8EDE-497A-8CA1-D75C43E971C1}" type="pres">
      <dgm:prSet presAssocID="{CD298BE3-5243-43B6-9422-DF568A9CAE4B}" presName="Name0" presStyleCnt="0">
        <dgm:presLayoutVars>
          <dgm:chPref val="3"/>
          <dgm:dir/>
          <dgm:animLvl val="lvl"/>
          <dgm:resizeHandles/>
        </dgm:presLayoutVars>
      </dgm:prSet>
      <dgm:spPr/>
    </dgm:pt>
    <dgm:pt modelId="{F26C48CB-0D7F-4742-B00F-E66577765603}" type="pres">
      <dgm:prSet presAssocID="{39E45FC4-A770-47C5-AB7C-875FE8C1F43F}" presName="horFlow" presStyleCnt="0"/>
      <dgm:spPr/>
    </dgm:pt>
    <dgm:pt modelId="{D55610C3-9770-46BD-A1E5-F76AA5E0574B}" type="pres">
      <dgm:prSet presAssocID="{39E45FC4-A770-47C5-AB7C-875FE8C1F43F}" presName="bigChev" presStyleLbl="node1" presStyleIdx="0" presStyleCnt="1"/>
      <dgm:spPr/>
    </dgm:pt>
    <dgm:pt modelId="{71191AB7-0481-45F9-A0B4-9F5EA2004E28}" type="pres">
      <dgm:prSet presAssocID="{AB6C2F85-46D0-4C34-9367-C2D7ADEE4AB3}" presName="parTrans" presStyleCnt="0"/>
      <dgm:spPr/>
    </dgm:pt>
    <dgm:pt modelId="{63931AC4-10D7-4F4F-8E49-BECB077FEA57}" type="pres">
      <dgm:prSet presAssocID="{45B8C1DF-7874-481C-B948-463E38B2B10B}" presName="node" presStyleLbl="alignAccFollowNode1" presStyleIdx="0" presStyleCnt="2">
        <dgm:presLayoutVars>
          <dgm:bulletEnabled val="1"/>
        </dgm:presLayoutVars>
      </dgm:prSet>
      <dgm:spPr/>
    </dgm:pt>
    <dgm:pt modelId="{40315ACE-3C31-4B0A-8DC8-74032C6AAEC8}" type="pres">
      <dgm:prSet presAssocID="{4DAF207B-7088-4F81-8CAF-CAD519367C9A}" presName="sibTrans" presStyleCnt="0"/>
      <dgm:spPr/>
    </dgm:pt>
    <dgm:pt modelId="{9E5B2CE1-D4FE-4111-98E7-9E3441879064}" type="pres">
      <dgm:prSet presAssocID="{409EB0D3-85B2-4CB2-A3A0-059375A10B17}" presName="node" presStyleLbl="alignAccFollowNode1" presStyleIdx="1" presStyleCnt="2">
        <dgm:presLayoutVars>
          <dgm:bulletEnabled val="1"/>
        </dgm:presLayoutVars>
      </dgm:prSet>
      <dgm:spPr/>
    </dgm:pt>
  </dgm:ptLst>
  <dgm:cxnLst>
    <dgm:cxn modelId="{7F97BC24-25A9-4C47-A86E-9349C384ED5A}" srcId="{39E45FC4-A770-47C5-AB7C-875FE8C1F43F}" destId="{45B8C1DF-7874-481C-B948-463E38B2B10B}" srcOrd="0" destOrd="0" parTransId="{AB6C2F85-46D0-4C34-9367-C2D7ADEE4AB3}" sibTransId="{4DAF207B-7088-4F81-8CAF-CAD519367C9A}"/>
    <dgm:cxn modelId="{2B74A961-2132-4943-83FB-2E60473B02AC}" srcId="{CD298BE3-5243-43B6-9422-DF568A9CAE4B}" destId="{39E45FC4-A770-47C5-AB7C-875FE8C1F43F}" srcOrd="0" destOrd="0" parTransId="{3093224E-3832-4639-946F-E7B1B784DCDA}" sibTransId="{8BA3EF27-4CFB-434F-925B-B425200D6A5E}"/>
    <dgm:cxn modelId="{90F0B66D-393B-475A-93CE-7C63FCB75166}" srcId="{39E45FC4-A770-47C5-AB7C-875FE8C1F43F}" destId="{409EB0D3-85B2-4CB2-A3A0-059375A10B17}" srcOrd="1" destOrd="0" parTransId="{2D38EFEB-5523-4641-B1C4-3FFD6312A826}" sibTransId="{760AE323-9335-4569-AEAD-5F5B1F9A3026}"/>
    <dgm:cxn modelId="{849298AC-FF54-470C-BD16-5A653166C326}" type="presOf" srcId="{39E45FC4-A770-47C5-AB7C-875FE8C1F43F}" destId="{D55610C3-9770-46BD-A1E5-F76AA5E0574B}" srcOrd="0" destOrd="0" presId="urn:microsoft.com/office/officeart/2005/8/layout/lProcess3"/>
    <dgm:cxn modelId="{8638ACB6-ACDA-41FF-9530-74A6BF7836D4}" type="presOf" srcId="{45B8C1DF-7874-481C-B948-463E38B2B10B}" destId="{63931AC4-10D7-4F4F-8E49-BECB077FEA57}" srcOrd="0" destOrd="0" presId="urn:microsoft.com/office/officeart/2005/8/layout/lProcess3"/>
    <dgm:cxn modelId="{A15ECACE-2B70-4487-B929-4CF31291BC83}" type="presOf" srcId="{409EB0D3-85B2-4CB2-A3A0-059375A10B17}" destId="{9E5B2CE1-D4FE-4111-98E7-9E3441879064}" srcOrd="0" destOrd="0" presId="urn:microsoft.com/office/officeart/2005/8/layout/lProcess3"/>
    <dgm:cxn modelId="{B575CBE7-71D7-4B1D-866B-1CCED17987C0}" type="presOf" srcId="{CD298BE3-5243-43B6-9422-DF568A9CAE4B}" destId="{588D7B4F-8EDE-497A-8CA1-D75C43E971C1}" srcOrd="0" destOrd="0" presId="urn:microsoft.com/office/officeart/2005/8/layout/lProcess3"/>
    <dgm:cxn modelId="{9523A95C-83B1-4655-8ECC-DFDEDD33FBD8}" type="presParOf" srcId="{588D7B4F-8EDE-497A-8CA1-D75C43E971C1}" destId="{F26C48CB-0D7F-4742-B00F-E66577765603}" srcOrd="0" destOrd="0" presId="urn:microsoft.com/office/officeart/2005/8/layout/lProcess3"/>
    <dgm:cxn modelId="{B673A528-DAEB-49A7-BC47-F37122CD2017}" type="presParOf" srcId="{F26C48CB-0D7F-4742-B00F-E66577765603}" destId="{D55610C3-9770-46BD-A1E5-F76AA5E0574B}" srcOrd="0" destOrd="0" presId="urn:microsoft.com/office/officeart/2005/8/layout/lProcess3"/>
    <dgm:cxn modelId="{DA2BE551-5CDF-41CC-B00E-B66AF44FA005}" type="presParOf" srcId="{F26C48CB-0D7F-4742-B00F-E66577765603}" destId="{71191AB7-0481-45F9-A0B4-9F5EA2004E28}" srcOrd="1" destOrd="0" presId="urn:microsoft.com/office/officeart/2005/8/layout/lProcess3"/>
    <dgm:cxn modelId="{B18D760D-3E83-4652-9A7C-7B519593CF43}" type="presParOf" srcId="{F26C48CB-0D7F-4742-B00F-E66577765603}" destId="{63931AC4-10D7-4F4F-8E49-BECB077FEA57}" srcOrd="2" destOrd="0" presId="urn:microsoft.com/office/officeart/2005/8/layout/lProcess3"/>
    <dgm:cxn modelId="{045041B9-54CC-4DEB-BF93-DC0015645FAA}" type="presParOf" srcId="{F26C48CB-0D7F-4742-B00F-E66577765603}" destId="{40315ACE-3C31-4B0A-8DC8-74032C6AAEC8}" srcOrd="3" destOrd="0" presId="urn:microsoft.com/office/officeart/2005/8/layout/lProcess3"/>
    <dgm:cxn modelId="{DB6775B0-2E7B-412D-A4AF-DBC9D237CA9E}" type="presParOf" srcId="{F26C48CB-0D7F-4742-B00F-E66577765603}" destId="{9E5B2CE1-D4FE-4111-98E7-9E3441879064}"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298BE3-5243-43B6-9422-DF568A9CAE4B}" type="doc">
      <dgm:prSet loTypeId="urn:microsoft.com/office/officeart/2005/8/layout/lProcess3" loCatId="process" qsTypeId="urn:microsoft.com/office/officeart/2005/8/quickstyle/simple1" qsCatId="simple" csTypeId="urn:microsoft.com/office/officeart/2005/8/colors/accent2_4" csCatId="accent2" phldr="1"/>
      <dgm:spPr/>
      <dgm:t>
        <a:bodyPr/>
        <a:lstStyle/>
        <a:p>
          <a:endParaRPr lang="en-NZ"/>
        </a:p>
      </dgm:t>
    </dgm:pt>
    <dgm:pt modelId="{39E45FC4-A770-47C5-AB7C-875FE8C1F43F}">
      <dgm:prSet phldrT="[Text]" custT="1"/>
      <dgm:spPr/>
      <dgm:t>
        <a:bodyPr/>
        <a:lstStyle/>
        <a:p>
          <a:r>
            <a:rPr lang="en-US" sz="1200" dirty="0"/>
            <a:t>System Analysis</a:t>
          </a:r>
          <a:endParaRPr lang="en-NZ" sz="1200" dirty="0"/>
        </a:p>
      </dgm:t>
    </dgm:pt>
    <dgm:pt modelId="{3093224E-3832-4639-946F-E7B1B784DCDA}" type="parTrans" cxnId="{2B74A961-2132-4943-83FB-2E60473B02AC}">
      <dgm:prSet/>
      <dgm:spPr/>
      <dgm:t>
        <a:bodyPr/>
        <a:lstStyle/>
        <a:p>
          <a:endParaRPr lang="en-NZ" sz="1200"/>
        </a:p>
      </dgm:t>
    </dgm:pt>
    <dgm:pt modelId="{8BA3EF27-4CFB-434F-925B-B425200D6A5E}" type="sibTrans" cxnId="{2B74A961-2132-4943-83FB-2E60473B02AC}">
      <dgm:prSet/>
      <dgm:spPr/>
      <dgm:t>
        <a:bodyPr/>
        <a:lstStyle/>
        <a:p>
          <a:endParaRPr lang="en-NZ" sz="1200"/>
        </a:p>
      </dgm:t>
    </dgm:pt>
    <dgm:pt modelId="{45B8C1DF-7874-481C-B948-463E38B2B10B}">
      <dgm:prSet phldrT="[Text]" custT="1"/>
      <dgm:spPr/>
      <dgm:t>
        <a:bodyPr/>
        <a:lstStyle/>
        <a:p>
          <a:r>
            <a:rPr lang="en-US" sz="1200" dirty="0"/>
            <a:t>Issues</a:t>
          </a:r>
          <a:endParaRPr lang="en-NZ" sz="1200" dirty="0"/>
        </a:p>
      </dgm:t>
    </dgm:pt>
    <dgm:pt modelId="{AB6C2F85-46D0-4C34-9367-C2D7ADEE4AB3}" type="parTrans" cxnId="{7F97BC24-25A9-4C47-A86E-9349C384ED5A}">
      <dgm:prSet/>
      <dgm:spPr/>
      <dgm:t>
        <a:bodyPr/>
        <a:lstStyle/>
        <a:p>
          <a:endParaRPr lang="en-NZ" sz="1200"/>
        </a:p>
      </dgm:t>
    </dgm:pt>
    <dgm:pt modelId="{4DAF207B-7088-4F81-8CAF-CAD519367C9A}" type="sibTrans" cxnId="{7F97BC24-25A9-4C47-A86E-9349C384ED5A}">
      <dgm:prSet/>
      <dgm:spPr/>
      <dgm:t>
        <a:bodyPr/>
        <a:lstStyle/>
        <a:p>
          <a:endParaRPr lang="en-NZ" sz="1200"/>
        </a:p>
      </dgm:t>
    </dgm:pt>
    <dgm:pt modelId="{409EB0D3-85B2-4CB2-A3A0-059375A10B17}">
      <dgm:prSet phldrT="[Text]" custT="1"/>
      <dgm:spPr/>
      <dgm:t>
        <a:bodyPr/>
        <a:lstStyle/>
        <a:p>
          <a:r>
            <a:rPr lang="en-US" sz="1200" dirty="0"/>
            <a:t>Opportunities</a:t>
          </a:r>
          <a:endParaRPr lang="en-NZ" sz="1200" dirty="0"/>
        </a:p>
      </dgm:t>
    </dgm:pt>
    <dgm:pt modelId="{2D38EFEB-5523-4641-B1C4-3FFD6312A826}" type="parTrans" cxnId="{90F0B66D-393B-475A-93CE-7C63FCB75166}">
      <dgm:prSet/>
      <dgm:spPr/>
      <dgm:t>
        <a:bodyPr/>
        <a:lstStyle/>
        <a:p>
          <a:endParaRPr lang="en-NZ" sz="1200"/>
        </a:p>
      </dgm:t>
    </dgm:pt>
    <dgm:pt modelId="{760AE323-9335-4569-AEAD-5F5B1F9A3026}" type="sibTrans" cxnId="{90F0B66D-393B-475A-93CE-7C63FCB75166}">
      <dgm:prSet/>
      <dgm:spPr/>
      <dgm:t>
        <a:bodyPr/>
        <a:lstStyle/>
        <a:p>
          <a:endParaRPr lang="en-NZ" sz="1200"/>
        </a:p>
      </dgm:t>
    </dgm:pt>
    <dgm:pt modelId="{588D7B4F-8EDE-497A-8CA1-D75C43E971C1}" type="pres">
      <dgm:prSet presAssocID="{CD298BE3-5243-43B6-9422-DF568A9CAE4B}" presName="Name0" presStyleCnt="0">
        <dgm:presLayoutVars>
          <dgm:chPref val="3"/>
          <dgm:dir/>
          <dgm:animLvl val="lvl"/>
          <dgm:resizeHandles/>
        </dgm:presLayoutVars>
      </dgm:prSet>
      <dgm:spPr/>
    </dgm:pt>
    <dgm:pt modelId="{F26C48CB-0D7F-4742-B00F-E66577765603}" type="pres">
      <dgm:prSet presAssocID="{39E45FC4-A770-47C5-AB7C-875FE8C1F43F}" presName="horFlow" presStyleCnt="0"/>
      <dgm:spPr/>
    </dgm:pt>
    <dgm:pt modelId="{D55610C3-9770-46BD-A1E5-F76AA5E0574B}" type="pres">
      <dgm:prSet presAssocID="{39E45FC4-A770-47C5-AB7C-875FE8C1F43F}" presName="bigChev" presStyleLbl="node1" presStyleIdx="0" presStyleCnt="1"/>
      <dgm:spPr/>
    </dgm:pt>
    <dgm:pt modelId="{71191AB7-0481-45F9-A0B4-9F5EA2004E28}" type="pres">
      <dgm:prSet presAssocID="{AB6C2F85-46D0-4C34-9367-C2D7ADEE4AB3}" presName="parTrans" presStyleCnt="0"/>
      <dgm:spPr/>
    </dgm:pt>
    <dgm:pt modelId="{63931AC4-10D7-4F4F-8E49-BECB077FEA57}" type="pres">
      <dgm:prSet presAssocID="{45B8C1DF-7874-481C-B948-463E38B2B10B}" presName="node" presStyleLbl="alignAccFollowNode1" presStyleIdx="0" presStyleCnt="2">
        <dgm:presLayoutVars>
          <dgm:bulletEnabled val="1"/>
        </dgm:presLayoutVars>
      </dgm:prSet>
      <dgm:spPr/>
    </dgm:pt>
    <dgm:pt modelId="{40315ACE-3C31-4B0A-8DC8-74032C6AAEC8}" type="pres">
      <dgm:prSet presAssocID="{4DAF207B-7088-4F81-8CAF-CAD519367C9A}" presName="sibTrans" presStyleCnt="0"/>
      <dgm:spPr/>
    </dgm:pt>
    <dgm:pt modelId="{9E5B2CE1-D4FE-4111-98E7-9E3441879064}" type="pres">
      <dgm:prSet presAssocID="{409EB0D3-85B2-4CB2-A3A0-059375A10B17}" presName="node" presStyleLbl="alignAccFollowNode1" presStyleIdx="1" presStyleCnt="2">
        <dgm:presLayoutVars>
          <dgm:bulletEnabled val="1"/>
        </dgm:presLayoutVars>
      </dgm:prSet>
      <dgm:spPr/>
    </dgm:pt>
  </dgm:ptLst>
  <dgm:cxnLst>
    <dgm:cxn modelId="{7F97BC24-25A9-4C47-A86E-9349C384ED5A}" srcId="{39E45FC4-A770-47C5-AB7C-875FE8C1F43F}" destId="{45B8C1DF-7874-481C-B948-463E38B2B10B}" srcOrd="0" destOrd="0" parTransId="{AB6C2F85-46D0-4C34-9367-C2D7ADEE4AB3}" sibTransId="{4DAF207B-7088-4F81-8CAF-CAD519367C9A}"/>
    <dgm:cxn modelId="{2B74A961-2132-4943-83FB-2E60473B02AC}" srcId="{CD298BE3-5243-43B6-9422-DF568A9CAE4B}" destId="{39E45FC4-A770-47C5-AB7C-875FE8C1F43F}" srcOrd="0" destOrd="0" parTransId="{3093224E-3832-4639-946F-E7B1B784DCDA}" sibTransId="{8BA3EF27-4CFB-434F-925B-B425200D6A5E}"/>
    <dgm:cxn modelId="{90F0B66D-393B-475A-93CE-7C63FCB75166}" srcId="{39E45FC4-A770-47C5-AB7C-875FE8C1F43F}" destId="{409EB0D3-85B2-4CB2-A3A0-059375A10B17}" srcOrd="1" destOrd="0" parTransId="{2D38EFEB-5523-4641-B1C4-3FFD6312A826}" sibTransId="{760AE323-9335-4569-AEAD-5F5B1F9A3026}"/>
    <dgm:cxn modelId="{849298AC-FF54-470C-BD16-5A653166C326}" type="presOf" srcId="{39E45FC4-A770-47C5-AB7C-875FE8C1F43F}" destId="{D55610C3-9770-46BD-A1E5-F76AA5E0574B}" srcOrd="0" destOrd="0" presId="urn:microsoft.com/office/officeart/2005/8/layout/lProcess3"/>
    <dgm:cxn modelId="{8638ACB6-ACDA-41FF-9530-74A6BF7836D4}" type="presOf" srcId="{45B8C1DF-7874-481C-B948-463E38B2B10B}" destId="{63931AC4-10D7-4F4F-8E49-BECB077FEA57}" srcOrd="0" destOrd="0" presId="urn:microsoft.com/office/officeart/2005/8/layout/lProcess3"/>
    <dgm:cxn modelId="{A15ECACE-2B70-4487-B929-4CF31291BC83}" type="presOf" srcId="{409EB0D3-85B2-4CB2-A3A0-059375A10B17}" destId="{9E5B2CE1-D4FE-4111-98E7-9E3441879064}" srcOrd="0" destOrd="0" presId="urn:microsoft.com/office/officeart/2005/8/layout/lProcess3"/>
    <dgm:cxn modelId="{B575CBE7-71D7-4B1D-866B-1CCED17987C0}" type="presOf" srcId="{CD298BE3-5243-43B6-9422-DF568A9CAE4B}" destId="{588D7B4F-8EDE-497A-8CA1-D75C43E971C1}" srcOrd="0" destOrd="0" presId="urn:microsoft.com/office/officeart/2005/8/layout/lProcess3"/>
    <dgm:cxn modelId="{9523A95C-83B1-4655-8ECC-DFDEDD33FBD8}" type="presParOf" srcId="{588D7B4F-8EDE-497A-8CA1-D75C43E971C1}" destId="{F26C48CB-0D7F-4742-B00F-E66577765603}" srcOrd="0" destOrd="0" presId="urn:microsoft.com/office/officeart/2005/8/layout/lProcess3"/>
    <dgm:cxn modelId="{B673A528-DAEB-49A7-BC47-F37122CD2017}" type="presParOf" srcId="{F26C48CB-0D7F-4742-B00F-E66577765603}" destId="{D55610C3-9770-46BD-A1E5-F76AA5E0574B}" srcOrd="0" destOrd="0" presId="urn:microsoft.com/office/officeart/2005/8/layout/lProcess3"/>
    <dgm:cxn modelId="{DA2BE551-5CDF-41CC-B00E-B66AF44FA005}" type="presParOf" srcId="{F26C48CB-0D7F-4742-B00F-E66577765603}" destId="{71191AB7-0481-45F9-A0B4-9F5EA2004E28}" srcOrd="1" destOrd="0" presId="urn:microsoft.com/office/officeart/2005/8/layout/lProcess3"/>
    <dgm:cxn modelId="{B18D760D-3E83-4652-9A7C-7B519593CF43}" type="presParOf" srcId="{F26C48CB-0D7F-4742-B00F-E66577765603}" destId="{63931AC4-10D7-4F4F-8E49-BECB077FEA57}" srcOrd="2" destOrd="0" presId="urn:microsoft.com/office/officeart/2005/8/layout/lProcess3"/>
    <dgm:cxn modelId="{045041B9-54CC-4DEB-BF93-DC0015645FAA}" type="presParOf" srcId="{F26C48CB-0D7F-4742-B00F-E66577765603}" destId="{40315ACE-3C31-4B0A-8DC8-74032C6AAEC8}" srcOrd="3" destOrd="0" presId="urn:microsoft.com/office/officeart/2005/8/layout/lProcess3"/>
    <dgm:cxn modelId="{DB6775B0-2E7B-412D-A4AF-DBC9D237CA9E}" type="presParOf" srcId="{F26C48CB-0D7F-4742-B00F-E66577765603}" destId="{9E5B2CE1-D4FE-4111-98E7-9E3441879064}" srcOrd="4"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298BE3-5243-43B6-9422-DF568A9CAE4B}" type="doc">
      <dgm:prSet loTypeId="urn:microsoft.com/office/officeart/2005/8/layout/lProcess3" loCatId="process" qsTypeId="urn:microsoft.com/office/officeart/2005/8/quickstyle/simple1" qsCatId="simple" csTypeId="urn:microsoft.com/office/officeart/2005/8/colors/accent4_3" csCatId="accent4" phldr="1"/>
      <dgm:spPr/>
      <dgm:t>
        <a:bodyPr/>
        <a:lstStyle/>
        <a:p>
          <a:endParaRPr lang="en-NZ"/>
        </a:p>
      </dgm:t>
    </dgm:pt>
    <dgm:pt modelId="{39E45FC4-A770-47C5-AB7C-875FE8C1F43F}">
      <dgm:prSet phldrT="[Text]" custT="1"/>
      <dgm:spPr/>
      <dgm:t>
        <a:bodyPr/>
        <a:lstStyle/>
        <a:p>
          <a:r>
            <a:rPr lang="en-US" sz="1200" dirty="0"/>
            <a:t>Focus Areas</a:t>
          </a:r>
          <a:endParaRPr lang="en-NZ" sz="1200" dirty="0"/>
        </a:p>
      </dgm:t>
    </dgm:pt>
    <dgm:pt modelId="{3093224E-3832-4639-946F-E7B1B784DCDA}" type="parTrans" cxnId="{2B74A961-2132-4943-83FB-2E60473B02AC}">
      <dgm:prSet/>
      <dgm:spPr/>
      <dgm:t>
        <a:bodyPr/>
        <a:lstStyle/>
        <a:p>
          <a:endParaRPr lang="en-NZ" sz="1200"/>
        </a:p>
      </dgm:t>
    </dgm:pt>
    <dgm:pt modelId="{8BA3EF27-4CFB-434F-925B-B425200D6A5E}" type="sibTrans" cxnId="{2B74A961-2132-4943-83FB-2E60473B02AC}">
      <dgm:prSet/>
      <dgm:spPr/>
      <dgm:t>
        <a:bodyPr/>
        <a:lstStyle/>
        <a:p>
          <a:endParaRPr lang="en-NZ" sz="1200"/>
        </a:p>
      </dgm:t>
    </dgm:pt>
    <dgm:pt modelId="{588D7B4F-8EDE-497A-8CA1-D75C43E971C1}" type="pres">
      <dgm:prSet presAssocID="{CD298BE3-5243-43B6-9422-DF568A9CAE4B}" presName="Name0" presStyleCnt="0">
        <dgm:presLayoutVars>
          <dgm:chPref val="3"/>
          <dgm:dir/>
          <dgm:animLvl val="lvl"/>
          <dgm:resizeHandles/>
        </dgm:presLayoutVars>
      </dgm:prSet>
      <dgm:spPr/>
    </dgm:pt>
    <dgm:pt modelId="{F26C48CB-0D7F-4742-B00F-E66577765603}" type="pres">
      <dgm:prSet presAssocID="{39E45FC4-A770-47C5-AB7C-875FE8C1F43F}" presName="horFlow" presStyleCnt="0"/>
      <dgm:spPr/>
    </dgm:pt>
    <dgm:pt modelId="{D55610C3-9770-46BD-A1E5-F76AA5E0574B}" type="pres">
      <dgm:prSet presAssocID="{39E45FC4-A770-47C5-AB7C-875FE8C1F43F}" presName="bigChev" presStyleLbl="node1" presStyleIdx="0" presStyleCnt="1"/>
      <dgm:spPr/>
    </dgm:pt>
  </dgm:ptLst>
  <dgm:cxnLst>
    <dgm:cxn modelId="{2B74A961-2132-4943-83FB-2E60473B02AC}" srcId="{CD298BE3-5243-43B6-9422-DF568A9CAE4B}" destId="{39E45FC4-A770-47C5-AB7C-875FE8C1F43F}" srcOrd="0" destOrd="0" parTransId="{3093224E-3832-4639-946F-E7B1B784DCDA}" sibTransId="{8BA3EF27-4CFB-434F-925B-B425200D6A5E}"/>
    <dgm:cxn modelId="{849298AC-FF54-470C-BD16-5A653166C326}" type="presOf" srcId="{39E45FC4-A770-47C5-AB7C-875FE8C1F43F}" destId="{D55610C3-9770-46BD-A1E5-F76AA5E0574B}" srcOrd="0" destOrd="0" presId="urn:microsoft.com/office/officeart/2005/8/layout/lProcess3"/>
    <dgm:cxn modelId="{B575CBE7-71D7-4B1D-866B-1CCED17987C0}" type="presOf" srcId="{CD298BE3-5243-43B6-9422-DF568A9CAE4B}" destId="{588D7B4F-8EDE-497A-8CA1-D75C43E971C1}" srcOrd="0" destOrd="0" presId="urn:microsoft.com/office/officeart/2005/8/layout/lProcess3"/>
    <dgm:cxn modelId="{9523A95C-83B1-4655-8ECC-DFDEDD33FBD8}" type="presParOf" srcId="{588D7B4F-8EDE-497A-8CA1-D75C43E971C1}" destId="{F26C48CB-0D7F-4742-B00F-E66577765603}" srcOrd="0" destOrd="0" presId="urn:microsoft.com/office/officeart/2005/8/layout/lProcess3"/>
    <dgm:cxn modelId="{B673A528-DAEB-49A7-BC47-F37122CD2017}" type="presParOf" srcId="{F26C48CB-0D7F-4742-B00F-E66577765603}" destId="{D55610C3-9770-46BD-A1E5-F76AA5E0574B}" srcOrd="0" destOrd="0" presId="urn:microsoft.com/office/officeart/2005/8/layout/lProcess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610C3-9770-46BD-A1E5-F76AA5E0574B}">
      <dsp:nvSpPr>
        <dsp:cNvPr id="0" name=""/>
        <dsp:cNvSpPr/>
      </dsp:nvSpPr>
      <dsp:spPr>
        <a:xfrm>
          <a:off x="1443933" y="463"/>
          <a:ext cx="2170906" cy="8683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Strategic Networks</a:t>
          </a:r>
          <a:endParaRPr lang="en-NZ" sz="1200" kern="1200" dirty="0"/>
        </a:p>
      </dsp:txBody>
      <dsp:txXfrm>
        <a:off x="1878114" y="463"/>
        <a:ext cx="1302544" cy="868362"/>
      </dsp:txXfrm>
    </dsp:sp>
    <dsp:sp modelId="{63931AC4-10D7-4F4F-8E49-BECB077FEA57}">
      <dsp:nvSpPr>
        <dsp:cNvPr id="0" name=""/>
        <dsp:cNvSpPr/>
      </dsp:nvSpPr>
      <dsp:spPr>
        <a:xfrm>
          <a:off x="3332621" y="74274"/>
          <a:ext cx="1801852" cy="72074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Current</a:t>
          </a:r>
          <a:endParaRPr lang="en-NZ" sz="1200" kern="1200" dirty="0"/>
        </a:p>
      </dsp:txBody>
      <dsp:txXfrm>
        <a:off x="3692991" y="74274"/>
        <a:ext cx="1081112" cy="720740"/>
      </dsp:txXfrm>
    </dsp:sp>
    <dsp:sp modelId="{9E5B2CE1-D4FE-4111-98E7-9E3441879064}">
      <dsp:nvSpPr>
        <dsp:cNvPr id="0" name=""/>
        <dsp:cNvSpPr/>
      </dsp:nvSpPr>
      <dsp:spPr>
        <a:xfrm>
          <a:off x="4882214" y="74274"/>
          <a:ext cx="1801852" cy="72074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First Decade</a:t>
          </a:r>
          <a:endParaRPr lang="en-NZ" sz="1200" kern="1200" dirty="0"/>
        </a:p>
      </dsp:txBody>
      <dsp:txXfrm>
        <a:off x="5242584" y="74274"/>
        <a:ext cx="1081112" cy="720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610C3-9770-46BD-A1E5-F76AA5E0574B}">
      <dsp:nvSpPr>
        <dsp:cNvPr id="0" name=""/>
        <dsp:cNvSpPr/>
      </dsp:nvSpPr>
      <dsp:spPr>
        <a:xfrm>
          <a:off x="1443933" y="463"/>
          <a:ext cx="2170906" cy="868362"/>
        </a:xfrm>
        <a:prstGeom prst="chevron">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System Analysis</a:t>
          </a:r>
          <a:endParaRPr lang="en-NZ" sz="1200" kern="1200" dirty="0"/>
        </a:p>
      </dsp:txBody>
      <dsp:txXfrm>
        <a:off x="1878114" y="463"/>
        <a:ext cx="1302544" cy="868362"/>
      </dsp:txXfrm>
    </dsp:sp>
    <dsp:sp modelId="{63931AC4-10D7-4F4F-8E49-BECB077FEA57}">
      <dsp:nvSpPr>
        <dsp:cNvPr id="0" name=""/>
        <dsp:cNvSpPr/>
      </dsp:nvSpPr>
      <dsp:spPr>
        <a:xfrm>
          <a:off x="3332621" y="74274"/>
          <a:ext cx="1801852" cy="720740"/>
        </a:xfrm>
        <a:prstGeom prst="chevron">
          <a:avLst/>
        </a:prstGeom>
        <a:solidFill>
          <a:schemeClr val="accent2">
            <a:alpha val="90000"/>
            <a:tint val="55000"/>
            <a:hueOff val="0"/>
            <a:satOff val="0"/>
            <a:lumOff val="0"/>
            <a:alphaOff val="0"/>
          </a:schemeClr>
        </a:solidFill>
        <a:ln w="12700" cap="flat" cmpd="sng" algn="ctr">
          <a:solidFill>
            <a:schemeClr val="accent2">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Issues</a:t>
          </a:r>
          <a:endParaRPr lang="en-NZ" sz="1200" kern="1200" dirty="0"/>
        </a:p>
      </dsp:txBody>
      <dsp:txXfrm>
        <a:off x="3692991" y="74274"/>
        <a:ext cx="1081112" cy="720740"/>
      </dsp:txXfrm>
    </dsp:sp>
    <dsp:sp modelId="{9E5B2CE1-D4FE-4111-98E7-9E3441879064}">
      <dsp:nvSpPr>
        <dsp:cNvPr id="0" name=""/>
        <dsp:cNvSpPr/>
      </dsp:nvSpPr>
      <dsp:spPr>
        <a:xfrm>
          <a:off x="4882214" y="74274"/>
          <a:ext cx="1801852" cy="720740"/>
        </a:xfrm>
        <a:prstGeom prst="chevron">
          <a:avLst/>
        </a:prstGeom>
        <a:solidFill>
          <a:schemeClr val="accent2">
            <a:alpha val="90000"/>
            <a:tint val="55000"/>
            <a:hueOff val="0"/>
            <a:satOff val="0"/>
            <a:lumOff val="0"/>
            <a:alphaOff val="0"/>
          </a:schemeClr>
        </a:solidFill>
        <a:ln w="12700" cap="flat" cmpd="sng" algn="ctr">
          <a:solidFill>
            <a:schemeClr val="accent2">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Opportunities</a:t>
          </a:r>
          <a:endParaRPr lang="en-NZ" sz="1200" kern="1200" dirty="0"/>
        </a:p>
      </dsp:txBody>
      <dsp:txXfrm>
        <a:off x="5242584" y="74274"/>
        <a:ext cx="1081112" cy="720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610C3-9770-46BD-A1E5-F76AA5E0574B}">
      <dsp:nvSpPr>
        <dsp:cNvPr id="0" name=""/>
        <dsp:cNvSpPr/>
      </dsp:nvSpPr>
      <dsp:spPr>
        <a:xfrm>
          <a:off x="2978546" y="463"/>
          <a:ext cx="2170906" cy="868362"/>
        </a:xfrm>
        <a:prstGeom prst="chevron">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Focus Areas</a:t>
          </a:r>
          <a:endParaRPr lang="en-NZ" sz="1200" kern="1200" dirty="0"/>
        </a:p>
      </dsp:txBody>
      <dsp:txXfrm>
        <a:off x="3412727" y="463"/>
        <a:ext cx="1302544" cy="86836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00F7E822-FE26-DB47-A8E4-80A3CDAFC332}" type="datetimeFigureOut">
              <a:rPr lang="en-US" smtClean="0"/>
              <a:t>9/14/2023</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E05FF5FC-BE46-6B43-93A1-56D806256A17}" type="slidenum">
              <a:rPr lang="en-US" smtClean="0"/>
              <a:t>‹#›</a:t>
            </a:fld>
            <a:endParaRPr lang="en-US"/>
          </a:p>
        </p:txBody>
      </p:sp>
    </p:spTree>
    <p:extLst>
      <p:ext uri="{BB962C8B-B14F-4D97-AF65-F5344CB8AC3E}">
        <p14:creationId xmlns:p14="http://schemas.microsoft.com/office/powerpoint/2010/main" val="3090230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AT Shor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4D7BEDA-1AE6-52C1-2C11-B3ADD556B6FC}"/>
              </a:ext>
            </a:extLst>
          </p:cNvPr>
          <p:cNvSpPr/>
          <p:nvPr userDrawn="1"/>
        </p:nvSpPr>
        <p:spPr>
          <a:xfrm>
            <a:off x="0" y="0"/>
            <a:ext cx="12192000" cy="6858000"/>
          </a:xfrm>
          <a:prstGeom prst="rect">
            <a:avLst/>
          </a:prstGeom>
          <a:solidFill>
            <a:srgbClr val="007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Title 1">
            <a:extLst>
              <a:ext uri="{FF2B5EF4-FFF2-40B4-BE49-F238E27FC236}">
                <a16:creationId xmlns:a16="http://schemas.microsoft.com/office/drawing/2014/main" id="{75BC89CF-3B10-B242-8F01-B4C808F815D3}"/>
              </a:ext>
            </a:extLst>
          </p:cNvPr>
          <p:cNvSpPr>
            <a:spLocks noGrp="1"/>
          </p:cNvSpPr>
          <p:nvPr>
            <p:ph type="ctrTitle" hasCustomPrompt="1"/>
          </p:nvPr>
        </p:nvSpPr>
        <p:spPr>
          <a:xfrm>
            <a:off x="613282" y="1441342"/>
            <a:ext cx="9099655" cy="1987658"/>
          </a:xfrm>
          <a:prstGeom prst="rect">
            <a:avLst/>
          </a:prstGeom>
        </p:spPr>
        <p:txBody>
          <a:bodyPr anchor="t"/>
          <a:lstStyle>
            <a:lvl1pPr algn="l">
              <a:lnSpc>
                <a:spcPts val="6800"/>
              </a:lnSpc>
              <a:defRPr sz="7000" spc="-300">
                <a:solidFill>
                  <a:schemeClr val="bg1"/>
                </a:solidFill>
              </a:defRPr>
            </a:lvl1pPr>
          </a:lstStyle>
          <a:p>
            <a:r>
              <a:rPr lang="en-NZ" dirty="0">
                <a:solidFill>
                  <a:schemeClr val="bg1"/>
                </a:solidFill>
              </a:rPr>
              <a:t>Main Cover </a:t>
            </a:r>
            <a:br>
              <a:rPr lang="en-NZ" dirty="0">
                <a:solidFill>
                  <a:schemeClr val="bg1"/>
                </a:solidFill>
              </a:rPr>
            </a:br>
            <a:r>
              <a:rPr lang="en-NZ" dirty="0">
                <a:solidFill>
                  <a:schemeClr val="bg1"/>
                </a:solidFill>
              </a:rPr>
              <a:t>Heading</a:t>
            </a:r>
            <a:endParaRPr lang="en-US" dirty="0"/>
          </a:p>
        </p:txBody>
      </p:sp>
      <p:pic>
        <p:nvPicPr>
          <p:cNvPr id="4" name="Picture 3" descr="Chart&#10;&#10;Description automatically generated with medium confidence">
            <a:extLst>
              <a:ext uri="{FF2B5EF4-FFF2-40B4-BE49-F238E27FC236}">
                <a16:creationId xmlns:a16="http://schemas.microsoft.com/office/drawing/2014/main" id="{84F0AA66-45DB-BE50-7955-ADC9B7629403}"/>
              </a:ext>
            </a:extLst>
          </p:cNvPr>
          <p:cNvPicPr>
            <a:picLocks noChangeAspect="1"/>
          </p:cNvPicPr>
          <p:nvPr userDrawn="1"/>
        </p:nvPicPr>
        <p:blipFill>
          <a:blip r:embed="rId2"/>
          <a:stretch>
            <a:fillRect/>
          </a:stretch>
        </p:blipFill>
        <p:spPr>
          <a:xfrm>
            <a:off x="11432516" y="0"/>
            <a:ext cx="442412" cy="442412"/>
          </a:xfrm>
          <a:prstGeom prst="rect">
            <a:avLst/>
          </a:prstGeom>
        </p:spPr>
      </p:pic>
      <p:sp>
        <p:nvSpPr>
          <p:cNvPr id="2" name="Text Placeholder 2">
            <a:extLst>
              <a:ext uri="{FF2B5EF4-FFF2-40B4-BE49-F238E27FC236}">
                <a16:creationId xmlns:a16="http://schemas.microsoft.com/office/drawing/2014/main" id="{BD53162A-355F-CAD7-8903-3276BAE42151}"/>
              </a:ext>
            </a:extLst>
          </p:cNvPr>
          <p:cNvSpPr>
            <a:spLocks noGrp="1"/>
          </p:cNvSpPr>
          <p:nvPr>
            <p:ph type="body" idx="13" hasCustomPrompt="1"/>
          </p:nvPr>
        </p:nvSpPr>
        <p:spPr>
          <a:xfrm>
            <a:off x="7743564" y="5877179"/>
            <a:ext cx="4131364" cy="659950"/>
          </a:xfrm>
          <a:prstGeom prst="rect">
            <a:avLst/>
          </a:prstGeom>
        </p:spPr>
        <p:txBody>
          <a:bodyPr anchor="b"/>
          <a:lstStyle>
            <a:lvl1pPr marL="0" indent="0" algn="r">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Date goes here</a:t>
            </a:r>
          </a:p>
        </p:txBody>
      </p:sp>
      <p:pic>
        <p:nvPicPr>
          <p:cNvPr id="9" name="Picture 8" descr="Logo, icon&#10;&#10;Description automatically generated">
            <a:extLst>
              <a:ext uri="{FF2B5EF4-FFF2-40B4-BE49-F238E27FC236}">
                <a16:creationId xmlns:a16="http://schemas.microsoft.com/office/drawing/2014/main" id="{2D1BE8BC-26CF-7C9F-C0FE-678B8B46F440}"/>
              </a:ext>
            </a:extLst>
          </p:cNvPr>
          <p:cNvPicPr>
            <a:picLocks noChangeAspect="1"/>
          </p:cNvPicPr>
          <p:nvPr userDrawn="1"/>
        </p:nvPicPr>
        <p:blipFill>
          <a:blip r:embed="rId3"/>
          <a:stretch>
            <a:fillRect/>
          </a:stretch>
        </p:blipFill>
        <p:spPr>
          <a:xfrm>
            <a:off x="239430" y="5527589"/>
            <a:ext cx="1197225" cy="1197225"/>
          </a:xfrm>
          <a:prstGeom prst="rect">
            <a:avLst/>
          </a:prstGeom>
        </p:spPr>
      </p:pic>
      <p:pic>
        <p:nvPicPr>
          <p:cNvPr id="16" name="Picture 15" descr="A picture containing web&#10;&#10;Description automatically generated">
            <a:extLst>
              <a:ext uri="{FF2B5EF4-FFF2-40B4-BE49-F238E27FC236}">
                <a16:creationId xmlns:a16="http://schemas.microsoft.com/office/drawing/2014/main" id="{EDDF321C-A8A5-E71F-51CE-AD671266FA71}"/>
              </a:ext>
            </a:extLst>
          </p:cNvPr>
          <p:cNvPicPr>
            <a:picLocks noChangeAspect="1"/>
          </p:cNvPicPr>
          <p:nvPr userDrawn="1"/>
        </p:nvPicPr>
        <p:blipFill>
          <a:blip r:embed="rId4">
            <a:alphaModFix amt="10000"/>
          </a:blip>
          <a:stretch>
            <a:fillRect/>
          </a:stretch>
        </p:blipFill>
        <p:spPr>
          <a:xfrm>
            <a:off x="6318422" y="1582622"/>
            <a:ext cx="8720919" cy="8720919"/>
          </a:xfrm>
          <a:prstGeom prst="rect">
            <a:avLst/>
          </a:prstGeom>
        </p:spPr>
      </p:pic>
      <p:sp>
        <p:nvSpPr>
          <p:cNvPr id="17" name="Text Placeholder 9">
            <a:extLst>
              <a:ext uri="{FF2B5EF4-FFF2-40B4-BE49-F238E27FC236}">
                <a16:creationId xmlns:a16="http://schemas.microsoft.com/office/drawing/2014/main" id="{43296B55-D195-52A5-A810-61E1B1CBEC90}"/>
              </a:ext>
            </a:extLst>
          </p:cNvPr>
          <p:cNvSpPr>
            <a:spLocks noGrp="1"/>
          </p:cNvSpPr>
          <p:nvPr>
            <p:ph type="body" sz="quarter" idx="21" hasCustomPrompt="1"/>
          </p:nvPr>
        </p:nvSpPr>
        <p:spPr>
          <a:xfrm>
            <a:off x="613282" y="810673"/>
            <a:ext cx="5406886" cy="481415"/>
          </a:xfrm>
          <a:prstGeom prst="rect">
            <a:avLst/>
          </a:prstGeom>
        </p:spPr>
        <p:txBody>
          <a:bodyPr/>
          <a:lstStyle>
            <a:lvl1pPr marL="0" indent="0">
              <a:buNone/>
              <a:defRPr sz="2400" b="0" i="0" kern="0" spc="-150" baseline="0">
                <a:solidFill>
                  <a:schemeClr val="bg1"/>
                </a:solidFill>
                <a:latin typeface="+mj-lt"/>
              </a:defRPr>
            </a:lvl1pPr>
          </a:lstStyle>
          <a:p>
            <a:r>
              <a:rPr lang="en-US" sz="2800" dirty="0">
                <a:latin typeface="+mj-lt"/>
              </a:rPr>
              <a:t>Introduction Heading</a:t>
            </a:r>
          </a:p>
        </p:txBody>
      </p:sp>
    </p:spTree>
    <p:extLst>
      <p:ext uri="{BB962C8B-B14F-4D97-AF65-F5344CB8AC3E}">
        <p14:creationId xmlns:p14="http://schemas.microsoft.com/office/powerpoint/2010/main" val="3116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FD8C4AE-E215-B109-FF03-E60D5CD2039A}"/>
              </a:ext>
            </a:extLst>
          </p:cNvPr>
          <p:cNvSpPr>
            <a:spLocks noGrp="1"/>
          </p:cNvSpPr>
          <p:nvPr>
            <p:ph type="subTitle" idx="1" hasCustomPrompt="1"/>
          </p:nvPr>
        </p:nvSpPr>
        <p:spPr>
          <a:xfrm>
            <a:off x="676800" y="2300400"/>
            <a:ext cx="9901084" cy="2664542"/>
          </a:xfrm>
          <a:prstGeom prst="rect">
            <a:avLst/>
          </a:prstGeom>
        </p:spPr>
        <p:txBody>
          <a:bodyPr numCol="3"/>
          <a:lstStyle>
            <a:lvl1pPr marL="342900" indent="-342900" algn="l">
              <a:buClr>
                <a:srgbClr val="0073BD"/>
              </a:buClr>
              <a:buFont typeface="+mj-lt"/>
              <a:buAutoNum type="arabicPeriod"/>
              <a:defRPr sz="1600" spc="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index</a:t>
            </a:r>
          </a:p>
          <a:p>
            <a:r>
              <a:rPr lang="en-GB" dirty="0"/>
              <a:t>Title of page</a:t>
            </a:r>
          </a:p>
          <a:p>
            <a:r>
              <a:rPr lang="en-GB" dirty="0"/>
              <a:t>Title of page</a:t>
            </a:r>
          </a:p>
          <a:p>
            <a:r>
              <a:rPr lang="en-GB" dirty="0"/>
              <a:t>Title of page</a:t>
            </a:r>
          </a:p>
          <a:p>
            <a:r>
              <a:rPr lang="en-GB" dirty="0"/>
              <a:t>Title of page</a:t>
            </a:r>
          </a:p>
          <a:p>
            <a:r>
              <a:rPr lang="en-GB" dirty="0"/>
              <a:t>Title of page</a:t>
            </a:r>
            <a:endParaRPr lang="en-US" dirty="0"/>
          </a:p>
        </p:txBody>
      </p:sp>
      <p:sp>
        <p:nvSpPr>
          <p:cNvPr id="5" name="Text Placeholder 9">
            <a:extLst>
              <a:ext uri="{FF2B5EF4-FFF2-40B4-BE49-F238E27FC236}">
                <a16:creationId xmlns:a16="http://schemas.microsoft.com/office/drawing/2014/main" id="{4FC97A6D-1F6C-8538-ED37-892593EAF872}"/>
              </a:ext>
            </a:extLst>
          </p:cNvPr>
          <p:cNvSpPr>
            <a:spLocks noGrp="1"/>
          </p:cNvSpPr>
          <p:nvPr>
            <p:ph type="body" sz="quarter" idx="21" hasCustomPrompt="1"/>
          </p:nvPr>
        </p:nvSpPr>
        <p:spPr>
          <a:xfrm>
            <a:off x="613280" y="810673"/>
            <a:ext cx="5751442" cy="323335"/>
          </a:xfrm>
          <a:prstGeom prst="rect">
            <a:avLst/>
          </a:prstGeom>
        </p:spPr>
        <p:txBody>
          <a:bodyPr/>
          <a:lstStyle>
            <a:lvl1pPr marL="0" indent="0">
              <a:buNone/>
              <a:defRPr sz="2600" b="0" i="0" kern="0" spc="-80" baseline="0">
                <a:solidFill>
                  <a:schemeClr val="tx1"/>
                </a:solidFill>
                <a:latin typeface="+mj-lt"/>
              </a:defRPr>
            </a:lvl1pPr>
          </a:lstStyle>
          <a:p>
            <a:r>
              <a:rPr lang="en-US" sz="2800" dirty="0" err="1">
                <a:latin typeface="+mj-lt"/>
              </a:rPr>
              <a:t>Programme</a:t>
            </a:r>
            <a:r>
              <a:rPr lang="en-US" sz="2800" dirty="0">
                <a:latin typeface="+mj-lt"/>
              </a:rPr>
              <a:t> heading</a:t>
            </a:r>
          </a:p>
        </p:txBody>
      </p:sp>
      <p:sp>
        <p:nvSpPr>
          <p:cNvPr id="8" name="Text Placeholder 11">
            <a:extLst>
              <a:ext uri="{FF2B5EF4-FFF2-40B4-BE49-F238E27FC236}">
                <a16:creationId xmlns:a16="http://schemas.microsoft.com/office/drawing/2014/main" id="{D63B69D7-1782-3145-F211-5EF376E6995E}"/>
              </a:ext>
            </a:extLst>
          </p:cNvPr>
          <p:cNvSpPr>
            <a:spLocks noGrp="1"/>
          </p:cNvSpPr>
          <p:nvPr>
            <p:ph type="body" sz="quarter" idx="22" hasCustomPrompt="1"/>
          </p:nvPr>
        </p:nvSpPr>
        <p:spPr>
          <a:xfrm>
            <a:off x="685258" y="1858926"/>
            <a:ext cx="10821483" cy="323335"/>
          </a:xfrm>
          <a:prstGeom prst="rect">
            <a:avLst/>
          </a:prstGeom>
        </p:spPr>
        <p:txBody>
          <a:bodyPr/>
          <a:lstStyle>
            <a:lvl1pPr marL="0" indent="0">
              <a:buNone/>
              <a:defRPr sz="1600" b="0" i="0" spc="-80" baseline="0">
                <a:solidFill>
                  <a:srgbClr val="0073BD"/>
                </a:solidFill>
                <a:latin typeface="+mj-lt"/>
              </a:defRPr>
            </a:lvl1pPr>
          </a:lstStyle>
          <a:p>
            <a:pPr lvl="0"/>
            <a:r>
              <a:rPr lang="en-GB" dirty="0"/>
              <a:t>Index</a:t>
            </a:r>
            <a:endParaRPr lang="en-US" dirty="0"/>
          </a:p>
        </p:txBody>
      </p:sp>
      <p:pic>
        <p:nvPicPr>
          <p:cNvPr id="9" name="Picture 8">
            <a:extLst>
              <a:ext uri="{FF2B5EF4-FFF2-40B4-BE49-F238E27FC236}">
                <a16:creationId xmlns:a16="http://schemas.microsoft.com/office/drawing/2014/main" id="{3A310468-C152-5BB3-92B9-63C9C737AAE4}"/>
              </a:ext>
            </a:extLst>
          </p:cNvPr>
          <p:cNvPicPr>
            <a:picLocks noChangeAspect="1"/>
          </p:cNvPicPr>
          <p:nvPr userDrawn="1"/>
        </p:nvPicPr>
        <p:blipFill rotWithShape="1">
          <a:blip r:embed="rId2">
            <a:alphaModFix amt="10000"/>
          </a:blip>
          <a:srcRect/>
          <a:stretch/>
        </p:blipFill>
        <p:spPr>
          <a:xfrm>
            <a:off x="6562439" y="1763486"/>
            <a:ext cx="8232884" cy="8353152"/>
          </a:xfrm>
          <a:prstGeom prst="rect">
            <a:avLst/>
          </a:prstGeom>
        </p:spPr>
      </p:pic>
      <p:pic>
        <p:nvPicPr>
          <p:cNvPr id="10" name="Picture 9" descr="A picture containing text, sign, vector graphics&#10;&#10;Description automatically generated">
            <a:extLst>
              <a:ext uri="{FF2B5EF4-FFF2-40B4-BE49-F238E27FC236}">
                <a16:creationId xmlns:a16="http://schemas.microsoft.com/office/drawing/2014/main" id="{56D82763-2094-4E9C-BC5D-134C0A973860}"/>
              </a:ext>
            </a:extLst>
          </p:cNvPr>
          <p:cNvPicPr>
            <a:picLocks noChangeAspect="1"/>
          </p:cNvPicPr>
          <p:nvPr userDrawn="1"/>
        </p:nvPicPr>
        <p:blipFill>
          <a:blip r:embed="rId3"/>
          <a:stretch>
            <a:fillRect/>
          </a:stretch>
        </p:blipFill>
        <p:spPr>
          <a:xfrm>
            <a:off x="239429" y="5527588"/>
            <a:ext cx="1197226" cy="1197226"/>
          </a:xfrm>
          <a:prstGeom prst="rect">
            <a:avLst/>
          </a:prstGeom>
        </p:spPr>
      </p:pic>
    </p:spTree>
    <p:extLst>
      <p:ext uri="{BB962C8B-B14F-4D97-AF65-F5344CB8AC3E}">
        <p14:creationId xmlns:p14="http://schemas.microsoft.com/office/powerpoint/2010/main" val="306042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Text 1">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CC591323-E383-7487-DB37-351976776A7D}"/>
              </a:ext>
            </a:extLst>
          </p:cNvPr>
          <p:cNvSpPr>
            <a:spLocks noGrp="1"/>
          </p:cNvSpPr>
          <p:nvPr>
            <p:ph type="body" sz="quarter" idx="21" hasCustomPrompt="1"/>
          </p:nvPr>
        </p:nvSpPr>
        <p:spPr>
          <a:xfrm>
            <a:off x="687614" y="742952"/>
            <a:ext cx="10786347" cy="323335"/>
          </a:xfrm>
          <a:prstGeom prst="rect">
            <a:avLst/>
          </a:prstGeom>
        </p:spPr>
        <p:txBody>
          <a:bodyPr/>
          <a:lstStyle>
            <a:lvl1pPr marL="0" indent="0">
              <a:buNone/>
              <a:defRPr sz="2400" b="0" i="0" kern="0" spc="-80" baseline="0">
                <a:latin typeface="+mj-lt"/>
              </a:defRPr>
            </a:lvl1pPr>
          </a:lstStyle>
          <a:p>
            <a:r>
              <a:rPr lang="en-US" sz="2800" dirty="0">
                <a:latin typeface="+mj-lt"/>
              </a:rPr>
              <a:t>Header here</a:t>
            </a:r>
          </a:p>
        </p:txBody>
      </p:sp>
      <p:sp>
        <p:nvSpPr>
          <p:cNvPr id="3" name="Text Placeholder 11">
            <a:extLst>
              <a:ext uri="{FF2B5EF4-FFF2-40B4-BE49-F238E27FC236}">
                <a16:creationId xmlns:a16="http://schemas.microsoft.com/office/drawing/2014/main" id="{DA7CE38C-C191-B2B9-E41F-201DCA22D218}"/>
              </a:ext>
            </a:extLst>
          </p:cNvPr>
          <p:cNvSpPr>
            <a:spLocks noGrp="1"/>
          </p:cNvSpPr>
          <p:nvPr>
            <p:ph type="body" sz="quarter" idx="22" hasCustomPrompt="1"/>
          </p:nvPr>
        </p:nvSpPr>
        <p:spPr>
          <a:xfrm>
            <a:off x="685258" y="1149735"/>
            <a:ext cx="10821483" cy="323335"/>
          </a:xfrm>
          <a:prstGeom prst="rect">
            <a:avLst/>
          </a:prstGeom>
        </p:spPr>
        <p:txBody>
          <a:bodyPr/>
          <a:lstStyle>
            <a:lvl1pPr marL="0" indent="0">
              <a:buNone/>
              <a:defRPr sz="1600" b="0" i="0" spc="-80" baseline="0">
                <a:solidFill>
                  <a:srgbClr val="0073BD"/>
                </a:solidFill>
                <a:latin typeface="+mj-lt"/>
              </a:defRPr>
            </a:lvl1pPr>
          </a:lstStyle>
          <a:p>
            <a:pPr lvl="0"/>
            <a:r>
              <a:rPr lang="en-GB" dirty="0"/>
              <a:t>Click to edit sub</a:t>
            </a:r>
            <a:endParaRPr lang="en-US" dirty="0"/>
          </a:p>
        </p:txBody>
      </p:sp>
      <p:sp>
        <p:nvSpPr>
          <p:cNvPr id="4" name="Text Placeholder 19">
            <a:extLst>
              <a:ext uri="{FF2B5EF4-FFF2-40B4-BE49-F238E27FC236}">
                <a16:creationId xmlns:a16="http://schemas.microsoft.com/office/drawing/2014/main" id="{5934D874-FA2A-C853-7DED-759F576844CD}"/>
              </a:ext>
            </a:extLst>
          </p:cNvPr>
          <p:cNvSpPr>
            <a:spLocks noGrp="1"/>
          </p:cNvSpPr>
          <p:nvPr>
            <p:ph type="body" sz="quarter" idx="23" hasCustomPrompt="1"/>
          </p:nvPr>
        </p:nvSpPr>
        <p:spPr>
          <a:xfrm>
            <a:off x="676800" y="1821494"/>
            <a:ext cx="10796139" cy="3448596"/>
          </a:xfrm>
          <a:prstGeom prst="rect">
            <a:avLst/>
          </a:prstGeom>
        </p:spPr>
        <p:txBody>
          <a:bodyPr numCol="2"/>
          <a:lstStyle>
            <a:lvl1pPr marL="0" indent="0">
              <a:lnSpc>
                <a:spcPts val="1400"/>
              </a:lnSpc>
              <a:buFont typeface="Arial" panose="020B0604020202020204" pitchFamily="34" charset="0"/>
              <a:buNone/>
              <a:defRPr sz="1200" spc="0">
                <a:solidFill>
                  <a:srgbClr val="01123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body text</a:t>
            </a:r>
          </a:p>
          <a:p>
            <a:pPr lvl="0"/>
            <a:endParaRPr lang="en-GB" dirty="0"/>
          </a:p>
          <a:p>
            <a:pPr lvl="0"/>
            <a:endParaRPr lang="en-US" dirty="0"/>
          </a:p>
        </p:txBody>
      </p:sp>
      <p:pic>
        <p:nvPicPr>
          <p:cNvPr id="5" name="Picture 4">
            <a:extLst>
              <a:ext uri="{FF2B5EF4-FFF2-40B4-BE49-F238E27FC236}">
                <a16:creationId xmlns:a16="http://schemas.microsoft.com/office/drawing/2014/main" id="{40069CCA-0398-EDB2-032F-2EB7E5766B6F}"/>
              </a:ext>
            </a:extLst>
          </p:cNvPr>
          <p:cNvPicPr>
            <a:picLocks noChangeAspect="1"/>
          </p:cNvPicPr>
          <p:nvPr userDrawn="1"/>
        </p:nvPicPr>
        <p:blipFill rotWithShape="1">
          <a:blip r:embed="rId2">
            <a:alphaModFix amt="10000"/>
          </a:blip>
          <a:srcRect/>
          <a:stretch/>
        </p:blipFill>
        <p:spPr>
          <a:xfrm>
            <a:off x="6562439" y="1763486"/>
            <a:ext cx="8232884" cy="8353152"/>
          </a:xfrm>
          <a:prstGeom prst="rect">
            <a:avLst/>
          </a:prstGeom>
        </p:spPr>
      </p:pic>
      <p:pic>
        <p:nvPicPr>
          <p:cNvPr id="6" name="Picture 5" descr="A picture containing text, sign, vector graphics&#10;&#10;Description automatically generated">
            <a:extLst>
              <a:ext uri="{FF2B5EF4-FFF2-40B4-BE49-F238E27FC236}">
                <a16:creationId xmlns:a16="http://schemas.microsoft.com/office/drawing/2014/main" id="{623C76B7-41F2-B706-1E25-61A1E759E3A6}"/>
              </a:ext>
            </a:extLst>
          </p:cNvPr>
          <p:cNvPicPr>
            <a:picLocks noChangeAspect="1"/>
          </p:cNvPicPr>
          <p:nvPr userDrawn="1"/>
        </p:nvPicPr>
        <p:blipFill>
          <a:blip r:embed="rId3"/>
          <a:stretch>
            <a:fillRect/>
          </a:stretch>
        </p:blipFill>
        <p:spPr>
          <a:xfrm>
            <a:off x="239429" y="5527588"/>
            <a:ext cx="1197226" cy="1197226"/>
          </a:xfrm>
          <a:prstGeom prst="rect">
            <a:avLst/>
          </a:prstGeom>
        </p:spPr>
      </p:pic>
    </p:spTree>
    <p:extLst>
      <p:ext uri="{BB962C8B-B14F-4D97-AF65-F5344CB8AC3E}">
        <p14:creationId xmlns:p14="http://schemas.microsoft.com/office/powerpoint/2010/main" val="1742702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Text 2">
    <p:spTree>
      <p:nvGrpSpPr>
        <p:cNvPr id="1" name=""/>
        <p:cNvGrpSpPr/>
        <p:nvPr/>
      </p:nvGrpSpPr>
      <p:grpSpPr>
        <a:xfrm>
          <a:off x="0" y="0"/>
          <a:ext cx="0" cy="0"/>
          <a:chOff x="0" y="0"/>
          <a:chExt cx="0" cy="0"/>
        </a:xfrm>
      </p:grpSpPr>
      <p:sp>
        <p:nvSpPr>
          <p:cNvPr id="3" name="Text Placeholder 19">
            <a:extLst>
              <a:ext uri="{FF2B5EF4-FFF2-40B4-BE49-F238E27FC236}">
                <a16:creationId xmlns:a16="http://schemas.microsoft.com/office/drawing/2014/main" id="{2793C467-9F06-5C9E-E5E5-DFE553897EA5}"/>
              </a:ext>
            </a:extLst>
          </p:cNvPr>
          <p:cNvSpPr>
            <a:spLocks noGrp="1"/>
          </p:cNvSpPr>
          <p:nvPr>
            <p:ph type="body" sz="quarter" idx="18" hasCustomPrompt="1"/>
          </p:nvPr>
        </p:nvSpPr>
        <p:spPr>
          <a:xfrm>
            <a:off x="676800" y="1820637"/>
            <a:ext cx="5772099" cy="3488782"/>
          </a:xfrm>
          <a:prstGeom prst="rect">
            <a:avLst/>
          </a:prstGeom>
        </p:spPr>
        <p:txBody>
          <a:bodyPr/>
          <a:lstStyle>
            <a:lvl1pPr marL="0" indent="0">
              <a:lnSpc>
                <a:spcPts val="1400"/>
              </a:lnSpc>
              <a:buFont typeface="Arial" panose="020B0604020202020204" pitchFamily="34" charset="0"/>
              <a:buNone/>
              <a:defRPr sz="1200" spc="0">
                <a:solidFill>
                  <a:srgbClr val="01123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body text</a:t>
            </a:r>
          </a:p>
          <a:p>
            <a:pPr lvl="0"/>
            <a:endParaRPr lang="en-GB" dirty="0"/>
          </a:p>
          <a:p>
            <a:pPr lvl="0"/>
            <a:endParaRPr lang="en-US" dirty="0"/>
          </a:p>
        </p:txBody>
      </p:sp>
      <p:pic>
        <p:nvPicPr>
          <p:cNvPr id="7" name="Picture 6">
            <a:extLst>
              <a:ext uri="{FF2B5EF4-FFF2-40B4-BE49-F238E27FC236}">
                <a16:creationId xmlns:a16="http://schemas.microsoft.com/office/drawing/2014/main" id="{F76B7A59-F576-EAF4-25EA-FD6043D53E05}"/>
              </a:ext>
            </a:extLst>
          </p:cNvPr>
          <p:cNvPicPr>
            <a:picLocks noChangeAspect="1"/>
          </p:cNvPicPr>
          <p:nvPr userDrawn="1"/>
        </p:nvPicPr>
        <p:blipFill rotWithShape="1">
          <a:blip r:embed="rId2">
            <a:alphaModFix amt="10000"/>
          </a:blip>
          <a:srcRect/>
          <a:stretch/>
        </p:blipFill>
        <p:spPr>
          <a:xfrm>
            <a:off x="6562439" y="1763486"/>
            <a:ext cx="8232884" cy="8353152"/>
          </a:xfrm>
          <a:prstGeom prst="rect">
            <a:avLst/>
          </a:prstGeom>
        </p:spPr>
      </p:pic>
      <p:pic>
        <p:nvPicPr>
          <p:cNvPr id="8" name="Picture 7" descr="A picture containing text, sign, vector graphics&#10;&#10;Description automatically generated">
            <a:extLst>
              <a:ext uri="{FF2B5EF4-FFF2-40B4-BE49-F238E27FC236}">
                <a16:creationId xmlns:a16="http://schemas.microsoft.com/office/drawing/2014/main" id="{12D1EC9C-3627-DD44-B085-C2C4D1B667D0}"/>
              </a:ext>
            </a:extLst>
          </p:cNvPr>
          <p:cNvPicPr>
            <a:picLocks noChangeAspect="1"/>
          </p:cNvPicPr>
          <p:nvPr userDrawn="1"/>
        </p:nvPicPr>
        <p:blipFill>
          <a:blip r:embed="rId3"/>
          <a:stretch>
            <a:fillRect/>
          </a:stretch>
        </p:blipFill>
        <p:spPr>
          <a:xfrm>
            <a:off x="239429" y="5527588"/>
            <a:ext cx="1197226" cy="1197226"/>
          </a:xfrm>
          <a:prstGeom prst="rect">
            <a:avLst/>
          </a:prstGeom>
        </p:spPr>
      </p:pic>
      <p:sp>
        <p:nvSpPr>
          <p:cNvPr id="12" name="Text Placeholder 9">
            <a:extLst>
              <a:ext uri="{FF2B5EF4-FFF2-40B4-BE49-F238E27FC236}">
                <a16:creationId xmlns:a16="http://schemas.microsoft.com/office/drawing/2014/main" id="{19BFF677-EEC6-C962-2936-06124F081277}"/>
              </a:ext>
            </a:extLst>
          </p:cNvPr>
          <p:cNvSpPr>
            <a:spLocks noGrp="1"/>
          </p:cNvSpPr>
          <p:nvPr>
            <p:ph type="body" sz="quarter" idx="21" hasCustomPrompt="1"/>
          </p:nvPr>
        </p:nvSpPr>
        <p:spPr>
          <a:xfrm>
            <a:off x="687614" y="742952"/>
            <a:ext cx="5761285" cy="323335"/>
          </a:xfrm>
          <a:prstGeom prst="rect">
            <a:avLst/>
          </a:prstGeom>
        </p:spPr>
        <p:txBody>
          <a:bodyPr/>
          <a:lstStyle>
            <a:lvl1pPr marL="0" indent="0">
              <a:buNone/>
              <a:defRPr sz="2400" b="0" i="0" kern="0" spc="-80" baseline="0">
                <a:latin typeface="+mj-lt"/>
              </a:defRPr>
            </a:lvl1pPr>
          </a:lstStyle>
          <a:p>
            <a:r>
              <a:rPr lang="en-US" sz="2800" dirty="0">
                <a:latin typeface="+mj-lt"/>
              </a:rPr>
              <a:t>Header here</a:t>
            </a:r>
          </a:p>
        </p:txBody>
      </p:sp>
      <p:sp>
        <p:nvSpPr>
          <p:cNvPr id="13" name="Text Placeholder 11">
            <a:extLst>
              <a:ext uri="{FF2B5EF4-FFF2-40B4-BE49-F238E27FC236}">
                <a16:creationId xmlns:a16="http://schemas.microsoft.com/office/drawing/2014/main" id="{2B611B12-B377-E7E4-AA8E-08A63B4AF0F9}"/>
              </a:ext>
            </a:extLst>
          </p:cNvPr>
          <p:cNvSpPr>
            <a:spLocks noGrp="1"/>
          </p:cNvSpPr>
          <p:nvPr>
            <p:ph type="body" sz="quarter" idx="22" hasCustomPrompt="1"/>
          </p:nvPr>
        </p:nvSpPr>
        <p:spPr>
          <a:xfrm>
            <a:off x="685258" y="1149735"/>
            <a:ext cx="5772099" cy="323335"/>
          </a:xfrm>
          <a:prstGeom prst="rect">
            <a:avLst/>
          </a:prstGeom>
        </p:spPr>
        <p:txBody>
          <a:bodyPr/>
          <a:lstStyle>
            <a:lvl1pPr marL="0" indent="0">
              <a:buNone/>
              <a:defRPr sz="1600" b="0" i="0" spc="-80" baseline="0">
                <a:solidFill>
                  <a:srgbClr val="0073BD"/>
                </a:solidFill>
                <a:latin typeface="+mj-lt"/>
              </a:defRPr>
            </a:lvl1pPr>
          </a:lstStyle>
          <a:p>
            <a:pPr lvl="0"/>
            <a:r>
              <a:rPr lang="en-GB" dirty="0"/>
              <a:t>Click to edit sub</a:t>
            </a:r>
            <a:endParaRPr lang="en-US" dirty="0"/>
          </a:p>
        </p:txBody>
      </p:sp>
    </p:spTree>
    <p:extLst>
      <p:ext uri="{BB962C8B-B14F-4D97-AF65-F5344CB8AC3E}">
        <p14:creationId xmlns:p14="http://schemas.microsoft.com/office/powerpoint/2010/main" val="417407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Text + Image 1">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AE461636-0392-6E87-FF8A-C1CCDA1C045A}"/>
              </a:ext>
            </a:extLst>
          </p:cNvPr>
          <p:cNvSpPr>
            <a:spLocks noGrp="1"/>
          </p:cNvSpPr>
          <p:nvPr>
            <p:ph type="pic" sz="quarter" idx="23"/>
          </p:nvPr>
        </p:nvSpPr>
        <p:spPr>
          <a:xfrm>
            <a:off x="4230688" y="742950"/>
            <a:ext cx="7273925" cy="4598988"/>
          </a:xfrm>
          <a:prstGeom prst="rect">
            <a:avLst/>
          </a:prstGeom>
          <a:pattFill prst="trellis">
            <a:fgClr>
              <a:schemeClr val="bg1">
                <a:lumMod val="85000"/>
              </a:schemeClr>
            </a:fgClr>
            <a:bgClr>
              <a:schemeClr val="bg1"/>
            </a:bgClr>
          </a:pattFill>
        </p:spPr>
        <p:txBody>
          <a:bodyPr/>
          <a:lstStyle/>
          <a:p>
            <a:endParaRPr lang="en-US"/>
          </a:p>
        </p:txBody>
      </p:sp>
      <p:sp>
        <p:nvSpPr>
          <p:cNvPr id="4" name="Text Placeholder 19">
            <a:extLst>
              <a:ext uri="{FF2B5EF4-FFF2-40B4-BE49-F238E27FC236}">
                <a16:creationId xmlns:a16="http://schemas.microsoft.com/office/drawing/2014/main" id="{4E601A6F-F0D4-798E-C410-21862207C476}"/>
              </a:ext>
            </a:extLst>
          </p:cNvPr>
          <p:cNvSpPr>
            <a:spLocks noGrp="1"/>
          </p:cNvSpPr>
          <p:nvPr>
            <p:ph type="body" sz="quarter" idx="21" hasCustomPrompt="1"/>
          </p:nvPr>
        </p:nvSpPr>
        <p:spPr>
          <a:xfrm>
            <a:off x="677862" y="1812471"/>
            <a:ext cx="3167871" cy="3530233"/>
          </a:xfrm>
          <a:prstGeom prst="rect">
            <a:avLst/>
          </a:prstGeom>
        </p:spPr>
        <p:txBody>
          <a:bodyPr/>
          <a:lstStyle>
            <a:lvl1pPr marL="0" indent="0">
              <a:lnSpc>
                <a:spcPts val="1400"/>
              </a:lnSpc>
              <a:buFont typeface="Arial" panose="020B0604020202020204" pitchFamily="34" charset="0"/>
              <a:buNone/>
              <a:defRPr sz="1200" spc="0">
                <a:solidFill>
                  <a:srgbClr val="01123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body text</a:t>
            </a:r>
          </a:p>
          <a:p>
            <a:pPr lvl="0"/>
            <a:endParaRPr lang="en-GB" dirty="0"/>
          </a:p>
          <a:p>
            <a:pPr lvl="0"/>
            <a:endParaRPr lang="en-US" dirty="0"/>
          </a:p>
        </p:txBody>
      </p:sp>
      <p:pic>
        <p:nvPicPr>
          <p:cNvPr id="9" name="Picture 8" descr="A picture containing text, sign, vector graphics&#10;&#10;Description automatically generated">
            <a:extLst>
              <a:ext uri="{FF2B5EF4-FFF2-40B4-BE49-F238E27FC236}">
                <a16:creationId xmlns:a16="http://schemas.microsoft.com/office/drawing/2014/main" id="{21303405-93D1-1F0F-1906-9BF9EE642177}"/>
              </a:ext>
            </a:extLst>
          </p:cNvPr>
          <p:cNvPicPr>
            <a:picLocks noChangeAspect="1"/>
          </p:cNvPicPr>
          <p:nvPr userDrawn="1"/>
        </p:nvPicPr>
        <p:blipFill>
          <a:blip r:embed="rId2"/>
          <a:stretch>
            <a:fillRect/>
          </a:stretch>
        </p:blipFill>
        <p:spPr>
          <a:xfrm>
            <a:off x="239429" y="5527588"/>
            <a:ext cx="1197226" cy="1197226"/>
          </a:xfrm>
          <a:prstGeom prst="rect">
            <a:avLst/>
          </a:prstGeom>
        </p:spPr>
      </p:pic>
      <p:sp>
        <p:nvSpPr>
          <p:cNvPr id="11" name="Text Placeholder 9">
            <a:extLst>
              <a:ext uri="{FF2B5EF4-FFF2-40B4-BE49-F238E27FC236}">
                <a16:creationId xmlns:a16="http://schemas.microsoft.com/office/drawing/2014/main" id="{13297A27-3ADF-F458-1B0B-B888C229E9B5}"/>
              </a:ext>
            </a:extLst>
          </p:cNvPr>
          <p:cNvSpPr>
            <a:spLocks noGrp="1"/>
          </p:cNvSpPr>
          <p:nvPr>
            <p:ph type="body" sz="quarter" idx="24" hasCustomPrompt="1"/>
          </p:nvPr>
        </p:nvSpPr>
        <p:spPr>
          <a:xfrm>
            <a:off x="687614" y="742952"/>
            <a:ext cx="3158119" cy="323335"/>
          </a:xfrm>
          <a:prstGeom prst="rect">
            <a:avLst/>
          </a:prstGeom>
        </p:spPr>
        <p:txBody>
          <a:bodyPr/>
          <a:lstStyle>
            <a:lvl1pPr marL="0" indent="0">
              <a:buNone/>
              <a:defRPr sz="2400" b="0" i="0" kern="0" spc="-80" baseline="0">
                <a:latin typeface="+mj-lt"/>
              </a:defRPr>
            </a:lvl1pPr>
          </a:lstStyle>
          <a:p>
            <a:r>
              <a:rPr lang="en-US" sz="2800" dirty="0">
                <a:latin typeface="+mj-lt"/>
              </a:rPr>
              <a:t>Header here</a:t>
            </a:r>
          </a:p>
        </p:txBody>
      </p:sp>
      <p:sp>
        <p:nvSpPr>
          <p:cNvPr id="12" name="Text Placeholder 11">
            <a:extLst>
              <a:ext uri="{FF2B5EF4-FFF2-40B4-BE49-F238E27FC236}">
                <a16:creationId xmlns:a16="http://schemas.microsoft.com/office/drawing/2014/main" id="{40A71D77-D2AC-9774-46B9-C7D7DF0DFB98}"/>
              </a:ext>
            </a:extLst>
          </p:cNvPr>
          <p:cNvSpPr>
            <a:spLocks noGrp="1"/>
          </p:cNvSpPr>
          <p:nvPr>
            <p:ph type="body" sz="quarter" idx="22" hasCustomPrompt="1"/>
          </p:nvPr>
        </p:nvSpPr>
        <p:spPr>
          <a:xfrm>
            <a:off x="685258" y="1149735"/>
            <a:ext cx="3167871" cy="323335"/>
          </a:xfrm>
          <a:prstGeom prst="rect">
            <a:avLst/>
          </a:prstGeom>
        </p:spPr>
        <p:txBody>
          <a:bodyPr/>
          <a:lstStyle>
            <a:lvl1pPr marL="0" indent="0">
              <a:buNone/>
              <a:defRPr sz="1600" b="0" i="0" spc="-80" baseline="0">
                <a:solidFill>
                  <a:srgbClr val="0073BD"/>
                </a:solidFill>
                <a:latin typeface="+mj-lt"/>
              </a:defRPr>
            </a:lvl1pPr>
          </a:lstStyle>
          <a:p>
            <a:pPr lvl="0"/>
            <a:r>
              <a:rPr lang="en-GB" dirty="0"/>
              <a:t>Click to edit sub</a:t>
            </a:r>
            <a:endParaRPr lang="en-US" dirty="0"/>
          </a:p>
        </p:txBody>
      </p:sp>
      <p:pic>
        <p:nvPicPr>
          <p:cNvPr id="13" name="Picture 12">
            <a:extLst>
              <a:ext uri="{FF2B5EF4-FFF2-40B4-BE49-F238E27FC236}">
                <a16:creationId xmlns:a16="http://schemas.microsoft.com/office/drawing/2014/main" id="{EDEF5C5A-D5E7-F578-3D48-0B0CDBDE9A57}"/>
              </a:ext>
            </a:extLst>
          </p:cNvPr>
          <p:cNvPicPr>
            <a:picLocks noChangeAspect="1"/>
          </p:cNvPicPr>
          <p:nvPr userDrawn="1"/>
        </p:nvPicPr>
        <p:blipFill rotWithShape="1">
          <a:blip r:embed="rId3">
            <a:alphaModFix amt="10000"/>
          </a:blip>
          <a:srcRect/>
          <a:stretch/>
        </p:blipFill>
        <p:spPr>
          <a:xfrm>
            <a:off x="6562439" y="1763486"/>
            <a:ext cx="8232884" cy="8353152"/>
          </a:xfrm>
          <a:prstGeom prst="rect">
            <a:avLst/>
          </a:prstGeom>
        </p:spPr>
      </p:pic>
    </p:spTree>
    <p:extLst>
      <p:ext uri="{BB962C8B-B14F-4D97-AF65-F5344CB8AC3E}">
        <p14:creationId xmlns:p14="http://schemas.microsoft.com/office/powerpoint/2010/main" val="333166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Text + Image 2">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AE461636-0392-6E87-FF8A-C1CCDA1C045A}"/>
              </a:ext>
            </a:extLst>
          </p:cNvPr>
          <p:cNvSpPr>
            <a:spLocks noGrp="1"/>
          </p:cNvSpPr>
          <p:nvPr>
            <p:ph type="pic" sz="quarter" idx="23"/>
          </p:nvPr>
        </p:nvSpPr>
        <p:spPr>
          <a:xfrm>
            <a:off x="687615" y="1727200"/>
            <a:ext cx="10754733" cy="3691468"/>
          </a:xfrm>
          <a:prstGeom prst="rect">
            <a:avLst/>
          </a:prstGeom>
          <a:pattFill prst="trellis">
            <a:fgClr>
              <a:schemeClr val="bg1">
                <a:lumMod val="85000"/>
              </a:schemeClr>
            </a:fgClr>
            <a:bgClr>
              <a:schemeClr val="bg1"/>
            </a:bgClr>
          </a:pattFill>
        </p:spPr>
        <p:txBody>
          <a:bodyPr/>
          <a:lstStyle/>
          <a:p>
            <a:endParaRPr lang="en-US"/>
          </a:p>
        </p:txBody>
      </p:sp>
      <p:pic>
        <p:nvPicPr>
          <p:cNvPr id="8" name="Picture 7" descr="A picture containing text, sign, vector graphics&#10;&#10;Description automatically generated">
            <a:extLst>
              <a:ext uri="{FF2B5EF4-FFF2-40B4-BE49-F238E27FC236}">
                <a16:creationId xmlns:a16="http://schemas.microsoft.com/office/drawing/2014/main" id="{9364E8E3-C372-8148-F8B8-5C6683921C08}"/>
              </a:ext>
            </a:extLst>
          </p:cNvPr>
          <p:cNvPicPr>
            <a:picLocks noChangeAspect="1"/>
          </p:cNvPicPr>
          <p:nvPr userDrawn="1"/>
        </p:nvPicPr>
        <p:blipFill>
          <a:blip r:embed="rId2"/>
          <a:stretch>
            <a:fillRect/>
          </a:stretch>
        </p:blipFill>
        <p:spPr>
          <a:xfrm>
            <a:off x="239429" y="5527588"/>
            <a:ext cx="1197226" cy="1197226"/>
          </a:xfrm>
          <a:prstGeom prst="rect">
            <a:avLst/>
          </a:prstGeom>
        </p:spPr>
      </p:pic>
      <p:sp>
        <p:nvSpPr>
          <p:cNvPr id="9" name="Text Placeholder 9">
            <a:extLst>
              <a:ext uri="{FF2B5EF4-FFF2-40B4-BE49-F238E27FC236}">
                <a16:creationId xmlns:a16="http://schemas.microsoft.com/office/drawing/2014/main" id="{EAC00065-9BD8-BE21-E437-094F06E97B1D}"/>
              </a:ext>
            </a:extLst>
          </p:cNvPr>
          <p:cNvSpPr>
            <a:spLocks noGrp="1"/>
          </p:cNvSpPr>
          <p:nvPr>
            <p:ph type="body" sz="quarter" idx="21" hasCustomPrompt="1"/>
          </p:nvPr>
        </p:nvSpPr>
        <p:spPr>
          <a:xfrm>
            <a:off x="687614" y="742952"/>
            <a:ext cx="10786347" cy="323335"/>
          </a:xfrm>
          <a:prstGeom prst="rect">
            <a:avLst/>
          </a:prstGeom>
        </p:spPr>
        <p:txBody>
          <a:bodyPr/>
          <a:lstStyle>
            <a:lvl1pPr marL="0" indent="0">
              <a:buNone/>
              <a:defRPr sz="2400" b="0" i="0" kern="0" spc="-80" baseline="0">
                <a:latin typeface="+mj-lt"/>
              </a:defRPr>
            </a:lvl1pPr>
          </a:lstStyle>
          <a:p>
            <a:r>
              <a:rPr lang="en-US" sz="2800" dirty="0">
                <a:latin typeface="+mj-lt"/>
              </a:rPr>
              <a:t>Header here</a:t>
            </a:r>
          </a:p>
        </p:txBody>
      </p:sp>
      <p:sp>
        <p:nvSpPr>
          <p:cNvPr id="11" name="Text Placeholder 11">
            <a:extLst>
              <a:ext uri="{FF2B5EF4-FFF2-40B4-BE49-F238E27FC236}">
                <a16:creationId xmlns:a16="http://schemas.microsoft.com/office/drawing/2014/main" id="{DF2F4C3D-CC89-7A8E-C048-E401205CB8B1}"/>
              </a:ext>
            </a:extLst>
          </p:cNvPr>
          <p:cNvSpPr>
            <a:spLocks noGrp="1"/>
          </p:cNvSpPr>
          <p:nvPr>
            <p:ph type="body" sz="quarter" idx="22" hasCustomPrompt="1"/>
          </p:nvPr>
        </p:nvSpPr>
        <p:spPr>
          <a:xfrm>
            <a:off x="685258" y="1149735"/>
            <a:ext cx="10821483" cy="323335"/>
          </a:xfrm>
          <a:prstGeom prst="rect">
            <a:avLst/>
          </a:prstGeom>
        </p:spPr>
        <p:txBody>
          <a:bodyPr/>
          <a:lstStyle>
            <a:lvl1pPr marL="0" indent="0">
              <a:buNone/>
              <a:defRPr sz="1600" b="0" i="0" spc="-80" baseline="0">
                <a:solidFill>
                  <a:srgbClr val="0073BD"/>
                </a:solidFill>
                <a:latin typeface="+mj-lt"/>
              </a:defRPr>
            </a:lvl1pPr>
          </a:lstStyle>
          <a:p>
            <a:pPr lvl="0"/>
            <a:r>
              <a:rPr lang="en-GB" dirty="0"/>
              <a:t>Click to edit sub</a:t>
            </a:r>
            <a:endParaRPr lang="en-US" dirty="0"/>
          </a:p>
        </p:txBody>
      </p:sp>
      <p:pic>
        <p:nvPicPr>
          <p:cNvPr id="12" name="Picture 11">
            <a:extLst>
              <a:ext uri="{FF2B5EF4-FFF2-40B4-BE49-F238E27FC236}">
                <a16:creationId xmlns:a16="http://schemas.microsoft.com/office/drawing/2014/main" id="{68637A2F-63E4-F356-8CF3-6B5A73A992DF}"/>
              </a:ext>
            </a:extLst>
          </p:cNvPr>
          <p:cNvPicPr>
            <a:picLocks noChangeAspect="1"/>
          </p:cNvPicPr>
          <p:nvPr userDrawn="1"/>
        </p:nvPicPr>
        <p:blipFill rotWithShape="1">
          <a:blip r:embed="rId3">
            <a:alphaModFix amt="10000"/>
          </a:blip>
          <a:srcRect/>
          <a:stretch/>
        </p:blipFill>
        <p:spPr>
          <a:xfrm>
            <a:off x="6562439" y="1763486"/>
            <a:ext cx="8232884" cy="8353152"/>
          </a:xfrm>
          <a:prstGeom prst="rect">
            <a:avLst/>
          </a:prstGeom>
        </p:spPr>
      </p:pic>
    </p:spTree>
    <p:extLst>
      <p:ext uri="{BB962C8B-B14F-4D97-AF65-F5344CB8AC3E}">
        <p14:creationId xmlns:p14="http://schemas.microsoft.com/office/powerpoint/2010/main" val="382594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1F08EE14-89CF-6D52-1ACF-CA2DEB194DCF}"/>
              </a:ext>
            </a:extLst>
          </p:cNvPr>
          <p:cNvSpPr>
            <a:spLocks noGrp="1"/>
          </p:cNvSpPr>
          <p:nvPr>
            <p:ph type="pic" sz="quarter" idx="13"/>
          </p:nvPr>
        </p:nvSpPr>
        <p:spPr>
          <a:xfrm>
            <a:off x="0" y="0"/>
            <a:ext cx="12192000" cy="5329084"/>
          </a:xfrm>
          <a:prstGeom prst="rect">
            <a:avLst/>
          </a:prstGeom>
          <a:pattFill prst="trellis">
            <a:fgClr>
              <a:schemeClr val="bg1">
                <a:lumMod val="85000"/>
              </a:schemeClr>
            </a:fgClr>
            <a:bgClr>
              <a:schemeClr val="bg1"/>
            </a:bgClr>
          </a:pattFill>
        </p:spPr>
        <p:txBody>
          <a:bodyPr/>
          <a:lstStyle/>
          <a:p>
            <a:endParaRPr lang="en-US"/>
          </a:p>
        </p:txBody>
      </p:sp>
      <p:pic>
        <p:nvPicPr>
          <p:cNvPr id="3" name="Picture 2" descr="A picture containing text, sign, vector graphics&#10;&#10;Description automatically generated">
            <a:extLst>
              <a:ext uri="{FF2B5EF4-FFF2-40B4-BE49-F238E27FC236}">
                <a16:creationId xmlns:a16="http://schemas.microsoft.com/office/drawing/2014/main" id="{81C4BA50-7901-D025-ED45-B05CB89864EE}"/>
              </a:ext>
            </a:extLst>
          </p:cNvPr>
          <p:cNvPicPr>
            <a:picLocks noChangeAspect="1"/>
          </p:cNvPicPr>
          <p:nvPr userDrawn="1"/>
        </p:nvPicPr>
        <p:blipFill>
          <a:blip r:embed="rId2"/>
          <a:stretch>
            <a:fillRect/>
          </a:stretch>
        </p:blipFill>
        <p:spPr>
          <a:xfrm>
            <a:off x="239429" y="5527588"/>
            <a:ext cx="1197226" cy="1197226"/>
          </a:xfrm>
          <a:prstGeom prst="rect">
            <a:avLst/>
          </a:prstGeom>
        </p:spPr>
      </p:pic>
    </p:spTree>
    <p:extLst>
      <p:ext uri="{BB962C8B-B14F-4D97-AF65-F5344CB8AC3E}">
        <p14:creationId xmlns:p14="http://schemas.microsoft.com/office/powerpoint/2010/main" val="429668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Text + Chart">
    <p:spTree>
      <p:nvGrpSpPr>
        <p:cNvPr id="1" name=""/>
        <p:cNvGrpSpPr/>
        <p:nvPr/>
      </p:nvGrpSpPr>
      <p:grpSpPr>
        <a:xfrm>
          <a:off x="0" y="0"/>
          <a:ext cx="0" cy="0"/>
          <a:chOff x="0" y="0"/>
          <a:chExt cx="0" cy="0"/>
        </a:xfrm>
      </p:grpSpPr>
      <p:sp>
        <p:nvSpPr>
          <p:cNvPr id="2" name="Chart Placeholder 2">
            <a:extLst>
              <a:ext uri="{FF2B5EF4-FFF2-40B4-BE49-F238E27FC236}">
                <a16:creationId xmlns:a16="http://schemas.microsoft.com/office/drawing/2014/main" id="{B33552CF-CECC-4C58-FFE8-4EE8EE948D9B}"/>
              </a:ext>
            </a:extLst>
          </p:cNvPr>
          <p:cNvSpPr>
            <a:spLocks noGrp="1"/>
          </p:cNvSpPr>
          <p:nvPr>
            <p:ph type="chart" sz="quarter" idx="19"/>
          </p:nvPr>
        </p:nvSpPr>
        <p:spPr>
          <a:xfrm>
            <a:off x="4230094" y="759101"/>
            <a:ext cx="7249119" cy="4583603"/>
          </a:xfrm>
          <a:prstGeom prst="rect">
            <a:avLst/>
          </a:prstGeom>
          <a:pattFill prst="pct5">
            <a:fgClr>
              <a:schemeClr val="accent1"/>
            </a:fgClr>
            <a:bgClr>
              <a:schemeClr val="bg1"/>
            </a:bgClr>
          </a:pattFill>
        </p:spPr>
        <p:txBody>
          <a:bodyPr/>
          <a:lstStyle/>
          <a:p>
            <a:endParaRPr lang="en-US"/>
          </a:p>
        </p:txBody>
      </p:sp>
      <p:sp>
        <p:nvSpPr>
          <p:cNvPr id="4" name="Text Placeholder 19">
            <a:extLst>
              <a:ext uri="{FF2B5EF4-FFF2-40B4-BE49-F238E27FC236}">
                <a16:creationId xmlns:a16="http://schemas.microsoft.com/office/drawing/2014/main" id="{055F44FA-DB84-0031-B117-39878B5FFBCD}"/>
              </a:ext>
            </a:extLst>
          </p:cNvPr>
          <p:cNvSpPr>
            <a:spLocks noGrp="1"/>
          </p:cNvSpPr>
          <p:nvPr>
            <p:ph type="body" sz="quarter" idx="21" hasCustomPrompt="1"/>
          </p:nvPr>
        </p:nvSpPr>
        <p:spPr>
          <a:xfrm>
            <a:off x="677862" y="1763486"/>
            <a:ext cx="3167871" cy="3579218"/>
          </a:xfrm>
          <a:prstGeom prst="rect">
            <a:avLst/>
          </a:prstGeom>
        </p:spPr>
        <p:txBody>
          <a:bodyPr/>
          <a:lstStyle>
            <a:lvl1pPr marL="0" indent="0">
              <a:lnSpc>
                <a:spcPts val="1400"/>
              </a:lnSpc>
              <a:buFont typeface="Arial" panose="020B0604020202020204" pitchFamily="34" charset="0"/>
              <a:buNone/>
              <a:defRPr sz="1200" spc="0">
                <a:solidFill>
                  <a:srgbClr val="01123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body text</a:t>
            </a:r>
          </a:p>
          <a:p>
            <a:pPr lvl="0"/>
            <a:endParaRPr lang="en-GB"/>
          </a:p>
          <a:p>
            <a:pPr lvl="0"/>
            <a:endParaRPr lang="en-US"/>
          </a:p>
        </p:txBody>
      </p:sp>
      <p:pic>
        <p:nvPicPr>
          <p:cNvPr id="8" name="Picture 7" descr="A picture containing text, sign, vector graphics&#10;&#10;Description automatically generated">
            <a:extLst>
              <a:ext uri="{FF2B5EF4-FFF2-40B4-BE49-F238E27FC236}">
                <a16:creationId xmlns:a16="http://schemas.microsoft.com/office/drawing/2014/main" id="{19DAE737-A394-4205-58CB-68DA409077F0}"/>
              </a:ext>
            </a:extLst>
          </p:cNvPr>
          <p:cNvPicPr>
            <a:picLocks noChangeAspect="1"/>
          </p:cNvPicPr>
          <p:nvPr userDrawn="1"/>
        </p:nvPicPr>
        <p:blipFill>
          <a:blip r:embed="rId2"/>
          <a:stretch>
            <a:fillRect/>
          </a:stretch>
        </p:blipFill>
        <p:spPr>
          <a:xfrm>
            <a:off x="239429" y="5527588"/>
            <a:ext cx="1197226" cy="1197226"/>
          </a:xfrm>
          <a:prstGeom prst="rect">
            <a:avLst/>
          </a:prstGeom>
        </p:spPr>
      </p:pic>
      <p:sp>
        <p:nvSpPr>
          <p:cNvPr id="9" name="Text Placeholder 9">
            <a:extLst>
              <a:ext uri="{FF2B5EF4-FFF2-40B4-BE49-F238E27FC236}">
                <a16:creationId xmlns:a16="http://schemas.microsoft.com/office/drawing/2014/main" id="{38D12164-C644-D229-A477-CBC6DB4684B1}"/>
              </a:ext>
            </a:extLst>
          </p:cNvPr>
          <p:cNvSpPr>
            <a:spLocks noGrp="1"/>
          </p:cNvSpPr>
          <p:nvPr>
            <p:ph type="body" sz="quarter" idx="22" hasCustomPrompt="1"/>
          </p:nvPr>
        </p:nvSpPr>
        <p:spPr>
          <a:xfrm>
            <a:off x="687614" y="742952"/>
            <a:ext cx="3158119" cy="323335"/>
          </a:xfrm>
          <a:prstGeom prst="rect">
            <a:avLst/>
          </a:prstGeom>
        </p:spPr>
        <p:txBody>
          <a:bodyPr/>
          <a:lstStyle>
            <a:lvl1pPr marL="0" indent="0">
              <a:buNone/>
              <a:defRPr sz="2400" b="0" i="0" kern="0" spc="-80" baseline="0">
                <a:latin typeface="+mj-lt"/>
              </a:defRPr>
            </a:lvl1pPr>
          </a:lstStyle>
          <a:p>
            <a:r>
              <a:rPr lang="en-US" sz="2800" dirty="0">
                <a:latin typeface="+mj-lt"/>
              </a:rPr>
              <a:t>Header here</a:t>
            </a:r>
          </a:p>
        </p:txBody>
      </p:sp>
      <p:sp>
        <p:nvSpPr>
          <p:cNvPr id="11" name="Text Placeholder 11">
            <a:extLst>
              <a:ext uri="{FF2B5EF4-FFF2-40B4-BE49-F238E27FC236}">
                <a16:creationId xmlns:a16="http://schemas.microsoft.com/office/drawing/2014/main" id="{9B8E5A49-5A5F-5D32-BA79-1401FEF73558}"/>
              </a:ext>
            </a:extLst>
          </p:cNvPr>
          <p:cNvSpPr>
            <a:spLocks noGrp="1"/>
          </p:cNvSpPr>
          <p:nvPr>
            <p:ph type="body" sz="quarter" idx="23" hasCustomPrompt="1"/>
          </p:nvPr>
        </p:nvSpPr>
        <p:spPr>
          <a:xfrm>
            <a:off x="685258" y="1149735"/>
            <a:ext cx="3167871" cy="323335"/>
          </a:xfrm>
          <a:prstGeom prst="rect">
            <a:avLst/>
          </a:prstGeom>
        </p:spPr>
        <p:txBody>
          <a:bodyPr/>
          <a:lstStyle>
            <a:lvl1pPr marL="0" indent="0">
              <a:buNone/>
              <a:defRPr sz="1600" b="0" i="0" spc="-80" baseline="0">
                <a:solidFill>
                  <a:srgbClr val="0073BD"/>
                </a:solidFill>
                <a:latin typeface="+mj-lt"/>
              </a:defRPr>
            </a:lvl1pPr>
          </a:lstStyle>
          <a:p>
            <a:pPr lvl="0"/>
            <a:r>
              <a:rPr lang="en-GB" dirty="0"/>
              <a:t>Click to edit sub</a:t>
            </a:r>
            <a:endParaRPr lang="en-US" dirty="0"/>
          </a:p>
        </p:txBody>
      </p:sp>
      <p:pic>
        <p:nvPicPr>
          <p:cNvPr id="13" name="Picture 12">
            <a:extLst>
              <a:ext uri="{FF2B5EF4-FFF2-40B4-BE49-F238E27FC236}">
                <a16:creationId xmlns:a16="http://schemas.microsoft.com/office/drawing/2014/main" id="{A060DC39-3EEC-4668-BF9C-EEF68E926387}"/>
              </a:ext>
            </a:extLst>
          </p:cNvPr>
          <p:cNvPicPr>
            <a:picLocks noChangeAspect="1"/>
          </p:cNvPicPr>
          <p:nvPr userDrawn="1"/>
        </p:nvPicPr>
        <p:blipFill rotWithShape="1">
          <a:blip r:embed="rId3">
            <a:alphaModFix amt="10000"/>
          </a:blip>
          <a:srcRect/>
          <a:stretch/>
        </p:blipFill>
        <p:spPr>
          <a:xfrm>
            <a:off x="6562439" y="1763486"/>
            <a:ext cx="8232884" cy="8353152"/>
          </a:xfrm>
          <a:prstGeom prst="rect">
            <a:avLst/>
          </a:prstGeom>
        </p:spPr>
      </p:pic>
    </p:spTree>
    <p:extLst>
      <p:ext uri="{BB962C8B-B14F-4D97-AF65-F5344CB8AC3E}">
        <p14:creationId xmlns:p14="http://schemas.microsoft.com/office/powerpoint/2010/main" val="2316819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dy Text_3 Column">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7A8C144D-6A2E-E100-D32B-35F038D9750C}"/>
              </a:ext>
            </a:extLst>
          </p:cNvPr>
          <p:cNvSpPr>
            <a:spLocks noGrp="1"/>
          </p:cNvSpPr>
          <p:nvPr>
            <p:ph type="body" sz="quarter" idx="15"/>
          </p:nvPr>
        </p:nvSpPr>
        <p:spPr>
          <a:xfrm>
            <a:off x="677782" y="2095399"/>
            <a:ext cx="3357561" cy="323335"/>
          </a:xfrm>
          <a:prstGeom prst="rect">
            <a:avLst/>
          </a:prstGeom>
        </p:spPr>
        <p:txBody>
          <a:bodyPr/>
          <a:lstStyle>
            <a:lvl1pPr marL="0" indent="0">
              <a:buNone/>
              <a:defRPr sz="1600" b="1" spc="-80" baseline="0">
                <a:solidFill>
                  <a:srgbClr val="0073BD"/>
                </a:solidFill>
              </a:defRPr>
            </a:lvl1pPr>
          </a:lstStyle>
          <a:p>
            <a:pPr lvl="0"/>
            <a:r>
              <a:rPr lang="en-GB" dirty="0"/>
              <a:t>Click to edit</a:t>
            </a:r>
            <a:endParaRPr lang="en-US" dirty="0"/>
          </a:p>
        </p:txBody>
      </p:sp>
      <p:sp>
        <p:nvSpPr>
          <p:cNvPr id="5" name="Text Placeholder 19">
            <a:extLst>
              <a:ext uri="{FF2B5EF4-FFF2-40B4-BE49-F238E27FC236}">
                <a16:creationId xmlns:a16="http://schemas.microsoft.com/office/drawing/2014/main" id="{F7327613-B5EF-060E-1144-D6E54A9555E2}"/>
              </a:ext>
            </a:extLst>
          </p:cNvPr>
          <p:cNvSpPr>
            <a:spLocks noGrp="1"/>
          </p:cNvSpPr>
          <p:nvPr>
            <p:ph type="body" sz="quarter" idx="23" hasCustomPrompt="1"/>
          </p:nvPr>
        </p:nvSpPr>
        <p:spPr>
          <a:xfrm>
            <a:off x="677823" y="2481416"/>
            <a:ext cx="3357562" cy="2556387"/>
          </a:xfrm>
          <a:prstGeom prst="rect">
            <a:avLst/>
          </a:prstGeom>
        </p:spPr>
        <p:txBody>
          <a:bodyPr/>
          <a:lstStyle>
            <a:lvl1pPr marL="0" indent="0">
              <a:lnSpc>
                <a:spcPts val="1400"/>
              </a:lnSpc>
              <a:buFont typeface="Arial" panose="020B0604020202020204" pitchFamily="34" charset="0"/>
              <a:buNone/>
              <a:defRPr sz="1200" spc="0">
                <a:solidFill>
                  <a:srgbClr val="01123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body text</a:t>
            </a:r>
          </a:p>
          <a:p>
            <a:pPr lvl="0"/>
            <a:endParaRPr lang="en-GB"/>
          </a:p>
          <a:p>
            <a:pPr lvl="0"/>
            <a:endParaRPr lang="en-US"/>
          </a:p>
        </p:txBody>
      </p:sp>
      <p:sp>
        <p:nvSpPr>
          <p:cNvPr id="7" name="Text Placeholder 11">
            <a:extLst>
              <a:ext uri="{FF2B5EF4-FFF2-40B4-BE49-F238E27FC236}">
                <a16:creationId xmlns:a16="http://schemas.microsoft.com/office/drawing/2014/main" id="{8A66B4BD-F0B5-0BED-9E31-42ED3CC8C75E}"/>
              </a:ext>
            </a:extLst>
          </p:cNvPr>
          <p:cNvSpPr>
            <a:spLocks noGrp="1"/>
          </p:cNvSpPr>
          <p:nvPr>
            <p:ph type="body" sz="quarter" idx="24"/>
          </p:nvPr>
        </p:nvSpPr>
        <p:spPr>
          <a:xfrm>
            <a:off x="4394354" y="2095399"/>
            <a:ext cx="3357561" cy="323335"/>
          </a:xfrm>
          <a:prstGeom prst="rect">
            <a:avLst/>
          </a:prstGeom>
        </p:spPr>
        <p:txBody>
          <a:bodyPr/>
          <a:lstStyle>
            <a:lvl1pPr marL="0" indent="0">
              <a:buNone/>
              <a:defRPr sz="1600" b="1" spc="-80" baseline="0">
                <a:solidFill>
                  <a:srgbClr val="0073BD"/>
                </a:solidFill>
              </a:defRPr>
            </a:lvl1pPr>
          </a:lstStyle>
          <a:p>
            <a:pPr lvl="0"/>
            <a:r>
              <a:rPr lang="en-GB" dirty="0"/>
              <a:t>Click to edit</a:t>
            </a:r>
            <a:endParaRPr lang="en-US" dirty="0"/>
          </a:p>
        </p:txBody>
      </p:sp>
      <p:sp>
        <p:nvSpPr>
          <p:cNvPr id="8" name="Text Placeholder 19">
            <a:extLst>
              <a:ext uri="{FF2B5EF4-FFF2-40B4-BE49-F238E27FC236}">
                <a16:creationId xmlns:a16="http://schemas.microsoft.com/office/drawing/2014/main" id="{B38B33CD-7009-2C1A-FF02-18A9F8952335}"/>
              </a:ext>
            </a:extLst>
          </p:cNvPr>
          <p:cNvSpPr>
            <a:spLocks noGrp="1"/>
          </p:cNvSpPr>
          <p:nvPr>
            <p:ph type="body" sz="quarter" idx="25" hasCustomPrompt="1"/>
          </p:nvPr>
        </p:nvSpPr>
        <p:spPr>
          <a:xfrm>
            <a:off x="4394395" y="2481415"/>
            <a:ext cx="3357562" cy="2556387"/>
          </a:xfrm>
          <a:prstGeom prst="rect">
            <a:avLst/>
          </a:prstGeom>
        </p:spPr>
        <p:txBody>
          <a:bodyPr/>
          <a:lstStyle>
            <a:lvl1pPr marL="0" indent="0">
              <a:lnSpc>
                <a:spcPts val="1400"/>
              </a:lnSpc>
              <a:buFont typeface="Arial" panose="020B0604020202020204" pitchFamily="34" charset="0"/>
              <a:buNone/>
              <a:defRPr sz="1200" spc="0">
                <a:solidFill>
                  <a:srgbClr val="01123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body text</a:t>
            </a:r>
          </a:p>
          <a:p>
            <a:pPr lvl="0"/>
            <a:endParaRPr lang="en-GB"/>
          </a:p>
          <a:p>
            <a:pPr lvl="0"/>
            <a:endParaRPr lang="en-US"/>
          </a:p>
        </p:txBody>
      </p:sp>
      <p:sp>
        <p:nvSpPr>
          <p:cNvPr id="9" name="Text Placeholder 11">
            <a:extLst>
              <a:ext uri="{FF2B5EF4-FFF2-40B4-BE49-F238E27FC236}">
                <a16:creationId xmlns:a16="http://schemas.microsoft.com/office/drawing/2014/main" id="{28BF48E4-E36B-FBFF-7DEA-69ED1BFC53B4}"/>
              </a:ext>
            </a:extLst>
          </p:cNvPr>
          <p:cNvSpPr>
            <a:spLocks noGrp="1"/>
          </p:cNvSpPr>
          <p:nvPr>
            <p:ph type="body" sz="quarter" idx="26"/>
          </p:nvPr>
        </p:nvSpPr>
        <p:spPr>
          <a:xfrm>
            <a:off x="8110969" y="2095399"/>
            <a:ext cx="3357561" cy="323335"/>
          </a:xfrm>
          <a:prstGeom prst="rect">
            <a:avLst/>
          </a:prstGeom>
        </p:spPr>
        <p:txBody>
          <a:bodyPr/>
          <a:lstStyle>
            <a:lvl1pPr marL="0" indent="0">
              <a:buNone/>
              <a:defRPr sz="1600" b="1" spc="-80" baseline="0">
                <a:solidFill>
                  <a:srgbClr val="0073BD"/>
                </a:solidFill>
              </a:defRPr>
            </a:lvl1pPr>
          </a:lstStyle>
          <a:p>
            <a:pPr lvl="0"/>
            <a:r>
              <a:rPr lang="en-GB" dirty="0"/>
              <a:t>Click to edit</a:t>
            </a:r>
            <a:endParaRPr lang="en-US" dirty="0"/>
          </a:p>
        </p:txBody>
      </p:sp>
      <p:sp>
        <p:nvSpPr>
          <p:cNvPr id="13" name="Text Placeholder 19">
            <a:extLst>
              <a:ext uri="{FF2B5EF4-FFF2-40B4-BE49-F238E27FC236}">
                <a16:creationId xmlns:a16="http://schemas.microsoft.com/office/drawing/2014/main" id="{5F5091A8-27C7-069E-20A6-E97705DEC30A}"/>
              </a:ext>
            </a:extLst>
          </p:cNvPr>
          <p:cNvSpPr>
            <a:spLocks noGrp="1"/>
          </p:cNvSpPr>
          <p:nvPr>
            <p:ph type="body" sz="quarter" idx="27" hasCustomPrompt="1"/>
          </p:nvPr>
        </p:nvSpPr>
        <p:spPr>
          <a:xfrm>
            <a:off x="8111010" y="2481415"/>
            <a:ext cx="3357562" cy="2556387"/>
          </a:xfrm>
          <a:prstGeom prst="rect">
            <a:avLst/>
          </a:prstGeom>
        </p:spPr>
        <p:txBody>
          <a:bodyPr/>
          <a:lstStyle>
            <a:lvl1pPr marL="0" indent="0">
              <a:lnSpc>
                <a:spcPts val="1400"/>
              </a:lnSpc>
              <a:buFont typeface="Arial" panose="020B0604020202020204" pitchFamily="34" charset="0"/>
              <a:buNone/>
              <a:defRPr sz="1200" spc="0">
                <a:solidFill>
                  <a:srgbClr val="01123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body text</a:t>
            </a:r>
          </a:p>
          <a:p>
            <a:pPr lvl="0"/>
            <a:endParaRPr lang="en-GB"/>
          </a:p>
          <a:p>
            <a:pPr lvl="0"/>
            <a:endParaRPr lang="en-US"/>
          </a:p>
        </p:txBody>
      </p:sp>
      <p:pic>
        <p:nvPicPr>
          <p:cNvPr id="11" name="Picture 10">
            <a:extLst>
              <a:ext uri="{FF2B5EF4-FFF2-40B4-BE49-F238E27FC236}">
                <a16:creationId xmlns:a16="http://schemas.microsoft.com/office/drawing/2014/main" id="{599CE52E-D81B-8AC7-9597-AAE120FBB947}"/>
              </a:ext>
            </a:extLst>
          </p:cNvPr>
          <p:cNvPicPr>
            <a:picLocks noChangeAspect="1"/>
          </p:cNvPicPr>
          <p:nvPr userDrawn="1"/>
        </p:nvPicPr>
        <p:blipFill rotWithShape="1">
          <a:blip r:embed="rId2">
            <a:alphaModFix amt="10000"/>
          </a:blip>
          <a:srcRect/>
          <a:stretch/>
        </p:blipFill>
        <p:spPr>
          <a:xfrm>
            <a:off x="6562439" y="1763486"/>
            <a:ext cx="8232884" cy="8353152"/>
          </a:xfrm>
          <a:prstGeom prst="rect">
            <a:avLst/>
          </a:prstGeom>
        </p:spPr>
      </p:pic>
      <p:pic>
        <p:nvPicPr>
          <p:cNvPr id="12" name="Picture 11" descr="A picture containing text, sign, vector graphics&#10;&#10;Description automatically generated">
            <a:extLst>
              <a:ext uri="{FF2B5EF4-FFF2-40B4-BE49-F238E27FC236}">
                <a16:creationId xmlns:a16="http://schemas.microsoft.com/office/drawing/2014/main" id="{BAE26B16-9B50-B997-846C-33C537AC4F37}"/>
              </a:ext>
            </a:extLst>
          </p:cNvPr>
          <p:cNvPicPr>
            <a:picLocks noChangeAspect="1"/>
          </p:cNvPicPr>
          <p:nvPr userDrawn="1"/>
        </p:nvPicPr>
        <p:blipFill>
          <a:blip r:embed="rId3"/>
          <a:stretch>
            <a:fillRect/>
          </a:stretch>
        </p:blipFill>
        <p:spPr>
          <a:xfrm>
            <a:off x="239429" y="5527588"/>
            <a:ext cx="1197226" cy="1197226"/>
          </a:xfrm>
          <a:prstGeom prst="rect">
            <a:avLst/>
          </a:prstGeom>
        </p:spPr>
      </p:pic>
      <p:sp>
        <p:nvSpPr>
          <p:cNvPr id="15" name="Text Placeholder 9">
            <a:extLst>
              <a:ext uri="{FF2B5EF4-FFF2-40B4-BE49-F238E27FC236}">
                <a16:creationId xmlns:a16="http://schemas.microsoft.com/office/drawing/2014/main" id="{87E2C467-9A70-DF92-ECF0-1D1487AE299B}"/>
              </a:ext>
            </a:extLst>
          </p:cNvPr>
          <p:cNvSpPr>
            <a:spLocks noGrp="1"/>
          </p:cNvSpPr>
          <p:nvPr>
            <p:ph type="body" sz="quarter" idx="21" hasCustomPrompt="1"/>
          </p:nvPr>
        </p:nvSpPr>
        <p:spPr>
          <a:xfrm>
            <a:off x="687614" y="742952"/>
            <a:ext cx="10786347" cy="323335"/>
          </a:xfrm>
          <a:prstGeom prst="rect">
            <a:avLst/>
          </a:prstGeom>
        </p:spPr>
        <p:txBody>
          <a:bodyPr/>
          <a:lstStyle>
            <a:lvl1pPr marL="0" indent="0">
              <a:buNone/>
              <a:defRPr sz="2400" b="0" i="0" kern="0" spc="-80" baseline="0">
                <a:latin typeface="+mj-lt"/>
              </a:defRPr>
            </a:lvl1pPr>
          </a:lstStyle>
          <a:p>
            <a:r>
              <a:rPr lang="en-US" sz="2800" dirty="0">
                <a:latin typeface="+mj-lt"/>
              </a:rPr>
              <a:t>Header here</a:t>
            </a:r>
          </a:p>
        </p:txBody>
      </p:sp>
      <p:sp>
        <p:nvSpPr>
          <p:cNvPr id="16" name="Text Placeholder 11">
            <a:extLst>
              <a:ext uri="{FF2B5EF4-FFF2-40B4-BE49-F238E27FC236}">
                <a16:creationId xmlns:a16="http://schemas.microsoft.com/office/drawing/2014/main" id="{77B948A2-E52A-3686-7265-57A28EA52DB6}"/>
              </a:ext>
            </a:extLst>
          </p:cNvPr>
          <p:cNvSpPr>
            <a:spLocks noGrp="1"/>
          </p:cNvSpPr>
          <p:nvPr>
            <p:ph type="body" sz="quarter" idx="22" hasCustomPrompt="1"/>
          </p:nvPr>
        </p:nvSpPr>
        <p:spPr>
          <a:xfrm>
            <a:off x="685258" y="1149735"/>
            <a:ext cx="10821483" cy="323335"/>
          </a:xfrm>
          <a:prstGeom prst="rect">
            <a:avLst/>
          </a:prstGeom>
        </p:spPr>
        <p:txBody>
          <a:bodyPr/>
          <a:lstStyle>
            <a:lvl1pPr marL="0" indent="0">
              <a:buNone/>
              <a:defRPr sz="1600" b="0" i="0" spc="-80" baseline="0">
                <a:solidFill>
                  <a:srgbClr val="0073BD"/>
                </a:solidFill>
                <a:latin typeface="+mj-lt"/>
              </a:defRPr>
            </a:lvl1pPr>
          </a:lstStyle>
          <a:p>
            <a:pPr lvl="0"/>
            <a:r>
              <a:rPr lang="en-GB" dirty="0"/>
              <a:t>Click to edit sub</a:t>
            </a:r>
            <a:endParaRPr lang="en-US" dirty="0"/>
          </a:p>
        </p:txBody>
      </p:sp>
    </p:spTree>
    <p:extLst>
      <p:ext uri="{BB962C8B-B14F-4D97-AF65-F5344CB8AC3E}">
        <p14:creationId xmlns:p14="http://schemas.microsoft.com/office/powerpoint/2010/main" val="3028229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dy Text_2 Column">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F0229A79-4650-7CA0-9131-03EFD3A29980}"/>
              </a:ext>
            </a:extLst>
          </p:cNvPr>
          <p:cNvSpPr>
            <a:spLocks noGrp="1"/>
          </p:cNvSpPr>
          <p:nvPr>
            <p:ph type="body" sz="quarter" idx="15"/>
          </p:nvPr>
        </p:nvSpPr>
        <p:spPr>
          <a:xfrm>
            <a:off x="677782" y="2095399"/>
            <a:ext cx="5231102" cy="323335"/>
          </a:xfrm>
          <a:prstGeom prst="rect">
            <a:avLst/>
          </a:prstGeom>
        </p:spPr>
        <p:txBody>
          <a:bodyPr/>
          <a:lstStyle>
            <a:lvl1pPr marL="0" indent="0">
              <a:buNone/>
              <a:defRPr sz="1600" b="1" spc="-80" baseline="0">
                <a:solidFill>
                  <a:srgbClr val="0073BD"/>
                </a:solidFill>
              </a:defRPr>
            </a:lvl1pPr>
          </a:lstStyle>
          <a:p>
            <a:pPr lvl="0"/>
            <a:r>
              <a:rPr lang="en-GB" dirty="0"/>
              <a:t>Click to edit</a:t>
            </a:r>
            <a:endParaRPr lang="en-US" dirty="0"/>
          </a:p>
        </p:txBody>
      </p:sp>
      <p:sp>
        <p:nvSpPr>
          <p:cNvPr id="11" name="Text Placeholder 19">
            <a:extLst>
              <a:ext uri="{FF2B5EF4-FFF2-40B4-BE49-F238E27FC236}">
                <a16:creationId xmlns:a16="http://schemas.microsoft.com/office/drawing/2014/main" id="{47ADE8FC-501B-B395-6319-6B0BE9A419C0}"/>
              </a:ext>
            </a:extLst>
          </p:cNvPr>
          <p:cNvSpPr>
            <a:spLocks noGrp="1"/>
          </p:cNvSpPr>
          <p:nvPr>
            <p:ph type="body" sz="quarter" idx="23" hasCustomPrompt="1"/>
          </p:nvPr>
        </p:nvSpPr>
        <p:spPr>
          <a:xfrm>
            <a:off x="677781" y="2522237"/>
            <a:ext cx="5231103" cy="2556387"/>
          </a:xfrm>
          <a:prstGeom prst="rect">
            <a:avLst/>
          </a:prstGeom>
        </p:spPr>
        <p:txBody>
          <a:bodyPr/>
          <a:lstStyle>
            <a:lvl1pPr marL="0" indent="0">
              <a:lnSpc>
                <a:spcPts val="1400"/>
              </a:lnSpc>
              <a:buFont typeface="Arial" panose="020B0604020202020204" pitchFamily="34" charset="0"/>
              <a:buNone/>
              <a:defRPr sz="1200" spc="0">
                <a:solidFill>
                  <a:srgbClr val="01123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body text</a:t>
            </a:r>
          </a:p>
          <a:p>
            <a:pPr lvl="0"/>
            <a:endParaRPr lang="en-GB" dirty="0"/>
          </a:p>
          <a:p>
            <a:pPr lvl="0"/>
            <a:endParaRPr lang="en-US" dirty="0"/>
          </a:p>
        </p:txBody>
      </p:sp>
      <p:sp>
        <p:nvSpPr>
          <p:cNvPr id="12" name="Text Placeholder 11">
            <a:extLst>
              <a:ext uri="{FF2B5EF4-FFF2-40B4-BE49-F238E27FC236}">
                <a16:creationId xmlns:a16="http://schemas.microsoft.com/office/drawing/2014/main" id="{0B649BD0-75C5-3C8C-6644-D26E530C9CC6}"/>
              </a:ext>
            </a:extLst>
          </p:cNvPr>
          <p:cNvSpPr>
            <a:spLocks noGrp="1"/>
          </p:cNvSpPr>
          <p:nvPr>
            <p:ph type="body" sz="quarter" idx="24"/>
          </p:nvPr>
        </p:nvSpPr>
        <p:spPr>
          <a:xfrm>
            <a:off x="6242818" y="2095399"/>
            <a:ext cx="5231102" cy="323335"/>
          </a:xfrm>
          <a:prstGeom prst="rect">
            <a:avLst/>
          </a:prstGeom>
        </p:spPr>
        <p:txBody>
          <a:bodyPr/>
          <a:lstStyle>
            <a:lvl1pPr marL="0" indent="0">
              <a:buNone/>
              <a:defRPr sz="1600" b="1" spc="-80" baseline="0">
                <a:solidFill>
                  <a:srgbClr val="0073BD"/>
                </a:solidFill>
              </a:defRPr>
            </a:lvl1pPr>
          </a:lstStyle>
          <a:p>
            <a:pPr lvl="0"/>
            <a:r>
              <a:rPr lang="en-GB" dirty="0"/>
              <a:t>Click to edit</a:t>
            </a:r>
            <a:endParaRPr lang="en-US" dirty="0"/>
          </a:p>
        </p:txBody>
      </p:sp>
      <p:sp>
        <p:nvSpPr>
          <p:cNvPr id="15" name="Text Placeholder 19">
            <a:extLst>
              <a:ext uri="{FF2B5EF4-FFF2-40B4-BE49-F238E27FC236}">
                <a16:creationId xmlns:a16="http://schemas.microsoft.com/office/drawing/2014/main" id="{AA13EF36-2F22-8F26-521D-C66EB9F67962}"/>
              </a:ext>
            </a:extLst>
          </p:cNvPr>
          <p:cNvSpPr>
            <a:spLocks noGrp="1"/>
          </p:cNvSpPr>
          <p:nvPr>
            <p:ph type="body" sz="quarter" idx="25" hasCustomPrompt="1"/>
          </p:nvPr>
        </p:nvSpPr>
        <p:spPr>
          <a:xfrm>
            <a:off x="6242816" y="2522237"/>
            <a:ext cx="5231103" cy="2556387"/>
          </a:xfrm>
          <a:prstGeom prst="rect">
            <a:avLst/>
          </a:prstGeom>
        </p:spPr>
        <p:txBody>
          <a:bodyPr/>
          <a:lstStyle>
            <a:lvl1pPr marL="0" indent="0">
              <a:lnSpc>
                <a:spcPts val="1400"/>
              </a:lnSpc>
              <a:buFont typeface="Arial" panose="020B0604020202020204" pitchFamily="34" charset="0"/>
              <a:buNone/>
              <a:defRPr sz="1200" spc="0">
                <a:solidFill>
                  <a:srgbClr val="01123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body text</a:t>
            </a:r>
          </a:p>
          <a:p>
            <a:pPr lvl="0"/>
            <a:endParaRPr lang="en-GB"/>
          </a:p>
          <a:p>
            <a:pPr lvl="0"/>
            <a:endParaRPr lang="en-US"/>
          </a:p>
        </p:txBody>
      </p:sp>
      <p:pic>
        <p:nvPicPr>
          <p:cNvPr id="5" name="Picture 4">
            <a:extLst>
              <a:ext uri="{FF2B5EF4-FFF2-40B4-BE49-F238E27FC236}">
                <a16:creationId xmlns:a16="http://schemas.microsoft.com/office/drawing/2014/main" id="{E205746C-40C4-1413-1F57-16E3703EC1D0}"/>
              </a:ext>
            </a:extLst>
          </p:cNvPr>
          <p:cNvPicPr>
            <a:picLocks noChangeAspect="1"/>
          </p:cNvPicPr>
          <p:nvPr userDrawn="1"/>
        </p:nvPicPr>
        <p:blipFill rotWithShape="1">
          <a:blip r:embed="rId2">
            <a:alphaModFix amt="10000"/>
          </a:blip>
          <a:srcRect/>
          <a:stretch/>
        </p:blipFill>
        <p:spPr>
          <a:xfrm>
            <a:off x="6562439" y="1763486"/>
            <a:ext cx="8232884" cy="8353152"/>
          </a:xfrm>
          <a:prstGeom prst="rect">
            <a:avLst/>
          </a:prstGeom>
        </p:spPr>
      </p:pic>
      <p:pic>
        <p:nvPicPr>
          <p:cNvPr id="7" name="Picture 6" descr="A picture containing text, sign, vector graphics&#10;&#10;Description automatically generated">
            <a:extLst>
              <a:ext uri="{FF2B5EF4-FFF2-40B4-BE49-F238E27FC236}">
                <a16:creationId xmlns:a16="http://schemas.microsoft.com/office/drawing/2014/main" id="{746F5AC9-BAD9-4751-AF64-4BFF9296E0DD}"/>
              </a:ext>
            </a:extLst>
          </p:cNvPr>
          <p:cNvPicPr>
            <a:picLocks noChangeAspect="1"/>
          </p:cNvPicPr>
          <p:nvPr userDrawn="1"/>
        </p:nvPicPr>
        <p:blipFill>
          <a:blip r:embed="rId3"/>
          <a:stretch>
            <a:fillRect/>
          </a:stretch>
        </p:blipFill>
        <p:spPr>
          <a:xfrm>
            <a:off x="239429" y="5527588"/>
            <a:ext cx="1197226" cy="1197226"/>
          </a:xfrm>
          <a:prstGeom prst="rect">
            <a:avLst/>
          </a:prstGeom>
        </p:spPr>
      </p:pic>
      <p:sp>
        <p:nvSpPr>
          <p:cNvPr id="8" name="Text Placeholder 9">
            <a:extLst>
              <a:ext uri="{FF2B5EF4-FFF2-40B4-BE49-F238E27FC236}">
                <a16:creationId xmlns:a16="http://schemas.microsoft.com/office/drawing/2014/main" id="{DE538102-5691-012E-0624-5DB226FB2310}"/>
              </a:ext>
            </a:extLst>
          </p:cNvPr>
          <p:cNvSpPr>
            <a:spLocks noGrp="1"/>
          </p:cNvSpPr>
          <p:nvPr>
            <p:ph type="body" sz="quarter" idx="21" hasCustomPrompt="1"/>
          </p:nvPr>
        </p:nvSpPr>
        <p:spPr>
          <a:xfrm>
            <a:off x="687614" y="742952"/>
            <a:ext cx="10786347" cy="323335"/>
          </a:xfrm>
          <a:prstGeom prst="rect">
            <a:avLst/>
          </a:prstGeom>
        </p:spPr>
        <p:txBody>
          <a:bodyPr/>
          <a:lstStyle>
            <a:lvl1pPr marL="0" indent="0">
              <a:buNone/>
              <a:defRPr sz="2400" b="0" i="0" kern="0" spc="-80" baseline="0">
                <a:latin typeface="+mj-lt"/>
              </a:defRPr>
            </a:lvl1pPr>
          </a:lstStyle>
          <a:p>
            <a:r>
              <a:rPr lang="en-US" sz="2800" dirty="0">
                <a:latin typeface="+mj-lt"/>
              </a:rPr>
              <a:t>Header here</a:t>
            </a:r>
          </a:p>
        </p:txBody>
      </p:sp>
      <p:sp>
        <p:nvSpPr>
          <p:cNvPr id="9" name="Text Placeholder 11">
            <a:extLst>
              <a:ext uri="{FF2B5EF4-FFF2-40B4-BE49-F238E27FC236}">
                <a16:creationId xmlns:a16="http://schemas.microsoft.com/office/drawing/2014/main" id="{5BE4E27A-6B06-AA13-92B2-932CFD95A579}"/>
              </a:ext>
            </a:extLst>
          </p:cNvPr>
          <p:cNvSpPr>
            <a:spLocks noGrp="1"/>
          </p:cNvSpPr>
          <p:nvPr>
            <p:ph type="body" sz="quarter" idx="22" hasCustomPrompt="1"/>
          </p:nvPr>
        </p:nvSpPr>
        <p:spPr>
          <a:xfrm>
            <a:off x="685258" y="1149735"/>
            <a:ext cx="10821483" cy="323335"/>
          </a:xfrm>
          <a:prstGeom prst="rect">
            <a:avLst/>
          </a:prstGeom>
        </p:spPr>
        <p:txBody>
          <a:bodyPr/>
          <a:lstStyle>
            <a:lvl1pPr marL="0" indent="0">
              <a:buNone/>
              <a:defRPr sz="1600" b="0" i="0" spc="-80" baseline="0">
                <a:solidFill>
                  <a:srgbClr val="0073BD"/>
                </a:solidFill>
                <a:latin typeface="+mj-lt"/>
              </a:defRPr>
            </a:lvl1pPr>
          </a:lstStyle>
          <a:p>
            <a:pPr lvl="0"/>
            <a:r>
              <a:rPr lang="en-GB" dirty="0"/>
              <a:t>Click to edit sub</a:t>
            </a:r>
            <a:endParaRPr lang="en-US" dirty="0"/>
          </a:p>
        </p:txBody>
      </p:sp>
    </p:spTree>
    <p:extLst>
      <p:ext uri="{BB962C8B-B14F-4D97-AF65-F5344CB8AC3E}">
        <p14:creationId xmlns:p14="http://schemas.microsoft.com/office/powerpoint/2010/main" val="3027969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parator_AT Shor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4D7BEDA-1AE6-52C1-2C11-B3ADD556B6FC}"/>
              </a:ext>
            </a:extLst>
          </p:cNvPr>
          <p:cNvSpPr/>
          <p:nvPr userDrawn="1"/>
        </p:nvSpPr>
        <p:spPr>
          <a:xfrm>
            <a:off x="0" y="0"/>
            <a:ext cx="12192000" cy="6858000"/>
          </a:xfrm>
          <a:prstGeom prst="rect">
            <a:avLst/>
          </a:prstGeom>
          <a:solidFill>
            <a:srgbClr val="007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 name="Title 1">
            <a:extLst>
              <a:ext uri="{FF2B5EF4-FFF2-40B4-BE49-F238E27FC236}">
                <a16:creationId xmlns:a16="http://schemas.microsoft.com/office/drawing/2014/main" id="{61B94830-A554-CC54-069A-B4AE5E4C8B29}"/>
              </a:ext>
            </a:extLst>
          </p:cNvPr>
          <p:cNvSpPr>
            <a:spLocks noGrp="1"/>
          </p:cNvSpPr>
          <p:nvPr>
            <p:ph type="ctrTitle" hasCustomPrompt="1"/>
          </p:nvPr>
        </p:nvSpPr>
        <p:spPr>
          <a:xfrm>
            <a:off x="613282" y="1398638"/>
            <a:ext cx="5254486" cy="3173362"/>
          </a:xfrm>
          <a:prstGeom prst="rect">
            <a:avLst/>
          </a:prstGeom>
        </p:spPr>
        <p:txBody>
          <a:bodyPr anchor="t"/>
          <a:lstStyle>
            <a:lvl1pPr algn="l">
              <a:lnSpc>
                <a:spcPts val="6800"/>
              </a:lnSpc>
              <a:defRPr sz="6000" spc="-300">
                <a:solidFill>
                  <a:schemeClr val="bg1"/>
                </a:solidFill>
              </a:defRPr>
            </a:lvl1pPr>
          </a:lstStyle>
          <a:p>
            <a:r>
              <a:rPr lang="en-NZ" dirty="0">
                <a:solidFill>
                  <a:schemeClr val="bg1"/>
                </a:solidFill>
              </a:rPr>
              <a:t>Separator slide</a:t>
            </a:r>
            <a:br>
              <a:rPr lang="en-NZ" dirty="0">
                <a:solidFill>
                  <a:schemeClr val="bg1"/>
                </a:solidFill>
              </a:rPr>
            </a:br>
            <a:r>
              <a:rPr lang="en-NZ" dirty="0">
                <a:solidFill>
                  <a:schemeClr val="bg1"/>
                </a:solidFill>
              </a:rPr>
              <a:t>header</a:t>
            </a:r>
            <a:endParaRPr lang="en-US" dirty="0"/>
          </a:p>
        </p:txBody>
      </p:sp>
      <p:sp>
        <p:nvSpPr>
          <p:cNvPr id="16" name="Text Placeholder 9">
            <a:extLst>
              <a:ext uri="{FF2B5EF4-FFF2-40B4-BE49-F238E27FC236}">
                <a16:creationId xmlns:a16="http://schemas.microsoft.com/office/drawing/2014/main" id="{5BC5EC71-60F3-C8E8-0A5D-4EBD5290FB06}"/>
              </a:ext>
            </a:extLst>
          </p:cNvPr>
          <p:cNvSpPr>
            <a:spLocks noGrp="1"/>
          </p:cNvSpPr>
          <p:nvPr>
            <p:ph type="body" sz="quarter" idx="21" hasCustomPrompt="1"/>
          </p:nvPr>
        </p:nvSpPr>
        <p:spPr>
          <a:xfrm>
            <a:off x="613280" y="810673"/>
            <a:ext cx="5254487" cy="481415"/>
          </a:xfrm>
          <a:prstGeom prst="rect">
            <a:avLst/>
          </a:prstGeom>
        </p:spPr>
        <p:txBody>
          <a:bodyPr/>
          <a:lstStyle>
            <a:lvl1pPr marL="0" indent="0">
              <a:buNone/>
              <a:defRPr sz="2400" b="0" i="0" kern="0" spc="-150" baseline="0">
                <a:solidFill>
                  <a:schemeClr val="bg1"/>
                </a:solidFill>
                <a:latin typeface="+mj-lt"/>
              </a:defRPr>
            </a:lvl1pPr>
          </a:lstStyle>
          <a:p>
            <a:r>
              <a:rPr lang="en-US" sz="2800" dirty="0">
                <a:latin typeface="+mj-lt"/>
              </a:rPr>
              <a:t>Small heading</a:t>
            </a:r>
          </a:p>
        </p:txBody>
      </p:sp>
      <p:pic>
        <p:nvPicPr>
          <p:cNvPr id="17" name="Picture 16" descr="Logo, icon&#10;&#10;Description automatically generated">
            <a:extLst>
              <a:ext uri="{FF2B5EF4-FFF2-40B4-BE49-F238E27FC236}">
                <a16:creationId xmlns:a16="http://schemas.microsoft.com/office/drawing/2014/main" id="{68F7833C-47BB-EF0D-4890-58885169C6D9}"/>
              </a:ext>
            </a:extLst>
          </p:cNvPr>
          <p:cNvPicPr>
            <a:picLocks noChangeAspect="1"/>
          </p:cNvPicPr>
          <p:nvPr userDrawn="1"/>
        </p:nvPicPr>
        <p:blipFill>
          <a:blip r:embed="rId2"/>
          <a:stretch>
            <a:fillRect/>
          </a:stretch>
        </p:blipFill>
        <p:spPr>
          <a:xfrm>
            <a:off x="239430" y="5527589"/>
            <a:ext cx="1197225" cy="1197225"/>
          </a:xfrm>
          <a:prstGeom prst="rect">
            <a:avLst/>
          </a:prstGeom>
        </p:spPr>
      </p:pic>
      <p:sp>
        <p:nvSpPr>
          <p:cNvPr id="7" name="Picture Placeholder 6">
            <a:extLst>
              <a:ext uri="{FF2B5EF4-FFF2-40B4-BE49-F238E27FC236}">
                <a16:creationId xmlns:a16="http://schemas.microsoft.com/office/drawing/2014/main" id="{341B5114-36C4-53A9-D5EE-AA9FFC60208E}"/>
              </a:ext>
            </a:extLst>
          </p:cNvPr>
          <p:cNvSpPr>
            <a:spLocks noGrp="1"/>
          </p:cNvSpPr>
          <p:nvPr>
            <p:ph type="pic" sz="quarter" idx="22"/>
          </p:nvPr>
        </p:nvSpPr>
        <p:spPr>
          <a:xfrm>
            <a:off x="6179672" y="-2"/>
            <a:ext cx="6012330" cy="6858001"/>
          </a:xfrm>
          <a:prstGeom prst="rect">
            <a:avLst/>
          </a:prstGeom>
          <a:pattFill prst="pct90">
            <a:fgClr>
              <a:srgbClr val="0073BD"/>
            </a:fgClr>
            <a:bgClr>
              <a:schemeClr val="bg1"/>
            </a:bgClr>
          </a:pattFill>
        </p:spPr>
        <p:txBody>
          <a:bodyPr/>
          <a:lstStyle/>
          <a:p>
            <a:endParaRPr lang="en-US"/>
          </a:p>
        </p:txBody>
      </p:sp>
    </p:spTree>
    <p:extLst>
      <p:ext uri="{BB962C8B-B14F-4D97-AF65-F5344CB8AC3E}">
        <p14:creationId xmlns:p14="http://schemas.microsoft.com/office/powerpoint/2010/main" val="2806192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parator_AT Anther Re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4D7BEDA-1AE6-52C1-2C11-B3ADD556B6FC}"/>
              </a:ext>
            </a:extLst>
          </p:cNvPr>
          <p:cNvSpPr/>
          <p:nvPr userDrawn="1"/>
        </p:nvSpPr>
        <p:spPr>
          <a:xfrm>
            <a:off x="0" y="0"/>
            <a:ext cx="12192000" cy="6858000"/>
          </a:xfrm>
          <a:prstGeom prst="rect">
            <a:avLst/>
          </a:prstGeom>
          <a:solidFill>
            <a:srgbClr val="DE0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15" name="Picture 14" descr="Logo, icon&#10;&#10;Description automatically generated">
            <a:extLst>
              <a:ext uri="{FF2B5EF4-FFF2-40B4-BE49-F238E27FC236}">
                <a16:creationId xmlns:a16="http://schemas.microsoft.com/office/drawing/2014/main" id="{FEE6383A-4E7E-0DBD-9FAD-256FD5351E58}"/>
              </a:ext>
            </a:extLst>
          </p:cNvPr>
          <p:cNvPicPr>
            <a:picLocks noChangeAspect="1"/>
          </p:cNvPicPr>
          <p:nvPr userDrawn="1"/>
        </p:nvPicPr>
        <p:blipFill>
          <a:blip r:embed="rId2"/>
          <a:stretch>
            <a:fillRect/>
          </a:stretch>
        </p:blipFill>
        <p:spPr>
          <a:xfrm>
            <a:off x="239430" y="5527589"/>
            <a:ext cx="1197225" cy="1197225"/>
          </a:xfrm>
          <a:prstGeom prst="rect">
            <a:avLst/>
          </a:prstGeom>
        </p:spPr>
      </p:pic>
      <p:sp>
        <p:nvSpPr>
          <p:cNvPr id="5" name="Title 1">
            <a:extLst>
              <a:ext uri="{FF2B5EF4-FFF2-40B4-BE49-F238E27FC236}">
                <a16:creationId xmlns:a16="http://schemas.microsoft.com/office/drawing/2014/main" id="{9057B029-A569-5C4D-1B46-3A5F581BF28F}"/>
              </a:ext>
            </a:extLst>
          </p:cNvPr>
          <p:cNvSpPr>
            <a:spLocks noGrp="1"/>
          </p:cNvSpPr>
          <p:nvPr>
            <p:ph type="ctrTitle" hasCustomPrompt="1"/>
          </p:nvPr>
        </p:nvSpPr>
        <p:spPr>
          <a:xfrm>
            <a:off x="613282" y="1398638"/>
            <a:ext cx="5254486" cy="3173362"/>
          </a:xfrm>
          <a:prstGeom prst="rect">
            <a:avLst/>
          </a:prstGeom>
        </p:spPr>
        <p:txBody>
          <a:bodyPr anchor="t"/>
          <a:lstStyle>
            <a:lvl1pPr algn="l">
              <a:lnSpc>
                <a:spcPts val="6800"/>
              </a:lnSpc>
              <a:defRPr sz="6000" spc="-300">
                <a:solidFill>
                  <a:schemeClr val="bg1"/>
                </a:solidFill>
              </a:defRPr>
            </a:lvl1pPr>
          </a:lstStyle>
          <a:p>
            <a:r>
              <a:rPr lang="en-NZ" dirty="0">
                <a:solidFill>
                  <a:schemeClr val="bg1"/>
                </a:solidFill>
              </a:rPr>
              <a:t>Separator slide</a:t>
            </a:r>
            <a:br>
              <a:rPr lang="en-NZ" dirty="0">
                <a:solidFill>
                  <a:schemeClr val="bg1"/>
                </a:solidFill>
              </a:rPr>
            </a:br>
            <a:r>
              <a:rPr lang="en-NZ" dirty="0">
                <a:solidFill>
                  <a:schemeClr val="bg1"/>
                </a:solidFill>
              </a:rPr>
              <a:t>header</a:t>
            </a:r>
            <a:endParaRPr lang="en-US" dirty="0"/>
          </a:p>
        </p:txBody>
      </p:sp>
      <p:sp>
        <p:nvSpPr>
          <p:cNvPr id="6" name="Text Placeholder 9">
            <a:extLst>
              <a:ext uri="{FF2B5EF4-FFF2-40B4-BE49-F238E27FC236}">
                <a16:creationId xmlns:a16="http://schemas.microsoft.com/office/drawing/2014/main" id="{3EC98165-37F3-106C-C204-EAEEBEFE6C8F}"/>
              </a:ext>
            </a:extLst>
          </p:cNvPr>
          <p:cNvSpPr>
            <a:spLocks noGrp="1"/>
          </p:cNvSpPr>
          <p:nvPr>
            <p:ph type="body" sz="quarter" idx="21" hasCustomPrompt="1"/>
          </p:nvPr>
        </p:nvSpPr>
        <p:spPr>
          <a:xfrm>
            <a:off x="613280" y="810673"/>
            <a:ext cx="5254487" cy="481415"/>
          </a:xfrm>
          <a:prstGeom prst="rect">
            <a:avLst/>
          </a:prstGeom>
        </p:spPr>
        <p:txBody>
          <a:bodyPr/>
          <a:lstStyle>
            <a:lvl1pPr marL="0" indent="0">
              <a:buNone/>
              <a:defRPr sz="2400" b="0" i="0" kern="0" spc="-150" baseline="0">
                <a:solidFill>
                  <a:schemeClr val="bg1"/>
                </a:solidFill>
                <a:latin typeface="+mj-lt"/>
              </a:defRPr>
            </a:lvl1pPr>
          </a:lstStyle>
          <a:p>
            <a:r>
              <a:rPr lang="en-US" sz="2800" dirty="0">
                <a:latin typeface="+mj-lt"/>
              </a:rPr>
              <a:t>Small heading</a:t>
            </a:r>
          </a:p>
        </p:txBody>
      </p:sp>
      <p:sp>
        <p:nvSpPr>
          <p:cNvPr id="7" name="Picture Placeholder 6">
            <a:extLst>
              <a:ext uri="{FF2B5EF4-FFF2-40B4-BE49-F238E27FC236}">
                <a16:creationId xmlns:a16="http://schemas.microsoft.com/office/drawing/2014/main" id="{B3A82177-0664-7CB3-24FF-929E90500212}"/>
              </a:ext>
            </a:extLst>
          </p:cNvPr>
          <p:cNvSpPr>
            <a:spLocks noGrp="1"/>
          </p:cNvSpPr>
          <p:nvPr>
            <p:ph type="pic" sz="quarter" idx="22"/>
          </p:nvPr>
        </p:nvSpPr>
        <p:spPr>
          <a:xfrm>
            <a:off x="6179672" y="-2"/>
            <a:ext cx="6012330" cy="6858001"/>
          </a:xfrm>
          <a:prstGeom prst="rect">
            <a:avLst/>
          </a:prstGeom>
          <a:pattFill prst="pct90">
            <a:fgClr>
              <a:srgbClr val="DE0A2B"/>
            </a:fgClr>
            <a:bgClr>
              <a:schemeClr val="bg1"/>
            </a:bgClr>
          </a:pattFill>
        </p:spPr>
        <p:txBody>
          <a:bodyPr/>
          <a:lstStyle/>
          <a:p>
            <a:endParaRPr lang="en-US"/>
          </a:p>
        </p:txBody>
      </p:sp>
    </p:spTree>
    <p:extLst>
      <p:ext uri="{BB962C8B-B14F-4D97-AF65-F5344CB8AC3E}">
        <p14:creationId xmlns:p14="http://schemas.microsoft.com/office/powerpoint/2010/main" val="1379385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parator_AT Bright Gre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4D7BEDA-1AE6-52C1-2C11-B3ADD556B6FC}"/>
              </a:ext>
            </a:extLst>
          </p:cNvPr>
          <p:cNvSpPr/>
          <p:nvPr userDrawn="1"/>
        </p:nvSpPr>
        <p:spPr>
          <a:xfrm>
            <a:off x="0" y="0"/>
            <a:ext cx="12192000" cy="6858000"/>
          </a:xfrm>
          <a:prstGeom prst="rect">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3" name="Picture 12" descr="Logo, icon&#10;&#10;Description automatically generated">
            <a:extLst>
              <a:ext uri="{FF2B5EF4-FFF2-40B4-BE49-F238E27FC236}">
                <a16:creationId xmlns:a16="http://schemas.microsoft.com/office/drawing/2014/main" id="{5D219AFB-AFD2-DC50-D233-A21098BE4113}"/>
              </a:ext>
            </a:extLst>
          </p:cNvPr>
          <p:cNvPicPr>
            <a:picLocks noChangeAspect="1"/>
          </p:cNvPicPr>
          <p:nvPr userDrawn="1"/>
        </p:nvPicPr>
        <p:blipFill>
          <a:blip r:embed="rId2"/>
          <a:stretch>
            <a:fillRect/>
          </a:stretch>
        </p:blipFill>
        <p:spPr>
          <a:xfrm>
            <a:off x="239430" y="5527589"/>
            <a:ext cx="1197225" cy="1197225"/>
          </a:xfrm>
          <a:prstGeom prst="rect">
            <a:avLst/>
          </a:prstGeom>
        </p:spPr>
      </p:pic>
      <p:sp>
        <p:nvSpPr>
          <p:cNvPr id="4" name="Title 1">
            <a:extLst>
              <a:ext uri="{FF2B5EF4-FFF2-40B4-BE49-F238E27FC236}">
                <a16:creationId xmlns:a16="http://schemas.microsoft.com/office/drawing/2014/main" id="{BAD75666-5010-D1CD-D8B4-F761BD3E8F0D}"/>
              </a:ext>
            </a:extLst>
          </p:cNvPr>
          <p:cNvSpPr>
            <a:spLocks noGrp="1"/>
          </p:cNvSpPr>
          <p:nvPr>
            <p:ph type="ctrTitle" hasCustomPrompt="1"/>
          </p:nvPr>
        </p:nvSpPr>
        <p:spPr>
          <a:xfrm>
            <a:off x="613282" y="1398638"/>
            <a:ext cx="5254486" cy="3173362"/>
          </a:xfrm>
          <a:prstGeom prst="rect">
            <a:avLst/>
          </a:prstGeom>
        </p:spPr>
        <p:txBody>
          <a:bodyPr anchor="t"/>
          <a:lstStyle>
            <a:lvl1pPr algn="l">
              <a:lnSpc>
                <a:spcPts val="6800"/>
              </a:lnSpc>
              <a:defRPr sz="6000" spc="-300">
                <a:solidFill>
                  <a:schemeClr val="bg1"/>
                </a:solidFill>
              </a:defRPr>
            </a:lvl1pPr>
          </a:lstStyle>
          <a:p>
            <a:r>
              <a:rPr lang="en-NZ" dirty="0">
                <a:solidFill>
                  <a:schemeClr val="bg1"/>
                </a:solidFill>
              </a:rPr>
              <a:t>Separator slide</a:t>
            </a:r>
            <a:br>
              <a:rPr lang="en-NZ" dirty="0">
                <a:solidFill>
                  <a:schemeClr val="bg1"/>
                </a:solidFill>
              </a:rPr>
            </a:br>
            <a:r>
              <a:rPr lang="en-NZ" dirty="0">
                <a:solidFill>
                  <a:schemeClr val="bg1"/>
                </a:solidFill>
              </a:rPr>
              <a:t>header</a:t>
            </a:r>
            <a:endParaRPr lang="en-US" dirty="0"/>
          </a:p>
        </p:txBody>
      </p:sp>
      <p:sp>
        <p:nvSpPr>
          <p:cNvPr id="5" name="Text Placeholder 9">
            <a:extLst>
              <a:ext uri="{FF2B5EF4-FFF2-40B4-BE49-F238E27FC236}">
                <a16:creationId xmlns:a16="http://schemas.microsoft.com/office/drawing/2014/main" id="{69853C98-04C3-0654-08DE-216D90EF0CA6}"/>
              </a:ext>
            </a:extLst>
          </p:cNvPr>
          <p:cNvSpPr>
            <a:spLocks noGrp="1"/>
          </p:cNvSpPr>
          <p:nvPr>
            <p:ph type="body" sz="quarter" idx="21" hasCustomPrompt="1"/>
          </p:nvPr>
        </p:nvSpPr>
        <p:spPr>
          <a:xfrm>
            <a:off x="613280" y="810673"/>
            <a:ext cx="5254487" cy="481415"/>
          </a:xfrm>
          <a:prstGeom prst="rect">
            <a:avLst/>
          </a:prstGeom>
        </p:spPr>
        <p:txBody>
          <a:bodyPr/>
          <a:lstStyle>
            <a:lvl1pPr marL="0" indent="0">
              <a:buNone/>
              <a:defRPr sz="2400" b="0" i="0" kern="0" spc="-150" baseline="0">
                <a:solidFill>
                  <a:schemeClr val="bg1"/>
                </a:solidFill>
                <a:latin typeface="+mj-lt"/>
              </a:defRPr>
            </a:lvl1pPr>
          </a:lstStyle>
          <a:p>
            <a:r>
              <a:rPr lang="en-US" sz="2800" dirty="0">
                <a:latin typeface="+mj-lt"/>
              </a:rPr>
              <a:t>Small heading</a:t>
            </a:r>
          </a:p>
        </p:txBody>
      </p:sp>
      <p:sp>
        <p:nvSpPr>
          <p:cNvPr id="6" name="Picture Placeholder 6">
            <a:extLst>
              <a:ext uri="{FF2B5EF4-FFF2-40B4-BE49-F238E27FC236}">
                <a16:creationId xmlns:a16="http://schemas.microsoft.com/office/drawing/2014/main" id="{05293F4D-FA71-80DC-C4B5-8F488CDBD7D4}"/>
              </a:ext>
            </a:extLst>
          </p:cNvPr>
          <p:cNvSpPr>
            <a:spLocks noGrp="1"/>
          </p:cNvSpPr>
          <p:nvPr>
            <p:ph type="pic" sz="quarter" idx="22"/>
          </p:nvPr>
        </p:nvSpPr>
        <p:spPr>
          <a:xfrm>
            <a:off x="6179672" y="-2"/>
            <a:ext cx="6012330" cy="6858001"/>
          </a:xfrm>
          <a:prstGeom prst="rect">
            <a:avLst/>
          </a:prstGeom>
          <a:pattFill prst="pct90">
            <a:fgClr>
              <a:srgbClr val="95C11F"/>
            </a:fgClr>
            <a:bgClr>
              <a:schemeClr val="bg1"/>
            </a:bgClr>
          </a:pattFill>
        </p:spPr>
        <p:txBody>
          <a:bodyPr/>
          <a:lstStyle/>
          <a:p>
            <a:endParaRPr lang="en-US"/>
          </a:p>
        </p:txBody>
      </p:sp>
    </p:spTree>
    <p:extLst>
      <p:ext uri="{BB962C8B-B14F-4D97-AF65-F5344CB8AC3E}">
        <p14:creationId xmlns:p14="http://schemas.microsoft.com/office/powerpoint/2010/main" val="2145883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parator_AT Commerci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4D7BEDA-1AE6-52C1-2C11-B3ADD556B6FC}"/>
              </a:ext>
            </a:extLst>
          </p:cNvPr>
          <p:cNvSpPr/>
          <p:nvPr userDrawn="1"/>
        </p:nvSpPr>
        <p:spPr>
          <a:xfrm>
            <a:off x="0" y="0"/>
            <a:ext cx="12192000" cy="6858000"/>
          </a:xfrm>
          <a:prstGeom prst="rect">
            <a:avLst/>
          </a:prstGeom>
          <a:solidFill>
            <a:srgbClr val="F7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13" name="Picture 12" descr="Logo, icon&#10;&#10;Description automatically generated">
            <a:extLst>
              <a:ext uri="{FF2B5EF4-FFF2-40B4-BE49-F238E27FC236}">
                <a16:creationId xmlns:a16="http://schemas.microsoft.com/office/drawing/2014/main" id="{36717B4C-887C-F6FE-D1A9-E7BE245A9340}"/>
              </a:ext>
            </a:extLst>
          </p:cNvPr>
          <p:cNvPicPr>
            <a:picLocks noChangeAspect="1"/>
          </p:cNvPicPr>
          <p:nvPr userDrawn="1"/>
        </p:nvPicPr>
        <p:blipFill>
          <a:blip r:embed="rId2"/>
          <a:stretch>
            <a:fillRect/>
          </a:stretch>
        </p:blipFill>
        <p:spPr>
          <a:xfrm>
            <a:off x="239430" y="5527589"/>
            <a:ext cx="1197225" cy="1197225"/>
          </a:xfrm>
          <a:prstGeom prst="rect">
            <a:avLst/>
          </a:prstGeom>
        </p:spPr>
      </p:pic>
      <p:sp>
        <p:nvSpPr>
          <p:cNvPr id="2" name="Title 1">
            <a:extLst>
              <a:ext uri="{FF2B5EF4-FFF2-40B4-BE49-F238E27FC236}">
                <a16:creationId xmlns:a16="http://schemas.microsoft.com/office/drawing/2014/main" id="{A1FCA3B5-7787-9E70-DEEA-0D48B2701F2F}"/>
              </a:ext>
            </a:extLst>
          </p:cNvPr>
          <p:cNvSpPr>
            <a:spLocks noGrp="1"/>
          </p:cNvSpPr>
          <p:nvPr>
            <p:ph type="ctrTitle" hasCustomPrompt="1"/>
          </p:nvPr>
        </p:nvSpPr>
        <p:spPr>
          <a:xfrm>
            <a:off x="613282" y="1398638"/>
            <a:ext cx="5254486" cy="3173362"/>
          </a:xfrm>
          <a:prstGeom prst="rect">
            <a:avLst/>
          </a:prstGeom>
        </p:spPr>
        <p:txBody>
          <a:bodyPr anchor="t"/>
          <a:lstStyle>
            <a:lvl1pPr algn="l">
              <a:lnSpc>
                <a:spcPts val="6800"/>
              </a:lnSpc>
              <a:defRPr sz="6000" spc="-300">
                <a:solidFill>
                  <a:schemeClr val="bg1"/>
                </a:solidFill>
              </a:defRPr>
            </a:lvl1pPr>
          </a:lstStyle>
          <a:p>
            <a:r>
              <a:rPr lang="en-NZ" dirty="0">
                <a:solidFill>
                  <a:schemeClr val="bg1"/>
                </a:solidFill>
              </a:rPr>
              <a:t>Separator slide</a:t>
            </a:r>
            <a:br>
              <a:rPr lang="en-NZ" dirty="0">
                <a:solidFill>
                  <a:schemeClr val="bg1"/>
                </a:solidFill>
              </a:rPr>
            </a:br>
            <a:r>
              <a:rPr lang="en-NZ" dirty="0">
                <a:solidFill>
                  <a:schemeClr val="bg1"/>
                </a:solidFill>
              </a:rPr>
              <a:t>header</a:t>
            </a:r>
            <a:endParaRPr lang="en-US" dirty="0"/>
          </a:p>
        </p:txBody>
      </p:sp>
      <p:sp>
        <p:nvSpPr>
          <p:cNvPr id="3" name="Text Placeholder 9">
            <a:extLst>
              <a:ext uri="{FF2B5EF4-FFF2-40B4-BE49-F238E27FC236}">
                <a16:creationId xmlns:a16="http://schemas.microsoft.com/office/drawing/2014/main" id="{6F22A2D3-C0BB-4760-40A0-25F058E5B7A8}"/>
              </a:ext>
            </a:extLst>
          </p:cNvPr>
          <p:cNvSpPr>
            <a:spLocks noGrp="1"/>
          </p:cNvSpPr>
          <p:nvPr>
            <p:ph type="body" sz="quarter" idx="21" hasCustomPrompt="1"/>
          </p:nvPr>
        </p:nvSpPr>
        <p:spPr>
          <a:xfrm>
            <a:off x="613280" y="810673"/>
            <a:ext cx="5254487" cy="481415"/>
          </a:xfrm>
          <a:prstGeom prst="rect">
            <a:avLst/>
          </a:prstGeom>
        </p:spPr>
        <p:txBody>
          <a:bodyPr/>
          <a:lstStyle>
            <a:lvl1pPr marL="0" indent="0">
              <a:buNone/>
              <a:defRPr sz="2400" b="0" i="0" kern="0" spc="-150" baseline="0">
                <a:solidFill>
                  <a:schemeClr val="bg1"/>
                </a:solidFill>
                <a:latin typeface="+mj-lt"/>
              </a:defRPr>
            </a:lvl1pPr>
          </a:lstStyle>
          <a:p>
            <a:r>
              <a:rPr lang="en-US" sz="2800" dirty="0">
                <a:latin typeface="+mj-lt"/>
              </a:rPr>
              <a:t>Small heading</a:t>
            </a:r>
          </a:p>
        </p:txBody>
      </p:sp>
      <p:sp>
        <p:nvSpPr>
          <p:cNvPr id="6" name="Picture Placeholder 6">
            <a:extLst>
              <a:ext uri="{FF2B5EF4-FFF2-40B4-BE49-F238E27FC236}">
                <a16:creationId xmlns:a16="http://schemas.microsoft.com/office/drawing/2014/main" id="{218C6438-EC39-D60B-3705-3090D013079D}"/>
              </a:ext>
            </a:extLst>
          </p:cNvPr>
          <p:cNvSpPr>
            <a:spLocks noGrp="1"/>
          </p:cNvSpPr>
          <p:nvPr>
            <p:ph type="pic" sz="quarter" idx="22"/>
          </p:nvPr>
        </p:nvSpPr>
        <p:spPr>
          <a:xfrm>
            <a:off x="6179672" y="-2"/>
            <a:ext cx="6012330" cy="6858001"/>
          </a:xfrm>
          <a:prstGeom prst="rect">
            <a:avLst/>
          </a:prstGeom>
          <a:pattFill prst="pct90">
            <a:fgClr>
              <a:srgbClr val="F7941F"/>
            </a:fgClr>
            <a:bgClr>
              <a:schemeClr val="bg1"/>
            </a:bgClr>
          </a:pattFill>
        </p:spPr>
        <p:txBody>
          <a:bodyPr/>
          <a:lstStyle/>
          <a:p>
            <a:endParaRPr lang="en-US"/>
          </a:p>
        </p:txBody>
      </p:sp>
    </p:spTree>
    <p:extLst>
      <p:ext uri="{BB962C8B-B14F-4D97-AF65-F5344CB8AC3E}">
        <p14:creationId xmlns:p14="http://schemas.microsoft.com/office/powerpoint/2010/main" val="874978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parator_AT Cosm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4D7BEDA-1AE6-52C1-2C11-B3ADD556B6FC}"/>
              </a:ext>
            </a:extLst>
          </p:cNvPr>
          <p:cNvSpPr/>
          <p:nvPr userDrawn="1"/>
        </p:nvSpPr>
        <p:spPr>
          <a:xfrm>
            <a:off x="0" y="0"/>
            <a:ext cx="12192000" cy="6858000"/>
          </a:xfrm>
          <a:prstGeom prst="rect">
            <a:avLst/>
          </a:prstGeom>
          <a:solidFill>
            <a:srgbClr val="773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13" name="Picture 12" descr="Logo, icon&#10;&#10;Description automatically generated">
            <a:extLst>
              <a:ext uri="{FF2B5EF4-FFF2-40B4-BE49-F238E27FC236}">
                <a16:creationId xmlns:a16="http://schemas.microsoft.com/office/drawing/2014/main" id="{A017F9D0-B8E4-7FF9-F8D7-C99295FC6F65}"/>
              </a:ext>
            </a:extLst>
          </p:cNvPr>
          <p:cNvPicPr>
            <a:picLocks noChangeAspect="1"/>
          </p:cNvPicPr>
          <p:nvPr userDrawn="1"/>
        </p:nvPicPr>
        <p:blipFill>
          <a:blip r:embed="rId2"/>
          <a:stretch>
            <a:fillRect/>
          </a:stretch>
        </p:blipFill>
        <p:spPr>
          <a:xfrm>
            <a:off x="239430" y="5527589"/>
            <a:ext cx="1197225" cy="1197225"/>
          </a:xfrm>
          <a:prstGeom prst="rect">
            <a:avLst/>
          </a:prstGeom>
        </p:spPr>
      </p:pic>
      <p:sp>
        <p:nvSpPr>
          <p:cNvPr id="4" name="Title 1">
            <a:extLst>
              <a:ext uri="{FF2B5EF4-FFF2-40B4-BE49-F238E27FC236}">
                <a16:creationId xmlns:a16="http://schemas.microsoft.com/office/drawing/2014/main" id="{530E771C-166F-2356-81E7-11EF65DF5554}"/>
              </a:ext>
            </a:extLst>
          </p:cNvPr>
          <p:cNvSpPr>
            <a:spLocks noGrp="1"/>
          </p:cNvSpPr>
          <p:nvPr>
            <p:ph type="ctrTitle" hasCustomPrompt="1"/>
          </p:nvPr>
        </p:nvSpPr>
        <p:spPr>
          <a:xfrm>
            <a:off x="613282" y="1398638"/>
            <a:ext cx="5254486" cy="3173362"/>
          </a:xfrm>
          <a:prstGeom prst="rect">
            <a:avLst/>
          </a:prstGeom>
        </p:spPr>
        <p:txBody>
          <a:bodyPr anchor="t"/>
          <a:lstStyle>
            <a:lvl1pPr algn="l">
              <a:lnSpc>
                <a:spcPts val="6800"/>
              </a:lnSpc>
              <a:defRPr sz="6000" spc="-300">
                <a:solidFill>
                  <a:schemeClr val="bg1"/>
                </a:solidFill>
              </a:defRPr>
            </a:lvl1pPr>
          </a:lstStyle>
          <a:p>
            <a:r>
              <a:rPr lang="en-NZ" dirty="0">
                <a:solidFill>
                  <a:schemeClr val="bg1"/>
                </a:solidFill>
              </a:rPr>
              <a:t>Separator slide</a:t>
            </a:r>
            <a:br>
              <a:rPr lang="en-NZ" dirty="0">
                <a:solidFill>
                  <a:schemeClr val="bg1"/>
                </a:solidFill>
              </a:rPr>
            </a:br>
            <a:r>
              <a:rPr lang="en-NZ" dirty="0">
                <a:solidFill>
                  <a:schemeClr val="bg1"/>
                </a:solidFill>
              </a:rPr>
              <a:t>header</a:t>
            </a:r>
            <a:endParaRPr lang="en-US" dirty="0"/>
          </a:p>
        </p:txBody>
      </p:sp>
      <p:sp>
        <p:nvSpPr>
          <p:cNvPr id="5" name="Text Placeholder 9">
            <a:extLst>
              <a:ext uri="{FF2B5EF4-FFF2-40B4-BE49-F238E27FC236}">
                <a16:creationId xmlns:a16="http://schemas.microsoft.com/office/drawing/2014/main" id="{66C76626-9896-AC1A-84CE-0D4D9A1EF38B}"/>
              </a:ext>
            </a:extLst>
          </p:cNvPr>
          <p:cNvSpPr>
            <a:spLocks noGrp="1"/>
          </p:cNvSpPr>
          <p:nvPr>
            <p:ph type="body" sz="quarter" idx="21" hasCustomPrompt="1"/>
          </p:nvPr>
        </p:nvSpPr>
        <p:spPr>
          <a:xfrm>
            <a:off x="613280" y="810673"/>
            <a:ext cx="5254487" cy="481415"/>
          </a:xfrm>
          <a:prstGeom prst="rect">
            <a:avLst/>
          </a:prstGeom>
        </p:spPr>
        <p:txBody>
          <a:bodyPr/>
          <a:lstStyle>
            <a:lvl1pPr marL="0" indent="0">
              <a:buNone/>
              <a:defRPr sz="2400" b="0" i="0" kern="0" spc="-150" baseline="0">
                <a:solidFill>
                  <a:schemeClr val="bg1"/>
                </a:solidFill>
                <a:latin typeface="+mj-lt"/>
              </a:defRPr>
            </a:lvl1pPr>
          </a:lstStyle>
          <a:p>
            <a:r>
              <a:rPr lang="en-US" sz="2800" dirty="0">
                <a:latin typeface="+mj-lt"/>
              </a:rPr>
              <a:t>Small heading</a:t>
            </a:r>
          </a:p>
        </p:txBody>
      </p:sp>
      <p:sp>
        <p:nvSpPr>
          <p:cNvPr id="6" name="Picture Placeholder 6">
            <a:extLst>
              <a:ext uri="{FF2B5EF4-FFF2-40B4-BE49-F238E27FC236}">
                <a16:creationId xmlns:a16="http://schemas.microsoft.com/office/drawing/2014/main" id="{D4BA553D-2FEF-2355-2BB8-47F09B13031E}"/>
              </a:ext>
            </a:extLst>
          </p:cNvPr>
          <p:cNvSpPr>
            <a:spLocks noGrp="1"/>
          </p:cNvSpPr>
          <p:nvPr>
            <p:ph type="pic" sz="quarter" idx="22"/>
          </p:nvPr>
        </p:nvSpPr>
        <p:spPr>
          <a:xfrm>
            <a:off x="6179672" y="-2"/>
            <a:ext cx="6012330" cy="6858001"/>
          </a:xfrm>
          <a:prstGeom prst="rect">
            <a:avLst/>
          </a:prstGeom>
          <a:pattFill prst="pct90">
            <a:fgClr>
              <a:srgbClr val="773581"/>
            </a:fgClr>
            <a:bgClr>
              <a:schemeClr val="bg1"/>
            </a:bgClr>
          </a:pattFill>
        </p:spPr>
        <p:txBody>
          <a:bodyPr/>
          <a:lstStyle/>
          <a:p>
            <a:endParaRPr lang="en-US"/>
          </a:p>
        </p:txBody>
      </p:sp>
    </p:spTree>
    <p:extLst>
      <p:ext uri="{BB962C8B-B14F-4D97-AF65-F5344CB8AC3E}">
        <p14:creationId xmlns:p14="http://schemas.microsoft.com/office/powerpoint/2010/main" val="1335753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parator_AT Greeny Blue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4D7BEDA-1AE6-52C1-2C11-B3ADD556B6FC}"/>
              </a:ext>
            </a:extLst>
          </p:cNvPr>
          <p:cNvSpPr/>
          <p:nvPr userDrawn="1"/>
        </p:nvSpPr>
        <p:spPr>
          <a:xfrm>
            <a:off x="0" y="0"/>
            <a:ext cx="12192000" cy="6858000"/>
          </a:xfrm>
          <a:prstGeom prst="rect">
            <a:avLst/>
          </a:prstGeom>
          <a:solidFill>
            <a:srgbClr val="009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11" name="Picture 10" descr="Logo, icon&#10;&#10;Description automatically generated">
            <a:extLst>
              <a:ext uri="{FF2B5EF4-FFF2-40B4-BE49-F238E27FC236}">
                <a16:creationId xmlns:a16="http://schemas.microsoft.com/office/drawing/2014/main" id="{83906CF9-EC6D-63CF-9D83-B228F6F12EE6}"/>
              </a:ext>
            </a:extLst>
          </p:cNvPr>
          <p:cNvPicPr>
            <a:picLocks noChangeAspect="1"/>
          </p:cNvPicPr>
          <p:nvPr userDrawn="1"/>
        </p:nvPicPr>
        <p:blipFill>
          <a:blip r:embed="rId2"/>
          <a:stretch>
            <a:fillRect/>
          </a:stretch>
        </p:blipFill>
        <p:spPr>
          <a:xfrm>
            <a:off x="239430" y="5527589"/>
            <a:ext cx="1197225" cy="1197225"/>
          </a:xfrm>
          <a:prstGeom prst="rect">
            <a:avLst/>
          </a:prstGeom>
        </p:spPr>
      </p:pic>
      <p:sp>
        <p:nvSpPr>
          <p:cNvPr id="2" name="Title 1">
            <a:extLst>
              <a:ext uri="{FF2B5EF4-FFF2-40B4-BE49-F238E27FC236}">
                <a16:creationId xmlns:a16="http://schemas.microsoft.com/office/drawing/2014/main" id="{52E00946-7E4C-96C6-0732-5C649CD4D364}"/>
              </a:ext>
            </a:extLst>
          </p:cNvPr>
          <p:cNvSpPr>
            <a:spLocks noGrp="1"/>
          </p:cNvSpPr>
          <p:nvPr>
            <p:ph type="ctrTitle" hasCustomPrompt="1"/>
          </p:nvPr>
        </p:nvSpPr>
        <p:spPr>
          <a:xfrm>
            <a:off x="613282" y="1398638"/>
            <a:ext cx="5254486" cy="3173362"/>
          </a:xfrm>
          <a:prstGeom prst="rect">
            <a:avLst/>
          </a:prstGeom>
        </p:spPr>
        <p:txBody>
          <a:bodyPr anchor="t"/>
          <a:lstStyle>
            <a:lvl1pPr algn="l">
              <a:lnSpc>
                <a:spcPts val="6800"/>
              </a:lnSpc>
              <a:defRPr sz="6000" spc="-300">
                <a:solidFill>
                  <a:schemeClr val="bg1"/>
                </a:solidFill>
              </a:defRPr>
            </a:lvl1pPr>
          </a:lstStyle>
          <a:p>
            <a:r>
              <a:rPr lang="en-NZ" dirty="0">
                <a:solidFill>
                  <a:schemeClr val="bg1"/>
                </a:solidFill>
              </a:rPr>
              <a:t>Separator slide</a:t>
            </a:r>
            <a:br>
              <a:rPr lang="en-NZ" dirty="0">
                <a:solidFill>
                  <a:schemeClr val="bg1"/>
                </a:solidFill>
              </a:rPr>
            </a:br>
            <a:r>
              <a:rPr lang="en-NZ" dirty="0">
                <a:solidFill>
                  <a:schemeClr val="bg1"/>
                </a:solidFill>
              </a:rPr>
              <a:t>header</a:t>
            </a:r>
            <a:endParaRPr lang="en-US" dirty="0"/>
          </a:p>
        </p:txBody>
      </p:sp>
      <p:sp>
        <p:nvSpPr>
          <p:cNvPr id="5" name="Text Placeholder 9">
            <a:extLst>
              <a:ext uri="{FF2B5EF4-FFF2-40B4-BE49-F238E27FC236}">
                <a16:creationId xmlns:a16="http://schemas.microsoft.com/office/drawing/2014/main" id="{150524E9-C563-358D-AF2E-F930C7B5F6A0}"/>
              </a:ext>
            </a:extLst>
          </p:cNvPr>
          <p:cNvSpPr>
            <a:spLocks noGrp="1"/>
          </p:cNvSpPr>
          <p:nvPr>
            <p:ph type="body" sz="quarter" idx="21" hasCustomPrompt="1"/>
          </p:nvPr>
        </p:nvSpPr>
        <p:spPr>
          <a:xfrm>
            <a:off x="613280" y="810673"/>
            <a:ext cx="5254487" cy="481415"/>
          </a:xfrm>
          <a:prstGeom prst="rect">
            <a:avLst/>
          </a:prstGeom>
        </p:spPr>
        <p:txBody>
          <a:bodyPr/>
          <a:lstStyle>
            <a:lvl1pPr marL="0" indent="0">
              <a:buNone/>
              <a:defRPr sz="2400" b="0" i="0" kern="0" spc="-150" baseline="0">
                <a:solidFill>
                  <a:schemeClr val="bg1"/>
                </a:solidFill>
                <a:latin typeface="+mj-lt"/>
              </a:defRPr>
            </a:lvl1pPr>
          </a:lstStyle>
          <a:p>
            <a:r>
              <a:rPr lang="en-US" sz="2800" dirty="0">
                <a:latin typeface="+mj-lt"/>
              </a:rPr>
              <a:t>Small heading</a:t>
            </a:r>
          </a:p>
        </p:txBody>
      </p:sp>
      <p:sp>
        <p:nvSpPr>
          <p:cNvPr id="6" name="Picture Placeholder 6">
            <a:extLst>
              <a:ext uri="{FF2B5EF4-FFF2-40B4-BE49-F238E27FC236}">
                <a16:creationId xmlns:a16="http://schemas.microsoft.com/office/drawing/2014/main" id="{9FD8D417-0A33-C59D-D2A7-E98B1C1E71BF}"/>
              </a:ext>
            </a:extLst>
          </p:cNvPr>
          <p:cNvSpPr>
            <a:spLocks noGrp="1"/>
          </p:cNvSpPr>
          <p:nvPr>
            <p:ph type="pic" sz="quarter" idx="22"/>
          </p:nvPr>
        </p:nvSpPr>
        <p:spPr>
          <a:xfrm>
            <a:off x="6179672" y="-2"/>
            <a:ext cx="6012330" cy="6858001"/>
          </a:xfrm>
          <a:prstGeom prst="rect">
            <a:avLst/>
          </a:prstGeom>
          <a:pattFill prst="pct90">
            <a:fgClr>
              <a:srgbClr val="009985"/>
            </a:fgClr>
            <a:bgClr>
              <a:schemeClr val="bg1"/>
            </a:bgClr>
          </a:pattFill>
        </p:spPr>
        <p:txBody>
          <a:bodyPr/>
          <a:lstStyle/>
          <a:p>
            <a:endParaRPr lang="en-US"/>
          </a:p>
        </p:txBody>
      </p:sp>
    </p:spTree>
    <p:extLst>
      <p:ext uri="{BB962C8B-B14F-4D97-AF65-F5344CB8AC3E}">
        <p14:creationId xmlns:p14="http://schemas.microsoft.com/office/powerpoint/2010/main" val="2191520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584E6A-9991-3C11-9FD6-3A8C5C2DE23C}"/>
              </a:ext>
            </a:extLst>
          </p:cNvPr>
          <p:cNvSpPr/>
          <p:nvPr userDrawn="1"/>
        </p:nvSpPr>
        <p:spPr>
          <a:xfrm>
            <a:off x="0" y="0"/>
            <a:ext cx="12192000" cy="6858000"/>
          </a:xfrm>
          <a:prstGeom prst="rect">
            <a:avLst/>
          </a:prstGeom>
          <a:solidFill>
            <a:srgbClr val="007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itle 1">
            <a:extLst>
              <a:ext uri="{FF2B5EF4-FFF2-40B4-BE49-F238E27FC236}">
                <a16:creationId xmlns:a16="http://schemas.microsoft.com/office/drawing/2014/main" id="{8D96AE84-164A-3ECB-CF16-508D84C0D746}"/>
              </a:ext>
            </a:extLst>
          </p:cNvPr>
          <p:cNvSpPr>
            <a:spLocks noGrp="1"/>
          </p:cNvSpPr>
          <p:nvPr>
            <p:ph type="ctrTitle" hasCustomPrompt="1"/>
          </p:nvPr>
        </p:nvSpPr>
        <p:spPr>
          <a:xfrm>
            <a:off x="807101" y="2735826"/>
            <a:ext cx="10431170" cy="921774"/>
          </a:xfrm>
          <a:prstGeom prst="rect">
            <a:avLst/>
          </a:prstGeom>
        </p:spPr>
        <p:txBody>
          <a:bodyPr anchor="b"/>
          <a:lstStyle>
            <a:lvl1pPr algn="ctr">
              <a:lnSpc>
                <a:spcPts val="6800"/>
              </a:lnSpc>
              <a:defRPr sz="5400" spc="-300">
                <a:solidFill>
                  <a:schemeClr val="bg1"/>
                </a:solidFill>
              </a:defRPr>
            </a:lvl1pPr>
          </a:lstStyle>
          <a:p>
            <a:r>
              <a:rPr lang="en-GB" dirty="0"/>
              <a:t>Thank you</a:t>
            </a:r>
            <a:endParaRPr lang="en-US" dirty="0"/>
          </a:p>
        </p:txBody>
      </p:sp>
      <p:pic>
        <p:nvPicPr>
          <p:cNvPr id="6" name="Picture 5" descr="Chart&#10;&#10;Description automatically generated with medium confidence">
            <a:extLst>
              <a:ext uri="{FF2B5EF4-FFF2-40B4-BE49-F238E27FC236}">
                <a16:creationId xmlns:a16="http://schemas.microsoft.com/office/drawing/2014/main" id="{ED656F3A-651B-47C4-5EF1-018AE1B27F2B}"/>
              </a:ext>
            </a:extLst>
          </p:cNvPr>
          <p:cNvPicPr>
            <a:picLocks noChangeAspect="1"/>
          </p:cNvPicPr>
          <p:nvPr userDrawn="1"/>
        </p:nvPicPr>
        <p:blipFill>
          <a:blip r:embed="rId2"/>
          <a:stretch>
            <a:fillRect/>
          </a:stretch>
        </p:blipFill>
        <p:spPr>
          <a:xfrm>
            <a:off x="11432516" y="0"/>
            <a:ext cx="442412" cy="442412"/>
          </a:xfrm>
          <a:prstGeom prst="rect">
            <a:avLst/>
          </a:prstGeom>
        </p:spPr>
      </p:pic>
      <p:pic>
        <p:nvPicPr>
          <p:cNvPr id="11" name="Picture 10" descr="Logo, icon&#10;&#10;Description automatically generated">
            <a:extLst>
              <a:ext uri="{FF2B5EF4-FFF2-40B4-BE49-F238E27FC236}">
                <a16:creationId xmlns:a16="http://schemas.microsoft.com/office/drawing/2014/main" id="{7EB00666-16E0-AE3F-1D90-267637949C1A}"/>
              </a:ext>
            </a:extLst>
          </p:cNvPr>
          <p:cNvPicPr>
            <a:picLocks noChangeAspect="1"/>
          </p:cNvPicPr>
          <p:nvPr userDrawn="1"/>
        </p:nvPicPr>
        <p:blipFill>
          <a:blip r:embed="rId3"/>
          <a:stretch>
            <a:fillRect/>
          </a:stretch>
        </p:blipFill>
        <p:spPr>
          <a:xfrm>
            <a:off x="239430" y="5527589"/>
            <a:ext cx="1197225" cy="1197225"/>
          </a:xfrm>
          <a:prstGeom prst="rect">
            <a:avLst/>
          </a:prstGeom>
        </p:spPr>
      </p:pic>
      <p:pic>
        <p:nvPicPr>
          <p:cNvPr id="12" name="Picture 11" descr="A picture containing web&#10;&#10;Description automatically generated">
            <a:extLst>
              <a:ext uri="{FF2B5EF4-FFF2-40B4-BE49-F238E27FC236}">
                <a16:creationId xmlns:a16="http://schemas.microsoft.com/office/drawing/2014/main" id="{7663A701-BDB6-77B1-52CC-074CDB721564}"/>
              </a:ext>
            </a:extLst>
          </p:cNvPr>
          <p:cNvPicPr>
            <a:picLocks noChangeAspect="1"/>
          </p:cNvPicPr>
          <p:nvPr userDrawn="1"/>
        </p:nvPicPr>
        <p:blipFill>
          <a:blip r:embed="rId4">
            <a:alphaModFix amt="10000"/>
          </a:blip>
          <a:stretch>
            <a:fillRect/>
          </a:stretch>
        </p:blipFill>
        <p:spPr>
          <a:xfrm>
            <a:off x="6318422" y="1582622"/>
            <a:ext cx="8720919" cy="8720919"/>
          </a:xfrm>
          <a:prstGeom prst="rect">
            <a:avLst/>
          </a:prstGeom>
        </p:spPr>
      </p:pic>
    </p:spTree>
    <p:extLst>
      <p:ext uri="{BB962C8B-B14F-4D97-AF65-F5344CB8AC3E}">
        <p14:creationId xmlns:p14="http://schemas.microsoft.com/office/powerpoint/2010/main" val="678741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ody Text 2">
    <p:spTree>
      <p:nvGrpSpPr>
        <p:cNvPr id="1" name=""/>
        <p:cNvGrpSpPr/>
        <p:nvPr/>
      </p:nvGrpSpPr>
      <p:grpSpPr>
        <a:xfrm>
          <a:off x="0" y="0"/>
          <a:ext cx="0" cy="0"/>
          <a:chOff x="0" y="0"/>
          <a:chExt cx="0" cy="0"/>
        </a:xfrm>
      </p:grpSpPr>
      <p:sp>
        <p:nvSpPr>
          <p:cNvPr id="3" name="Text Placeholder 19">
            <a:extLst>
              <a:ext uri="{FF2B5EF4-FFF2-40B4-BE49-F238E27FC236}">
                <a16:creationId xmlns:a16="http://schemas.microsoft.com/office/drawing/2014/main" id="{2793C467-9F06-5C9E-E5E5-DFE553897EA5}"/>
              </a:ext>
            </a:extLst>
          </p:cNvPr>
          <p:cNvSpPr>
            <a:spLocks noGrp="1"/>
          </p:cNvSpPr>
          <p:nvPr>
            <p:ph type="body" sz="quarter" idx="18" hasCustomPrompt="1"/>
          </p:nvPr>
        </p:nvSpPr>
        <p:spPr>
          <a:xfrm>
            <a:off x="676800" y="1820637"/>
            <a:ext cx="5772099" cy="3488782"/>
          </a:xfrm>
          <a:prstGeom prst="rect">
            <a:avLst/>
          </a:prstGeom>
        </p:spPr>
        <p:txBody>
          <a:bodyPr/>
          <a:lstStyle>
            <a:lvl1pPr marL="0" indent="0">
              <a:lnSpc>
                <a:spcPts val="1400"/>
              </a:lnSpc>
              <a:buFont typeface="Arial" panose="020B0604020202020204" pitchFamily="34" charset="0"/>
              <a:buNone/>
              <a:defRPr sz="1200" spc="0">
                <a:solidFill>
                  <a:srgbClr val="01123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body text</a:t>
            </a:r>
          </a:p>
          <a:p>
            <a:pPr lvl="0"/>
            <a:endParaRPr lang="en-GB" dirty="0"/>
          </a:p>
          <a:p>
            <a:pPr lvl="0"/>
            <a:endParaRPr lang="en-US" dirty="0"/>
          </a:p>
        </p:txBody>
      </p:sp>
      <p:pic>
        <p:nvPicPr>
          <p:cNvPr id="7" name="Picture 6">
            <a:extLst>
              <a:ext uri="{FF2B5EF4-FFF2-40B4-BE49-F238E27FC236}">
                <a16:creationId xmlns:a16="http://schemas.microsoft.com/office/drawing/2014/main" id="{F76B7A59-F576-EAF4-25EA-FD6043D53E05}"/>
              </a:ext>
            </a:extLst>
          </p:cNvPr>
          <p:cNvPicPr>
            <a:picLocks noChangeAspect="1"/>
          </p:cNvPicPr>
          <p:nvPr userDrawn="1"/>
        </p:nvPicPr>
        <p:blipFill rotWithShape="1">
          <a:blip r:embed="rId2">
            <a:alphaModFix amt="10000"/>
          </a:blip>
          <a:srcRect/>
          <a:stretch/>
        </p:blipFill>
        <p:spPr>
          <a:xfrm>
            <a:off x="6562439" y="1763486"/>
            <a:ext cx="8232884" cy="8353152"/>
          </a:xfrm>
          <a:prstGeom prst="rect">
            <a:avLst/>
          </a:prstGeom>
        </p:spPr>
      </p:pic>
      <p:pic>
        <p:nvPicPr>
          <p:cNvPr id="8" name="Picture 7" descr="A picture containing text, sign, vector graphics&#10;&#10;Description automatically generated">
            <a:extLst>
              <a:ext uri="{FF2B5EF4-FFF2-40B4-BE49-F238E27FC236}">
                <a16:creationId xmlns:a16="http://schemas.microsoft.com/office/drawing/2014/main" id="{12D1EC9C-3627-DD44-B085-C2C4D1B667D0}"/>
              </a:ext>
            </a:extLst>
          </p:cNvPr>
          <p:cNvPicPr>
            <a:picLocks noChangeAspect="1"/>
          </p:cNvPicPr>
          <p:nvPr userDrawn="1"/>
        </p:nvPicPr>
        <p:blipFill>
          <a:blip r:embed="rId3"/>
          <a:stretch>
            <a:fillRect/>
          </a:stretch>
        </p:blipFill>
        <p:spPr>
          <a:xfrm>
            <a:off x="239429" y="5527588"/>
            <a:ext cx="1197226" cy="1197226"/>
          </a:xfrm>
          <a:prstGeom prst="rect">
            <a:avLst/>
          </a:prstGeom>
        </p:spPr>
      </p:pic>
      <p:sp>
        <p:nvSpPr>
          <p:cNvPr id="12" name="Text Placeholder 9">
            <a:extLst>
              <a:ext uri="{FF2B5EF4-FFF2-40B4-BE49-F238E27FC236}">
                <a16:creationId xmlns:a16="http://schemas.microsoft.com/office/drawing/2014/main" id="{19BFF677-EEC6-C962-2936-06124F081277}"/>
              </a:ext>
            </a:extLst>
          </p:cNvPr>
          <p:cNvSpPr>
            <a:spLocks noGrp="1"/>
          </p:cNvSpPr>
          <p:nvPr>
            <p:ph type="body" sz="quarter" idx="21" hasCustomPrompt="1"/>
          </p:nvPr>
        </p:nvSpPr>
        <p:spPr>
          <a:xfrm>
            <a:off x="687614" y="742952"/>
            <a:ext cx="5761285" cy="323335"/>
          </a:xfrm>
          <a:prstGeom prst="rect">
            <a:avLst/>
          </a:prstGeom>
        </p:spPr>
        <p:txBody>
          <a:bodyPr/>
          <a:lstStyle>
            <a:lvl1pPr marL="0" indent="0">
              <a:buNone/>
              <a:defRPr sz="2400" b="0" i="0" kern="0" spc="-80" baseline="0">
                <a:latin typeface="+mj-lt"/>
              </a:defRPr>
            </a:lvl1pPr>
          </a:lstStyle>
          <a:p>
            <a:r>
              <a:rPr lang="en-US" sz="2800" dirty="0">
                <a:latin typeface="+mj-lt"/>
              </a:rPr>
              <a:t>Header here</a:t>
            </a:r>
          </a:p>
        </p:txBody>
      </p:sp>
      <p:sp>
        <p:nvSpPr>
          <p:cNvPr id="13" name="Text Placeholder 11">
            <a:extLst>
              <a:ext uri="{FF2B5EF4-FFF2-40B4-BE49-F238E27FC236}">
                <a16:creationId xmlns:a16="http://schemas.microsoft.com/office/drawing/2014/main" id="{2B611B12-B377-E7E4-AA8E-08A63B4AF0F9}"/>
              </a:ext>
            </a:extLst>
          </p:cNvPr>
          <p:cNvSpPr>
            <a:spLocks noGrp="1"/>
          </p:cNvSpPr>
          <p:nvPr>
            <p:ph type="body" sz="quarter" idx="22" hasCustomPrompt="1"/>
          </p:nvPr>
        </p:nvSpPr>
        <p:spPr>
          <a:xfrm>
            <a:off x="685258" y="1149735"/>
            <a:ext cx="5772099" cy="323335"/>
          </a:xfrm>
          <a:prstGeom prst="rect">
            <a:avLst/>
          </a:prstGeom>
        </p:spPr>
        <p:txBody>
          <a:bodyPr/>
          <a:lstStyle>
            <a:lvl1pPr marL="0" indent="0">
              <a:buNone/>
              <a:defRPr sz="1600" b="0" i="0" spc="-80" baseline="0">
                <a:solidFill>
                  <a:srgbClr val="0073BD"/>
                </a:solidFill>
                <a:latin typeface="+mj-lt"/>
              </a:defRPr>
            </a:lvl1pPr>
          </a:lstStyle>
          <a:p>
            <a:pPr lvl="0"/>
            <a:r>
              <a:rPr lang="en-GB" dirty="0"/>
              <a:t>Click to edit sub</a:t>
            </a:r>
            <a:endParaRPr lang="en-US" dirty="0"/>
          </a:p>
        </p:txBody>
      </p:sp>
    </p:spTree>
    <p:extLst>
      <p:ext uri="{BB962C8B-B14F-4D97-AF65-F5344CB8AC3E}">
        <p14:creationId xmlns:p14="http://schemas.microsoft.com/office/powerpoint/2010/main" val="4045297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044406"/>
      </p:ext>
    </p:extLst>
  </p:cSld>
  <p:clrMap bg1="lt1" tx1="dk1" bg2="lt2" tx2="dk2" accent1="accent1" accent2="accent2" accent3="accent3" accent4="accent4" accent5="accent5" accent6="accent6" hlink="hlink" folHlink="folHlink"/>
  <p:sldLayoutIdLst>
    <p:sldLayoutId id="2147483699" r:id="rId1"/>
    <p:sldLayoutId id="2147483705" r:id="rId2"/>
    <p:sldLayoutId id="2147483715" r:id="rId3"/>
    <p:sldLayoutId id="2147483714" r:id="rId4"/>
    <p:sldLayoutId id="2147483716" r:id="rId5"/>
    <p:sldLayoutId id="2147483717" r:id="rId6"/>
    <p:sldLayoutId id="2147483718" r:id="rId7"/>
    <p:sldLayoutId id="2147483708" r:id="rId8"/>
    <p:sldLayoutId id="2147483730"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1842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9" r:id="rId5"/>
    <p:sldLayoutId id="2147483724" r:id="rId6"/>
    <p:sldLayoutId id="2147483725" r:id="rId7"/>
    <p:sldLayoutId id="2147483726" r:id="rId8"/>
    <p:sldLayoutId id="2147483728"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C77F2-B905-5460-4F90-B40C3B558426}"/>
              </a:ext>
            </a:extLst>
          </p:cNvPr>
          <p:cNvSpPr>
            <a:spLocks noGrp="1"/>
          </p:cNvSpPr>
          <p:nvPr>
            <p:ph type="ctrTitle"/>
          </p:nvPr>
        </p:nvSpPr>
        <p:spPr/>
        <p:txBody>
          <a:bodyPr/>
          <a:lstStyle/>
          <a:p>
            <a:r>
              <a:rPr lang="en-US" dirty="0"/>
              <a:t>Future Connect 2023: Summary Document </a:t>
            </a:r>
          </a:p>
        </p:txBody>
      </p:sp>
      <p:sp>
        <p:nvSpPr>
          <p:cNvPr id="3" name="Text Placeholder 2">
            <a:extLst>
              <a:ext uri="{FF2B5EF4-FFF2-40B4-BE49-F238E27FC236}">
                <a16:creationId xmlns:a16="http://schemas.microsoft.com/office/drawing/2014/main" id="{4EF0A324-982E-8DD5-AEFD-495015E136F7}"/>
              </a:ext>
            </a:extLst>
          </p:cNvPr>
          <p:cNvSpPr>
            <a:spLocks noGrp="1"/>
          </p:cNvSpPr>
          <p:nvPr>
            <p:ph type="body" idx="13"/>
          </p:nvPr>
        </p:nvSpPr>
        <p:spPr>
          <a:xfrm>
            <a:off x="6509442" y="5877179"/>
            <a:ext cx="5365486" cy="659950"/>
          </a:xfrm>
        </p:spPr>
        <p:txBody>
          <a:bodyPr/>
          <a:lstStyle/>
          <a:p>
            <a:r>
              <a:rPr lang="en-US" dirty="0"/>
              <a:t> September 2023</a:t>
            </a:r>
          </a:p>
        </p:txBody>
      </p:sp>
      <p:sp>
        <p:nvSpPr>
          <p:cNvPr id="4" name="Text Placeholder 3">
            <a:extLst>
              <a:ext uri="{FF2B5EF4-FFF2-40B4-BE49-F238E27FC236}">
                <a16:creationId xmlns:a16="http://schemas.microsoft.com/office/drawing/2014/main" id="{C352D14C-A040-496D-0F71-1B99ECC615A9}"/>
              </a:ext>
            </a:extLst>
          </p:cNvPr>
          <p:cNvSpPr>
            <a:spLocks noGrp="1"/>
          </p:cNvSpPr>
          <p:nvPr>
            <p:ph type="body" sz="quarter" idx="21"/>
          </p:nvPr>
        </p:nvSpPr>
        <p:spPr>
          <a:xfrm>
            <a:off x="613281" y="810673"/>
            <a:ext cx="9743883" cy="481415"/>
          </a:xfrm>
        </p:spPr>
        <p:txBody>
          <a:bodyPr/>
          <a:lstStyle/>
          <a:p>
            <a:r>
              <a:rPr lang="en-US" dirty="0"/>
              <a:t>Revised version of Auckland’s Strategic Network Guidance</a:t>
            </a:r>
          </a:p>
        </p:txBody>
      </p:sp>
      <p:sp>
        <p:nvSpPr>
          <p:cNvPr id="5" name="Text Placeholder 3">
            <a:extLst>
              <a:ext uri="{FF2B5EF4-FFF2-40B4-BE49-F238E27FC236}">
                <a16:creationId xmlns:a16="http://schemas.microsoft.com/office/drawing/2014/main" id="{44A5166F-B9EE-4311-FBF0-ED8784FECED6}"/>
              </a:ext>
            </a:extLst>
          </p:cNvPr>
          <p:cNvSpPr txBox="1">
            <a:spLocks/>
          </p:cNvSpPr>
          <p:nvPr/>
        </p:nvSpPr>
        <p:spPr>
          <a:xfrm>
            <a:off x="611776" y="256906"/>
            <a:ext cx="9745388" cy="48141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0" spc="-15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Attachment 1</a:t>
            </a:r>
          </a:p>
        </p:txBody>
      </p:sp>
    </p:spTree>
    <p:extLst>
      <p:ext uri="{BB962C8B-B14F-4D97-AF65-F5344CB8AC3E}">
        <p14:creationId xmlns:p14="http://schemas.microsoft.com/office/powerpoint/2010/main" val="3643212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A4BA73-BAF8-1766-4F44-1A9860EFABCD}"/>
              </a:ext>
            </a:extLst>
          </p:cNvPr>
          <p:cNvPicPr>
            <a:picLocks noChangeAspect="1"/>
          </p:cNvPicPr>
          <p:nvPr/>
        </p:nvPicPr>
        <p:blipFill>
          <a:blip r:embed="rId2"/>
          <a:srcRect t="3344" b="3344"/>
          <a:stretch/>
        </p:blipFill>
        <p:spPr>
          <a:xfrm>
            <a:off x="7477570" y="640350"/>
            <a:ext cx="4714430" cy="6217650"/>
          </a:xfrm>
          <a:prstGeom prst="rect">
            <a:avLst/>
          </a:prstGeom>
        </p:spPr>
      </p:pic>
      <p:sp>
        <p:nvSpPr>
          <p:cNvPr id="19" name="Rectangle 18">
            <a:extLst>
              <a:ext uri="{FF2B5EF4-FFF2-40B4-BE49-F238E27FC236}">
                <a16:creationId xmlns:a16="http://schemas.microsoft.com/office/drawing/2014/main" id="{5F1EF912-64A4-7C1F-599A-8DF4CED106CE}"/>
              </a:ext>
            </a:extLst>
          </p:cNvPr>
          <p:cNvSpPr/>
          <p:nvPr/>
        </p:nvSpPr>
        <p:spPr>
          <a:xfrm>
            <a:off x="0" y="0"/>
            <a:ext cx="12192000" cy="6403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ext Placeholder 5">
            <a:extLst>
              <a:ext uri="{FF2B5EF4-FFF2-40B4-BE49-F238E27FC236}">
                <a16:creationId xmlns:a16="http://schemas.microsoft.com/office/drawing/2014/main" id="{C16C7C66-BB88-EC77-E9CB-56DE1EBB514A}"/>
              </a:ext>
            </a:extLst>
          </p:cNvPr>
          <p:cNvSpPr>
            <a:spLocks noGrp="1"/>
          </p:cNvSpPr>
          <p:nvPr>
            <p:ph type="body" sz="quarter" idx="21"/>
          </p:nvPr>
        </p:nvSpPr>
        <p:spPr>
          <a:xfrm>
            <a:off x="677782" y="170745"/>
            <a:ext cx="3320363" cy="323335"/>
          </a:xfrm>
        </p:spPr>
        <p:txBody>
          <a:bodyPr/>
          <a:lstStyle/>
          <a:p>
            <a:r>
              <a:rPr lang="en-US" dirty="0">
                <a:solidFill>
                  <a:schemeClr val="bg1"/>
                </a:solidFill>
              </a:rPr>
              <a:t>Strategic Networks</a:t>
            </a:r>
          </a:p>
        </p:txBody>
      </p:sp>
      <p:sp>
        <p:nvSpPr>
          <p:cNvPr id="9" name="Text Placeholder 5">
            <a:extLst>
              <a:ext uri="{FF2B5EF4-FFF2-40B4-BE49-F238E27FC236}">
                <a16:creationId xmlns:a16="http://schemas.microsoft.com/office/drawing/2014/main" id="{EC33D47D-E3F1-CD51-0499-AED2681D653C}"/>
              </a:ext>
            </a:extLst>
          </p:cNvPr>
          <p:cNvSpPr txBox="1">
            <a:spLocks/>
          </p:cNvSpPr>
          <p:nvPr/>
        </p:nvSpPr>
        <p:spPr>
          <a:xfrm>
            <a:off x="4901735" y="170745"/>
            <a:ext cx="2938312" cy="3233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0" spc="-8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5"/>
                </a:solidFill>
              </a:rPr>
              <a:t>System Analysis</a:t>
            </a:r>
          </a:p>
        </p:txBody>
      </p:sp>
      <p:sp>
        <p:nvSpPr>
          <p:cNvPr id="10" name="Text Placeholder 5">
            <a:extLst>
              <a:ext uri="{FF2B5EF4-FFF2-40B4-BE49-F238E27FC236}">
                <a16:creationId xmlns:a16="http://schemas.microsoft.com/office/drawing/2014/main" id="{297D302B-4410-D4B6-66B3-5C04BAB32849}"/>
              </a:ext>
            </a:extLst>
          </p:cNvPr>
          <p:cNvSpPr txBox="1">
            <a:spLocks/>
          </p:cNvSpPr>
          <p:nvPr/>
        </p:nvSpPr>
        <p:spPr>
          <a:xfrm>
            <a:off x="9596927" y="170745"/>
            <a:ext cx="2203222" cy="3233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0" spc="-8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5"/>
                </a:solidFill>
              </a:rPr>
              <a:t>Focus Areas</a:t>
            </a:r>
          </a:p>
        </p:txBody>
      </p:sp>
      <p:sp>
        <p:nvSpPr>
          <p:cNvPr id="15" name="Text Placeholder 1">
            <a:extLst>
              <a:ext uri="{FF2B5EF4-FFF2-40B4-BE49-F238E27FC236}">
                <a16:creationId xmlns:a16="http://schemas.microsoft.com/office/drawing/2014/main" id="{2288FC0E-4FF6-F10A-02C0-8286A0F33B7A}"/>
              </a:ext>
            </a:extLst>
          </p:cNvPr>
          <p:cNvSpPr>
            <a:spLocks noGrp="1"/>
          </p:cNvSpPr>
          <p:nvPr>
            <p:ph type="body" sz="quarter" idx="15"/>
          </p:nvPr>
        </p:nvSpPr>
        <p:spPr>
          <a:xfrm>
            <a:off x="677782" y="2586935"/>
            <a:ext cx="5231102" cy="323335"/>
          </a:xfrm>
        </p:spPr>
        <p:txBody>
          <a:bodyPr/>
          <a:lstStyle/>
          <a:p>
            <a:r>
              <a:rPr lang="en-US" dirty="0"/>
              <a:t>In Future Connect 2023 we’ve updated these networks to</a:t>
            </a:r>
          </a:p>
        </p:txBody>
      </p:sp>
      <p:sp>
        <p:nvSpPr>
          <p:cNvPr id="16" name="Text Placeholder 2">
            <a:extLst>
              <a:ext uri="{FF2B5EF4-FFF2-40B4-BE49-F238E27FC236}">
                <a16:creationId xmlns:a16="http://schemas.microsoft.com/office/drawing/2014/main" id="{2ED84332-ECA5-5A44-5139-17C5B062D356}"/>
              </a:ext>
            </a:extLst>
          </p:cNvPr>
          <p:cNvSpPr>
            <a:spLocks noGrp="1"/>
          </p:cNvSpPr>
          <p:nvPr>
            <p:ph type="body" sz="quarter" idx="23"/>
          </p:nvPr>
        </p:nvSpPr>
        <p:spPr>
          <a:xfrm>
            <a:off x="685257" y="2993718"/>
            <a:ext cx="5108791" cy="1854890"/>
          </a:xfrm>
        </p:spPr>
        <p:txBody>
          <a:bodyPr/>
          <a:lstStyle/>
          <a:p>
            <a:pPr marL="171450" indent="-171450">
              <a:spcBef>
                <a:spcPts val="800"/>
              </a:spcBef>
              <a:spcAft>
                <a:spcPts val="600"/>
              </a:spcAft>
              <a:buFont typeface="Arial" panose="020B0604020202020204" pitchFamily="34" charset="0"/>
              <a:buChar char="•"/>
            </a:pPr>
            <a:r>
              <a:rPr lang="en-US" dirty="0"/>
              <a:t>Show how the network changes from </a:t>
            </a:r>
            <a:r>
              <a:rPr lang="en-US" b="1" dirty="0"/>
              <a:t>2024 to 2034</a:t>
            </a:r>
            <a:r>
              <a:rPr lang="en-US" dirty="0"/>
              <a:t>, instead of 2021-2031, the period covered by the original version of Future Connect</a:t>
            </a:r>
            <a:endParaRPr lang="en-NZ" sz="1200" dirty="0">
              <a:effectLst/>
              <a:ea typeface="MS Mincho" panose="02020609040205080304" pitchFamily="49" charset="-128"/>
              <a:cs typeface="Times New Roman" panose="02020603050405020304" pitchFamily="18" charset="0"/>
            </a:endParaRPr>
          </a:p>
          <a:p>
            <a:pPr marL="171450" indent="-171450">
              <a:spcBef>
                <a:spcPts val="800"/>
              </a:spcBef>
              <a:spcAft>
                <a:spcPts val="600"/>
              </a:spcAft>
              <a:buFont typeface="Arial" panose="020B0604020202020204" pitchFamily="34" charset="0"/>
              <a:buChar char="•"/>
            </a:pPr>
            <a:r>
              <a:rPr lang="en-NZ" sz="1200" dirty="0">
                <a:effectLst/>
                <a:ea typeface="MS Mincho" panose="02020609040205080304" pitchFamily="49" charset="-128"/>
                <a:cs typeface="Times New Roman" panose="02020603050405020304" pitchFamily="18" charset="0"/>
              </a:rPr>
              <a:t>Reflect newly delivered projects (</a:t>
            </a:r>
            <a:r>
              <a:rPr lang="en-NZ" dirty="0">
                <a:ea typeface="MS Mincho" panose="02020609040205080304" pitchFamily="49" charset="-128"/>
                <a:cs typeface="Times New Roman" panose="02020603050405020304" pitchFamily="18" charset="0"/>
              </a:rPr>
              <a:t>Puhoi to Warkworth, Eastern Busway Stage 1, etc)</a:t>
            </a:r>
          </a:p>
          <a:p>
            <a:pPr marL="171450" indent="-171450">
              <a:spcBef>
                <a:spcPts val="800"/>
              </a:spcBef>
              <a:spcAft>
                <a:spcPts val="600"/>
              </a:spcAft>
              <a:buFont typeface="Arial" panose="020B0604020202020204" pitchFamily="34" charset="0"/>
              <a:buChar char="•"/>
            </a:pPr>
            <a:r>
              <a:rPr lang="en-NZ" dirty="0">
                <a:ea typeface="MS Mincho" panose="02020609040205080304" pitchFamily="49" charset="-128"/>
                <a:cs typeface="Times New Roman" panose="02020603050405020304" pitchFamily="18" charset="0"/>
              </a:rPr>
              <a:t>Incorporate new thinking coming out of business cases (Cycling SSBCs, Supporting Growth Alliance, etc) </a:t>
            </a:r>
          </a:p>
          <a:p>
            <a:pPr marL="171450" indent="-171450">
              <a:spcBef>
                <a:spcPts val="800"/>
              </a:spcBef>
              <a:spcAft>
                <a:spcPts val="600"/>
              </a:spcAft>
              <a:buFont typeface="Arial" panose="020B0604020202020204" pitchFamily="34" charset="0"/>
              <a:buChar char="•"/>
            </a:pPr>
            <a:r>
              <a:rPr lang="en-NZ" dirty="0">
                <a:ea typeface="MS Mincho" panose="02020609040205080304" pitchFamily="49" charset="-128"/>
                <a:cs typeface="Times New Roman" panose="02020603050405020304" pitchFamily="18" charset="0"/>
              </a:rPr>
              <a:t>Reflect new plans and strategies (2021-2031 RLTP, Draft RPTP)</a:t>
            </a:r>
          </a:p>
        </p:txBody>
      </p:sp>
      <p:sp>
        <p:nvSpPr>
          <p:cNvPr id="20" name="Text Placeholder 1">
            <a:extLst>
              <a:ext uri="{FF2B5EF4-FFF2-40B4-BE49-F238E27FC236}">
                <a16:creationId xmlns:a16="http://schemas.microsoft.com/office/drawing/2014/main" id="{A2AF7235-A739-5585-5710-844768FEF3E7}"/>
              </a:ext>
            </a:extLst>
          </p:cNvPr>
          <p:cNvSpPr txBox="1">
            <a:spLocks/>
          </p:cNvSpPr>
          <p:nvPr/>
        </p:nvSpPr>
        <p:spPr>
          <a:xfrm>
            <a:off x="677782" y="1094941"/>
            <a:ext cx="5231102" cy="3233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spc="-80" baseline="0">
                <a:solidFill>
                  <a:srgbClr val="0073B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Future Connect 2021, networks were based on</a:t>
            </a:r>
          </a:p>
        </p:txBody>
      </p:sp>
      <p:sp>
        <p:nvSpPr>
          <p:cNvPr id="21" name="Text Placeholder 2">
            <a:extLst>
              <a:ext uri="{FF2B5EF4-FFF2-40B4-BE49-F238E27FC236}">
                <a16:creationId xmlns:a16="http://schemas.microsoft.com/office/drawing/2014/main" id="{9235844A-858F-AFB0-DEB8-3171C325413F}"/>
              </a:ext>
            </a:extLst>
          </p:cNvPr>
          <p:cNvSpPr txBox="1">
            <a:spLocks/>
          </p:cNvSpPr>
          <p:nvPr/>
        </p:nvSpPr>
        <p:spPr>
          <a:xfrm>
            <a:off x="685257" y="1410855"/>
            <a:ext cx="5108791" cy="1854890"/>
          </a:xfrm>
          <a:prstGeom prst="rect">
            <a:avLst/>
          </a:prstGeom>
        </p:spPr>
        <p:txBody>
          <a:bodyPr/>
          <a:lstStyle>
            <a:lvl1pPr marL="0" indent="0" algn="l" defTabSz="914400" rtl="0" eaLnBrk="1" latinLnBrk="0" hangingPunct="1">
              <a:lnSpc>
                <a:spcPts val="1400"/>
              </a:lnSpc>
              <a:spcBef>
                <a:spcPts val="1000"/>
              </a:spcBef>
              <a:buFont typeface="Arial" panose="020B0604020202020204" pitchFamily="34" charset="0"/>
              <a:buNone/>
              <a:defRPr sz="1200" kern="1200" spc="0">
                <a:solidFill>
                  <a:srgbClr val="01123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800"/>
              </a:spcBef>
              <a:spcAft>
                <a:spcPts val="600"/>
              </a:spcAft>
              <a:buFont typeface="Arial" panose="020B0604020202020204" pitchFamily="34" charset="0"/>
              <a:buChar char="•"/>
            </a:pPr>
            <a:r>
              <a:rPr lang="en-US" dirty="0"/>
              <a:t>Existing plans, such as the Auckland Plan, 2018 RPTP, 2018-2028 RLTP, The Freight Plan, and the Cycle and Micromobility Network</a:t>
            </a:r>
          </a:p>
          <a:p>
            <a:pPr marL="171450" indent="-171450">
              <a:spcBef>
                <a:spcPts val="800"/>
              </a:spcBef>
              <a:spcAft>
                <a:spcPts val="600"/>
              </a:spcAft>
              <a:buFont typeface="Arial" panose="020B0604020202020204" pitchFamily="34" charset="0"/>
              <a:buChar char="•"/>
            </a:pPr>
            <a:r>
              <a:rPr lang="en-US" dirty="0">
                <a:ea typeface="MS Mincho" panose="02020609040205080304" pitchFamily="49" charset="-128"/>
                <a:cs typeface="Times New Roman" panose="02020603050405020304" pitchFamily="18" charset="0"/>
              </a:rPr>
              <a:t>The first-decade networks were informed by expected RLTP projects and greenfield/brownfield growth. </a:t>
            </a:r>
            <a:endParaRPr lang="en-NZ" dirty="0">
              <a:ea typeface="MS Mincho" panose="02020609040205080304" pitchFamily="49" charset="-128"/>
              <a:cs typeface="Times New Roman" panose="02020603050405020304" pitchFamily="18" charset="0"/>
            </a:endParaRPr>
          </a:p>
        </p:txBody>
      </p:sp>
      <p:sp>
        <p:nvSpPr>
          <p:cNvPr id="2" name="Text Placeholder 1">
            <a:extLst>
              <a:ext uri="{FF2B5EF4-FFF2-40B4-BE49-F238E27FC236}">
                <a16:creationId xmlns:a16="http://schemas.microsoft.com/office/drawing/2014/main" id="{E51982B0-0A79-23E4-505E-3E206720BCF8}"/>
              </a:ext>
            </a:extLst>
          </p:cNvPr>
          <p:cNvSpPr txBox="1">
            <a:spLocks/>
          </p:cNvSpPr>
          <p:nvPr/>
        </p:nvSpPr>
        <p:spPr>
          <a:xfrm>
            <a:off x="677782" y="5111521"/>
            <a:ext cx="5231102" cy="3233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spc="-80" baseline="0">
                <a:solidFill>
                  <a:srgbClr val="0073B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Our strategic networks are expected to grow by 8%, or 260 km, over the next ten years. </a:t>
            </a:r>
          </a:p>
        </p:txBody>
      </p:sp>
    </p:spTree>
    <p:extLst>
      <p:ext uri="{BB962C8B-B14F-4D97-AF65-F5344CB8AC3E}">
        <p14:creationId xmlns:p14="http://schemas.microsoft.com/office/powerpoint/2010/main" val="1187648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F1EF912-64A4-7C1F-599A-8DF4CED106CE}"/>
              </a:ext>
            </a:extLst>
          </p:cNvPr>
          <p:cNvSpPr/>
          <p:nvPr/>
        </p:nvSpPr>
        <p:spPr>
          <a:xfrm>
            <a:off x="0" y="0"/>
            <a:ext cx="12192000" cy="6403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ext Placeholder 5">
            <a:extLst>
              <a:ext uri="{FF2B5EF4-FFF2-40B4-BE49-F238E27FC236}">
                <a16:creationId xmlns:a16="http://schemas.microsoft.com/office/drawing/2014/main" id="{C16C7C66-BB88-EC77-E9CB-56DE1EBB514A}"/>
              </a:ext>
            </a:extLst>
          </p:cNvPr>
          <p:cNvSpPr>
            <a:spLocks noGrp="1"/>
          </p:cNvSpPr>
          <p:nvPr>
            <p:ph type="body" sz="quarter" idx="21"/>
          </p:nvPr>
        </p:nvSpPr>
        <p:spPr>
          <a:xfrm>
            <a:off x="677782" y="170745"/>
            <a:ext cx="3320363" cy="323335"/>
          </a:xfrm>
        </p:spPr>
        <p:txBody>
          <a:bodyPr/>
          <a:lstStyle/>
          <a:p>
            <a:r>
              <a:rPr lang="en-US" dirty="0">
                <a:solidFill>
                  <a:schemeClr val="bg1"/>
                </a:solidFill>
              </a:rPr>
              <a:t>Strategic Networks</a:t>
            </a:r>
          </a:p>
        </p:txBody>
      </p:sp>
      <p:sp>
        <p:nvSpPr>
          <p:cNvPr id="9" name="Text Placeholder 5">
            <a:extLst>
              <a:ext uri="{FF2B5EF4-FFF2-40B4-BE49-F238E27FC236}">
                <a16:creationId xmlns:a16="http://schemas.microsoft.com/office/drawing/2014/main" id="{EC33D47D-E3F1-CD51-0499-AED2681D653C}"/>
              </a:ext>
            </a:extLst>
          </p:cNvPr>
          <p:cNvSpPr txBox="1">
            <a:spLocks/>
          </p:cNvSpPr>
          <p:nvPr/>
        </p:nvSpPr>
        <p:spPr>
          <a:xfrm>
            <a:off x="4901735" y="170745"/>
            <a:ext cx="2938312" cy="3233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0" spc="-8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5"/>
                </a:solidFill>
              </a:rPr>
              <a:t>System Analysis</a:t>
            </a:r>
          </a:p>
        </p:txBody>
      </p:sp>
      <p:sp>
        <p:nvSpPr>
          <p:cNvPr id="10" name="Text Placeholder 5">
            <a:extLst>
              <a:ext uri="{FF2B5EF4-FFF2-40B4-BE49-F238E27FC236}">
                <a16:creationId xmlns:a16="http://schemas.microsoft.com/office/drawing/2014/main" id="{297D302B-4410-D4B6-66B3-5C04BAB32849}"/>
              </a:ext>
            </a:extLst>
          </p:cNvPr>
          <p:cNvSpPr txBox="1">
            <a:spLocks/>
          </p:cNvSpPr>
          <p:nvPr/>
        </p:nvSpPr>
        <p:spPr>
          <a:xfrm>
            <a:off x="9596927" y="170745"/>
            <a:ext cx="2203222" cy="3233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0" spc="-8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5"/>
                </a:solidFill>
              </a:rPr>
              <a:t>Focus Areas</a:t>
            </a:r>
          </a:p>
        </p:txBody>
      </p:sp>
      <p:pic>
        <p:nvPicPr>
          <p:cNvPr id="32" name="Picture 31">
            <a:extLst>
              <a:ext uri="{FF2B5EF4-FFF2-40B4-BE49-F238E27FC236}">
                <a16:creationId xmlns:a16="http://schemas.microsoft.com/office/drawing/2014/main" id="{E4D87055-45C6-7313-6408-0918A7926BEE}"/>
              </a:ext>
            </a:extLst>
          </p:cNvPr>
          <p:cNvPicPr>
            <a:picLocks noChangeAspect="1"/>
          </p:cNvPicPr>
          <p:nvPr/>
        </p:nvPicPr>
        <p:blipFill>
          <a:blip r:embed="rId2"/>
          <a:srcRect/>
          <a:stretch/>
        </p:blipFill>
        <p:spPr>
          <a:xfrm>
            <a:off x="4062888" y="752566"/>
            <a:ext cx="4062888" cy="6105433"/>
          </a:xfrm>
          <a:prstGeom prst="rect">
            <a:avLst/>
          </a:prstGeom>
        </p:spPr>
      </p:pic>
      <p:pic>
        <p:nvPicPr>
          <p:cNvPr id="34" name="Picture 33">
            <a:extLst>
              <a:ext uri="{FF2B5EF4-FFF2-40B4-BE49-F238E27FC236}">
                <a16:creationId xmlns:a16="http://schemas.microsoft.com/office/drawing/2014/main" id="{E22B8036-16FE-8676-CB93-9954B1E884B9}"/>
              </a:ext>
            </a:extLst>
          </p:cNvPr>
          <p:cNvPicPr>
            <a:picLocks noChangeAspect="1"/>
          </p:cNvPicPr>
          <p:nvPr/>
        </p:nvPicPr>
        <p:blipFill>
          <a:blip r:embed="rId3"/>
          <a:srcRect/>
          <a:stretch/>
        </p:blipFill>
        <p:spPr>
          <a:xfrm>
            <a:off x="8129112" y="752566"/>
            <a:ext cx="4062888" cy="6105433"/>
          </a:xfrm>
          <a:prstGeom prst="rect">
            <a:avLst/>
          </a:prstGeom>
        </p:spPr>
      </p:pic>
      <p:sp>
        <p:nvSpPr>
          <p:cNvPr id="2" name="Text Placeholder 2">
            <a:extLst>
              <a:ext uri="{FF2B5EF4-FFF2-40B4-BE49-F238E27FC236}">
                <a16:creationId xmlns:a16="http://schemas.microsoft.com/office/drawing/2014/main" id="{ADFCF378-E0F6-89E7-771A-7543AF96D02B}"/>
              </a:ext>
            </a:extLst>
          </p:cNvPr>
          <p:cNvSpPr txBox="1">
            <a:spLocks/>
          </p:cNvSpPr>
          <p:nvPr/>
        </p:nvSpPr>
        <p:spPr>
          <a:xfrm>
            <a:off x="685258" y="1574110"/>
            <a:ext cx="2886618" cy="3893240"/>
          </a:xfrm>
          <a:prstGeom prst="rect">
            <a:avLst/>
          </a:prstGeom>
        </p:spPr>
        <p:txBody>
          <a:bodyPr/>
          <a:lstStyle>
            <a:lvl1pPr marL="0" indent="0" algn="l" defTabSz="914400" rtl="0" eaLnBrk="1" latinLnBrk="0" hangingPunct="1">
              <a:lnSpc>
                <a:spcPts val="1400"/>
              </a:lnSpc>
              <a:spcBef>
                <a:spcPts val="1000"/>
              </a:spcBef>
              <a:buFont typeface="Arial" panose="020B0604020202020204" pitchFamily="34" charset="0"/>
              <a:buNone/>
              <a:defRPr sz="1200" kern="1200" spc="0">
                <a:solidFill>
                  <a:srgbClr val="01123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800"/>
              </a:spcBef>
              <a:spcAft>
                <a:spcPts val="600"/>
              </a:spcAft>
              <a:buFont typeface="Arial" panose="020B0604020202020204" pitchFamily="34" charset="0"/>
              <a:buChar char="•"/>
            </a:pPr>
            <a:r>
              <a:rPr lang="en-US" dirty="0"/>
              <a:t>This and the following slide provide an overview of the full updated </a:t>
            </a:r>
            <a:r>
              <a:rPr lang="en-US" b="1" dirty="0"/>
              <a:t>2034 Strategic Network</a:t>
            </a:r>
            <a:r>
              <a:rPr lang="en-US" dirty="0"/>
              <a:t> for each mode covered by Future Connect. </a:t>
            </a:r>
          </a:p>
          <a:p>
            <a:pPr marL="171450" indent="-171450">
              <a:spcBef>
                <a:spcPts val="800"/>
              </a:spcBef>
              <a:spcAft>
                <a:spcPts val="600"/>
              </a:spcAft>
              <a:buFont typeface="Arial" panose="020B0604020202020204" pitchFamily="34" charset="0"/>
              <a:buChar char="•"/>
            </a:pPr>
            <a:r>
              <a:rPr lang="en-US" dirty="0">
                <a:ea typeface="MS Mincho" panose="02020609040205080304" pitchFamily="49" charset="-128"/>
                <a:cs typeface="Times New Roman" panose="02020603050405020304" pitchFamily="18" charset="0"/>
              </a:rPr>
              <a:t>Supporting Networks (lower order links) for each network are not pictured, but are included in the GIS portal.</a:t>
            </a:r>
            <a:endParaRPr lang="en-NZ" dirty="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685262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F1EF912-64A4-7C1F-599A-8DF4CED106CE}"/>
              </a:ext>
            </a:extLst>
          </p:cNvPr>
          <p:cNvSpPr/>
          <p:nvPr/>
        </p:nvSpPr>
        <p:spPr>
          <a:xfrm>
            <a:off x="0" y="0"/>
            <a:ext cx="12192000" cy="6403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ext Placeholder 5">
            <a:extLst>
              <a:ext uri="{FF2B5EF4-FFF2-40B4-BE49-F238E27FC236}">
                <a16:creationId xmlns:a16="http://schemas.microsoft.com/office/drawing/2014/main" id="{C16C7C66-BB88-EC77-E9CB-56DE1EBB514A}"/>
              </a:ext>
            </a:extLst>
          </p:cNvPr>
          <p:cNvSpPr>
            <a:spLocks noGrp="1"/>
          </p:cNvSpPr>
          <p:nvPr>
            <p:ph type="body" sz="quarter" idx="21"/>
          </p:nvPr>
        </p:nvSpPr>
        <p:spPr>
          <a:xfrm>
            <a:off x="677782" y="170745"/>
            <a:ext cx="3320363" cy="323335"/>
          </a:xfrm>
        </p:spPr>
        <p:txBody>
          <a:bodyPr/>
          <a:lstStyle/>
          <a:p>
            <a:r>
              <a:rPr lang="en-US" dirty="0">
                <a:solidFill>
                  <a:schemeClr val="bg1"/>
                </a:solidFill>
              </a:rPr>
              <a:t>Strategic Networks</a:t>
            </a:r>
          </a:p>
        </p:txBody>
      </p:sp>
      <p:sp>
        <p:nvSpPr>
          <p:cNvPr id="9" name="Text Placeholder 5">
            <a:extLst>
              <a:ext uri="{FF2B5EF4-FFF2-40B4-BE49-F238E27FC236}">
                <a16:creationId xmlns:a16="http://schemas.microsoft.com/office/drawing/2014/main" id="{EC33D47D-E3F1-CD51-0499-AED2681D653C}"/>
              </a:ext>
            </a:extLst>
          </p:cNvPr>
          <p:cNvSpPr txBox="1">
            <a:spLocks/>
          </p:cNvSpPr>
          <p:nvPr/>
        </p:nvSpPr>
        <p:spPr>
          <a:xfrm>
            <a:off x="4901735" y="170745"/>
            <a:ext cx="2938312" cy="3233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0" spc="-8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5"/>
                </a:solidFill>
              </a:rPr>
              <a:t>System Analysis</a:t>
            </a:r>
          </a:p>
        </p:txBody>
      </p:sp>
      <p:sp>
        <p:nvSpPr>
          <p:cNvPr id="10" name="Text Placeholder 5">
            <a:extLst>
              <a:ext uri="{FF2B5EF4-FFF2-40B4-BE49-F238E27FC236}">
                <a16:creationId xmlns:a16="http://schemas.microsoft.com/office/drawing/2014/main" id="{297D302B-4410-D4B6-66B3-5C04BAB32849}"/>
              </a:ext>
            </a:extLst>
          </p:cNvPr>
          <p:cNvSpPr txBox="1">
            <a:spLocks/>
          </p:cNvSpPr>
          <p:nvPr/>
        </p:nvSpPr>
        <p:spPr>
          <a:xfrm>
            <a:off x="9596927" y="170745"/>
            <a:ext cx="2203222" cy="3233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0" spc="-8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5"/>
                </a:solidFill>
              </a:rPr>
              <a:t>Focus Areas</a:t>
            </a:r>
          </a:p>
        </p:txBody>
      </p:sp>
      <p:pic>
        <p:nvPicPr>
          <p:cNvPr id="32" name="Picture 31" descr="A map of a city&#10;&#10;Description automatically generated">
            <a:extLst>
              <a:ext uri="{FF2B5EF4-FFF2-40B4-BE49-F238E27FC236}">
                <a16:creationId xmlns:a16="http://schemas.microsoft.com/office/drawing/2014/main" id="{E4D87055-45C6-7313-6408-0918A7926BEE}"/>
              </a:ext>
            </a:extLst>
          </p:cNvPr>
          <p:cNvPicPr>
            <a:picLocks noChangeAspect="1"/>
          </p:cNvPicPr>
          <p:nvPr/>
        </p:nvPicPr>
        <p:blipFill>
          <a:blip r:embed="rId2"/>
          <a:stretch>
            <a:fillRect/>
          </a:stretch>
        </p:blipFill>
        <p:spPr>
          <a:xfrm>
            <a:off x="4062888" y="752566"/>
            <a:ext cx="4062888" cy="6105434"/>
          </a:xfrm>
          <a:prstGeom prst="rect">
            <a:avLst/>
          </a:prstGeom>
        </p:spPr>
      </p:pic>
      <p:pic>
        <p:nvPicPr>
          <p:cNvPr id="34" name="Picture 33" descr="A map of the world&#10;&#10;Description automatically generated">
            <a:extLst>
              <a:ext uri="{FF2B5EF4-FFF2-40B4-BE49-F238E27FC236}">
                <a16:creationId xmlns:a16="http://schemas.microsoft.com/office/drawing/2014/main" id="{E22B8036-16FE-8676-CB93-9954B1E884B9}"/>
              </a:ext>
            </a:extLst>
          </p:cNvPr>
          <p:cNvPicPr>
            <a:picLocks noChangeAspect="1"/>
          </p:cNvPicPr>
          <p:nvPr/>
        </p:nvPicPr>
        <p:blipFill>
          <a:blip r:embed="rId3"/>
          <a:stretch>
            <a:fillRect/>
          </a:stretch>
        </p:blipFill>
        <p:spPr>
          <a:xfrm>
            <a:off x="8129112" y="752566"/>
            <a:ext cx="4062888" cy="6105434"/>
          </a:xfrm>
          <a:prstGeom prst="rect">
            <a:avLst/>
          </a:prstGeom>
        </p:spPr>
      </p:pic>
      <p:pic>
        <p:nvPicPr>
          <p:cNvPr id="36" name="Picture 35" descr="A map of a city&#10;&#10;Description automatically generated">
            <a:extLst>
              <a:ext uri="{FF2B5EF4-FFF2-40B4-BE49-F238E27FC236}">
                <a16:creationId xmlns:a16="http://schemas.microsoft.com/office/drawing/2014/main" id="{D33A2CD3-D84E-1F90-FBCA-4477D6B00F11}"/>
              </a:ext>
            </a:extLst>
          </p:cNvPr>
          <p:cNvPicPr>
            <a:picLocks noChangeAspect="1"/>
          </p:cNvPicPr>
          <p:nvPr/>
        </p:nvPicPr>
        <p:blipFill>
          <a:blip r:embed="rId4"/>
          <a:stretch>
            <a:fillRect/>
          </a:stretch>
        </p:blipFill>
        <p:spPr>
          <a:xfrm>
            <a:off x="0" y="752566"/>
            <a:ext cx="4062888" cy="6105434"/>
          </a:xfrm>
          <a:prstGeom prst="rect">
            <a:avLst/>
          </a:prstGeom>
        </p:spPr>
      </p:pic>
    </p:spTree>
    <p:extLst>
      <p:ext uri="{BB962C8B-B14F-4D97-AF65-F5344CB8AC3E}">
        <p14:creationId xmlns:p14="http://schemas.microsoft.com/office/powerpoint/2010/main" val="1142015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36AB0D-A3A6-33B9-9917-3F615A32082A}"/>
              </a:ext>
            </a:extLst>
          </p:cNvPr>
          <p:cNvSpPr>
            <a:spLocks noGrp="1"/>
          </p:cNvSpPr>
          <p:nvPr>
            <p:ph type="body" sz="quarter" idx="22"/>
          </p:nvPr>
        </p:nvSpPr>
        <p:spPr>
          <a:xfrm>
            <a:off x="685257" y="958482"/>
            <a:ext cx="6487536" cy="323335"/>
          </a:xfrm>
        </p:spPr>
        <p:txBody>
          <a:bodyPr/>
          <a:lstStyle/>
          <a:p>
            <a:r>
              <a:rPr lang="en-US" dirty="0"/>
              <a:t>Mapping existing deficiencies, and what gets worse in 2034</a:t>
            </a:r>
          </a:p>
        </p:txBody>
      </p:sp>
      <p:sp>
        <p:nvSpPr>
          <p:cNvPr id="8" name="Text Placeholder 2">
            <a:extLst>
              <a:ext uri="{FF2B5EF4-FFF2-40B4-BE49-F238E27FC236}">
                <a16:creationId xmlns:a16="http://schemas.microsoft.com/office/drawing/2014/main" id="{0DF5FF84-E715-A70F-5006-351765BB0BC2}"/>
              </a:ext>
            </a:extLst>
          </p:cNvPr>
          <p:cNvSpPr txBox="1">
            <a:spLocks/>
          </p:cNvSpPr>
          <p:nvPr/>
        </p:nvSpPr>
        <p:spPr>
          <a:xfrm>
            <a:off x="685257" y="4034520"/>
            <a:ext cx="6817320" cy="1313000"/>
          </a:xfrm>
          <a:prstGeom prst="rect">
            <a:avLst/>
          </a:prstGeom>
        </p:spPr>
        <p:txBody>
          <a:bodyPr/>
          <a:lstStyle>
            <a:lvl1pPr marL="0" indent="0" algn="l" defTabSz="914400" rtl="0" eaLnBrk="1" latinLnBrk="0" hangingPunct="1">
              <a:lnSpc>
                <a:spcPts val="1400"/>
              </a:lnSpc>
              <a:spcBef>
                <a:spcPts val="1000"/>
              </a:spcBef>
              <a:buFont typeface="Arial" panose="020B0604020202020204" pitchFamily="34" charset="0"/>
              <a:buNone/>
              <a:defRPr sz="1200" kern="1200" spc="0">
                <a:solidFill>
                  <a:srgbClr val="01123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dirty="0"/>
              <a:t>Ranked deficiency scores for each mode and problem are added together into a ‘Multimodal Deficiency Score’ (shown to the right) that indicates corridors with multiple significant deficiencies. </a:t>
            </a:r>
          </a:p>
          <a:p>
            <a:pPr marL="171450" indent="-171450">
              <a:buFont typeface="Arial" panose="020B0604020202020204" pitchFamily="34" charset="0"/>
              <a:buChar char="•"/>
            </a:pPr>
            <a:r>
              <a:rPr lang="en-US" dirty="0"/>
              <a:t>These corridors have a few high-ranking issues, or many smaller ones. </a:t>
            </a:r>
          </a:p>
          <a:p>
            <a:pPr marL="171450" indent="-171450">
              <a:buFont typeface="Arial" panose="020B0604020202020204" pitchFamily="34" charset="0"/>
              <a:buChar char="•"/>
            </a:pPr>
            <a:r>
              <a:rPr lang="en-US" dirty="0"/>
              <a:t>The Future Connect Mapping Portal allows users to easily switch between this deficiency map and individual maps for each mode/problem, to see why corridors are coming up as deficient. </a:t>
            </a:r>
          </a:p>
        </p:txBody>
      </p:sp>
      <p:sp>
        <p:nvSpPr>
          <p:cNvPr id="9" name="Text Placeholder 1">
            <a:extLst>
              <a:ext uri="{FF2B5EF4-FFF2-40B4-BE49-F238E27FC236}">
                <a16:creationId xmlns:a16="http://schemas.microsoft.com/office/drawing/2014/main" id="{F65B5815-5853-3436-0C0A-C15B6D757A3B}"/>
              </a:ext>
            </a:extLst>
          </p:cNvPr>
          <p:cNvSpPr txBox="1">
            <a:spLocks/>
          </p:cNvSpPr>
          <p:nvPr/>
        </p:nvSpPr>
        <p:spPr>
          <a:xfrm>
            <a:off x="677782" y="3749175"/>
            <a:ext cx="5231102" cy="18584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spc="-80" baseline="0">
                <a:solidFill>
                  <a:srgbClr val="0073B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Multimodal Deficiency Map</a:t>
            </a:r>
          </a:p>
        </p:txBody>
      </p:sp>
      <p:sp>
        <p:nvSpPr>
          <p:cNvPr id="13" name="Rectangle 12">
            <a:extLst>
              <a:ext uri="{FF2B5EF4-FFF2-40B4-BE49-F238E27FC236}">
                <a16:creationId xmlns:a16="http://schemas.microsoft.com/office/drawing/2014/main" id="{68C0C99E-8F4B-664A-1969-91F5266F62A0}"/>
              </a:ext>
            </a:extLst>
          </p:cNvPr>
          <p:cNvSpPr/>
          <p:nvPr/>
        </p:nvSpPr>
        <p:spPr>
          <a:xfrm>
            <a:off x="0" y="0"/>
            <a:ext cx="12192000" cy="6403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 Placeholder 4">
            <a:extLst>
              <a:ext uri="{FF2B5EF4-FFF2-40B4-BE49-F238E27FC236}">
                <a16:creationId xmlns:a16="http://schemas.microsoft.com/office/drawing/2014/main" id="{6CAF70FC-A119-8577-744F-F0D351E75276}"/>
              </a:ext>
            </a:extLst>
          </p:cNvPr>
          <p:cNvSpPr txBox="1">
            <a:spLocks/>
          </p:cNvSpPr>
          <p:nvPr/>
        </p:nvSpPr>
        <p:spPr>
          <a:xfrm>
            <a:off x="7840047" y="796815"/>
            <a:ext cx="4724230" cy="3233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0" i="0" kern="1200" spc="-80" baseline="0">
                <a:solidFill>
                  <a:srgbClr val="0073BD"/>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t>2034 Multimodal Deficiencies</a:t>
            </a:r>
          </a:p>
        </p:txBody>
      </p:sp>
      <p:sp>
        <p:nvSpPr>
          <p:cNvPr id="10" name="Text Placeholder 5">
            <a:extLst>
              <a:ext uri="{FF2B5EF4-FFF2-40B4-BE49-F238E27FC236}">
                <a16:creationId xmlns:a16="http://schemas.microsoft.com/office/drawing/2014/main" id="{D6205B03-8A0A-1DA8-D0A5-9106788AAD3F}"/>
              </a:ext>
            </a:extLst>
          </p:cNvPr>
          <p:cNvSpPr txBox="1">
            <a:spLocks/>
          </p:cNvSpPr>
          <p:nvPr/>
        </p:nvSpPr>
        <p:spPr>
          <a:xfrm>
            <a:off x="702932" y="170745"/>
            <a:ext cx="3320363" cy="3233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0" spc="-8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5"/>
                </a:solidFill>
              </a:rPr>
              <a:t>Strategic Networks</a:t>
            </a:r>
          </a:p>
        </p:txBody>
      </p:sp>
      <p:sp>
        <p:nvSpPr>
          <p:cNvPr id="11" name="Text Placeholder 5">
            <a:extLst>
              <a:ext uri="{FF2B5EF4-FFF2-40B4-BE49-F238E27FC236}">
                <a16:creationId xmlns:a16="http://schemas.microsoft.com/office/drawing/2014/main" id="{A50EBBE1-CF83-6405-2B13-A2C53C49297A}"/>
              </a:ext>
            </a:extLst>
          </p:cNvPr>
          <p:cNvSpPr txBox="1">
            <a:spLocks/>
          </p:cNvSpPr>
          <p:nvPr/>
        </p:nvSpPr>
        <p:spPr>
          <a:xfrm>
            <a:off x="4901735" y="170745"/>
            <a:ext cx="2938312" cy="3233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0" spc="-8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System Analysis</a:t>
            </a:r>
          </a:p>
        </p:txBody>
      </p:sp>
      <p:sp>
        <p:nvSpPr>
          <p:cNvPr id="12" name="Text Placeholder 5">
            <a:extLst>
              <a:ext uri="{FF2B5EF4-FFF2-40B4-BE49-F238E27FC236}">
                <a16:creationId xmlns:a16="http://schemas.microsoft.com/office/drawing/2014/main" id="{4D3A1CB4-0B5C-8E68-5F54-99F9FFD995A2}"/>
              </a:ext>
            </a:extLst>
          </p:cNvPr>
          <p:cNvSpPr txBox="1">
            <a:spLocks/>
          </p:cNvSpPr>
          <p:nvPr/>
        </p:nvSpPr>
        <p:spPr>
          <a:xfrm>
            <a:off x="9596927" y="170745"/>
            <a:ext cx="2203222" cy="3233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0" spc="-8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5"/>
                </a:solidFill>
              </a:rPr>
              <a:t>Focus Areas</a:t>
            </a:r>
          </a:p>
        </p:txBody>
      </p:sp>
      <p:sp>
        <p:nvSpPr>
          <p:cNvPr id="16" name="Text Placeholder 1">
            <a:extLst>
              <a:ext uri="{FF2B5EF4-FFF2-40B4-BE49-F238E27FC236}">
                <a16:creationId xmlns:a16="http://schemas.microsoft.com/office/drawing/2014/main" id="{E9B5A501-28DA-2803-5B33-94F99562607B}"/>
              </a:ext>
            </a:extLst>
          </p:cNvPr>
          <p:cNvSpPr txBox="1">
            <a:spLocks/>
          </p:cNvSpPr>
          <p:nvPr/>
        </p:nvSpPr>
        <p:spPr>
          <a:xfrm>
            <a:off x="1742084" y="5800212"/>
            <a:ext cx="5231102" cy="3233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spc="-80" baseline="0">
                <a:solidFill>
                  <a:srgbClr val="0073B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deficiency analysis provides a useful evidence base for those working on Auckland’s future transport network. </a:t>
            </a:r>
          </a:p>
        </p:txBody>
      </p:sp>
      <p:pic>
        <p:nvPicPr>
          <p:cNvPr id="4" name="Picture 3">
            <a:extLst>
              <a:ext uri="{FF2B5EF4-FFF2-40B4-BE49-F238E27FC236}">
                <a16:creationId xmlns:a16="http://schemas.microsoft.com/office/drawing/2014/main" id="{779B5B98-5CC9-33F3-8659-82353D13FC94}"/>
              </a:ext>
            </a:extLst>
          </p:cNvPr>
          <p:cNvPicPr>
            <a:picLocks noChangeAspect="1"/>
          </p:cNvPicPr>
          <p:nvPr/>
        </p:nvPicPr>
        <p:blipFill>
          <a:blip r:embed="rId2"/>
          <a:srcRect t="3344" b="3344"/>
          <a:stretch/>
        </p:blipFill>
        <p:spPr>
          <a:xfrm>
            <a:off x="7477570" y="640350"/>
            <a:ext cx="4714430" cy="6217650"/>
          </a:xfrm>
          <a:prstGeom prst="rect">
            <a:avLst/>
          </a:prstGeom>
        </p:spPr>
      </p:pic>
      <p:sp>
        <p:nvSpPr>
          <p:cNvPr id="3" name="Text Placeholder 2">
            <a:extLst>
              <a:ext uri="{FF2B5EF4-FFF2-40B4-BE49-F238E27FC236}">
                <a16:creationId xmlns:a16="http://schemas.microsoft.com/office/drawing/2014/main" id="{77B7BBC0-CF0D-E0CF-71B9-73758F773CB7}"/>
              </a:ext>
            </a:extLst>
          </p:cNvPr>
          <p:cNvSpPr>
            <a:spLocks noGrp="1"/>
          </p:cNvSpPr>
          <p:nvPr>
            <p:ph type="body" sz="quarter" idx="21"/>
          </p:nvPr>
        </p:nvSpPr>
        <p:spPr>
          <a:xfrm>
            <a:off x="745826" y="1304622"/>
            <a:ext cx="6599354" cy="1614479"/>
          </a:xfrm>
        </p:spPr>
        <p:txBody>
          <a:bodyPr/>
          <a:lstStyle/>
          <a:p>
            <a:pPr marL="171450" indent="-171450">
              <a:buFont typeface="Arial" panose="020B0604020202020204" pitchFamily="34" charset="0"/>
              <a:buChar char="•"/>
            </a:pPr>
            <a:r>
              <a:rPr lang="en-US" dirty="0"/>
              <a:t>Using 20 Indicators, several for each mode, and two intermodal problems </a:t>
            </a:r>
            <a:r>
              <a:rPr lang="en-US" b="1" dirty="0"/>
              <a:t>(safety &amp; environment)</a:t>
            </a:r>
          </a:p>
          <a:p>
            <a:pPr marL="171450" indent="-171450">
              <a:buFont typeface="Arial" panose="020B0604020202020204" pitchFamily="34" charset="0"/>
              <a:buChar char="•"/>
            </a:pPr>
            <a:r>
              <a:rPr lang="en-US" dirty="0"/>
              <a:t>Current and forecast data, to identify where things are bad, and where they get worse</a:t>
            </a:r>
          </a:p>
          <a:p>
            <a:pPr marL="171450" indent="-171450">
              <a:buFont typeface="Arial" panose="020B0604020202020204" pitchFamily="34" charset="0"/>
              <a:buChar char="•"/>
            </a:pPr>
            <a:r>
              <a:rPr lang="en-US" dirty="0"/>
              <a:t>In Future Connect 2023, we’ve updated our indicators to use newer and better data. </a:t>
            </a:r>
          </a:p>
          <a:p>
            <a:pPr marL="171450" indent="-171450">
              <a:buFont typeface="Arial" panose="020B0604020202020204" pitchFamily="34" charset="0"/>
              <a:buChar char="•"/>
            </a:pPr>
            <a:r>
              <a:rPr lang="en-US" dirty="0"/>
              <a:t>Deficiencies are only mapped on Strategic Network Links. </a:t>
            </a:r>
          </a:p>
          <a:p>
            <a:pPr marL="171450" indent="-171450">
              <a:buFont typeface="Arial" panose="020B0604020202020204" pitchFamily="34" charset="0"/>
              <a:buChar char="•"/>
            </a:pPr>
            <a:r>
              <a:rPr lang="en-US" dirty="0"/>
              <a:t>For each mode, the severity of the deficiency is ranked using the strategic network hierarchy. </a:t>
            </a:r>
          </a:p>
          <a:p>
            <a:pPr marL="171450" indent="-171450">
              <a:buFont typeface="Arial" panose="020B0604020202020204" pitchFamily="34" charset="0"/>
              <a:buChar char="•"/>
            </a:pPr>
            <a:r>
              <a:rPr lang="en-US" dirty="0"/>
              <a:t>Future Connect also maps opportunities for each mode, to highlight where proactive investment can be most beneficial. </a:t>
            </a:r>
          </a:p>
        </p:txBody>
      </p:sp>
    </p:spTree>
    <p:extLst>
      <p:ext uri="{BB962C8B-B14F-4D97-AF65-F5344CB8AC3E}">
        <p14:creationId xmlns:p14="http://schemas.microsoft.com/office/powerpoint/2010/main" val="488327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8C0C99E-8F4B-664A-1969-91F5266F62A0}"/>
              </a:ext>
            </a:extLst>
          </p:cNvPr>
          <p:cNvSpPr/>
          <p:nvPr/>
        </p:nvSpPr>
        <p:spPr>
          <a:xfrm>
            <a:off x="0" y="0"/>
            <a:ext cx="12192000" cy="6403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ext Placeholder 5">
            <a:extLst>
              <a:ext uri="{FF2B5EF4-FFF2-40B4-BE49-F238E27FC236}">
                <a16:creationId xmlns:a16="http://schemas.microsoft.com/office/drawing/2014/main" id="{D6205B03-8A0A-1DA8-D0A5-9106788AAD3F}"/>
              </a:ext>
            </a:extLst>
          </p:cNvPr>
          <p:cNvSpPr txBox="1">
            <a:spLocks/>
          </p:cNvSpPr>
          <p:nvPr/>
        </p:nvSpPr>
        <p:spPr>
          <a:xfrm>
            <a:off x="702932" y="170745"/>
            <a:ext cx="3320363" cy="3233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0" spc="-8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5"/>
                </a:solidFill>
              </a:rPr>
              <a:t>Strategic Networks</a:t>
            </a:r>
          </a:p>
        </p:txBody>
      </p:sp>
      <p:sp>
        <p:nvSpPr>
          <p:cNvPr id="11" name="Text Placeholder 5">
            <a:extLst>
              <a:ext uri="{FF2B5EF4-FFF2-40B4-BE49-F238E27FC236}">
                <a16:creationId xmlns:a16="http://schemas.microsoft.com/office/drawing/2014/main" id="{A50EBBE1-CF83-6405-2B13-A2C53C49297A}"/>
              </a:ext>
            </a:extLst>
          </p:cNvPr>
          <p:cNvSpPr txBox="1">
            <a:spLocks/>
          </p:cNvSpPr>
          <p:nvPr/>
        </p:nvSpPr>
        <p:spPr>
          <a:xfrm>
            <a:off x="4901735" y="170745"/>
            <a:ext cx="2938312" cy="3233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0" spc="-8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System Analysis</a:t>
            </a:r>
          </a:p>
        </p:txBody>
      </p:sp>
      <p:sp>
        <p:nvSpPr>
          <p:cNvPr id="12" name="Text Placeholder 5">
            <a:extLst>
              <a:ext uri="{FF2B5EF4-FFF2-40B4-BE49-F238E27FC236}">
                <a16:creationId xmlns:a16="http://schemas.microsoft.com/office/drawing/2014/main" id="{4D3A1CB4-0B5C-8E68-5F54-99F9FFD995A2}"/>
              </a:ext>
            </a:extLst>
          </p:cNvPr>
          <p:cNvSpPr txBox="1">
            <a:spLocks/>
          </p:cNvSpPr>
          <p:nvPr/>
        </p:nvSpPr>
        <p:spPr>
          <a:xfrm>
            <a:off x="9596927" y="170745"/>
            <a:ext cx="2203222" cy="3233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0" spc="-8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5"/>
                </a:solidFill>
              </a:rPr>
              <a:t>Focus Areas</a:t>
            </a:r>
          </a:p>
        </p:txBody>
      </p:sp>
      <p:graphicFrame>
        <p:nvGraphicFramePr>
          <p:cNvPr id="23" name="Table 23">
            <a:extLst>
              <a:ext uri="{FF2B5EF4-FFF2-40B4-BE49-F238E27FC236}">
                <a16:creationId xmlns:a16="http://schemas.microsoft.com/office/drawing/2014/main" id="{101BBA6A-EBA4-4E67-5F12-B6B1F8927149}"/>
              </a:ext>
            </a:extLst>
          </p:cNvPr>
          <p:cNvGraphicFramePr>
            <a:graphicFrameLocks noGrp="1"/>
          </p:cNvGraphicFramePr>
          <p:nvPr>
            <p:extLst>
              <p:ext uri="{D42A27DB-BD31-4B8C-83A1-F6EECF244321}">
                <p14:modId xmlns:p14="http://schemas.microsoft.com/office/powerpoint/2010/main" val="2911825438"/>
              </p:ext>
            </p:extLst>
          </p:nvPr>
        </p:nvGraphicFramePr>
        <p:xfrm>
          <a:off x="685257" y="1306394"/>
          <a:ext cx="10590621" cy="1971040"/>
        </p:xfrm>
        <a:graphic>
          <a:graphicData uri="http://schemas.openxmlformats.org/drawingml/2006/table">
            <a:tbl>
              <a:tblPr firstRow="1" bandRow="1">
                <a:tableStyleId>{5C22544A-7EE6-4342-B048-85BDC9FD1C3A}</a:tableStyleId>
              </a:tblPr>
              <a:tblGrid>
                <a:gridCol w="3530207">
                  <a:extLst>
                    <a:ext uri="{9D8B030D-6E8A-4147-A177-3AD203B41FA5}">
                      <a16:colId xmlns:a16="http://schemas.microsoft.com/office/drawing/2014/main" val="1857312861"/>
                    </a:ext>
                  </a:extLst>
                </a:gridCol>
                <a:gridCol w="3530207">
                  <a:extLst>
                    <a:ext uri="{9D8B030D-6E8A-4147-A177-3AD203B41FA5}">
                      <a16:colId xmlns:a16="http://schemas.microsoft.com/office/drawing/2014/main" val="1572754735"/>
                    </a:ext>
                  </a:extLst>
                </a:gridCol>
                <a:gridCol w="3530207">
                  <a:extLst>
                    <a:ext uri="{9D8B030D-6E8A-4147-A177-3AD203B41FA5}">
                      <a16:colId xmlns:a16="http://schemas.microsoft.com/office/drawing/2014/main" val="3430466399"/>
                    </a:ext>
                  </a:extLst>
                </a:gridCol>
              </a:tblGrid>
              <a:tr h="370840">
                <a:tc>
                  <a:txBody>
                    <a:bodyPr/>
                    <a:lstStyle/>
                    <a:p>
                      <a:r>
                        <a:rPr lang="en-US" sz="1400" b="1" dirty="0"/>
                        <a:t>Public Transport</a:t>
                      </a:r>
                      <a:endParaRPr lang="en-NZ" sz="1400" b="1" dirty="0"/>
                    </a:p>
                  </a:txBody>
                  <a:tcPr/>
                </a:tc>
                <a:tc>
                  <a:txBody>
                    <a:bodyPr/>
                    <a:lstStyle/>
                    <a:p>
                      <a:r>
                        <a:rPr lang="en-US" sz="1400" b="1" dirty="0"/>
                        <a:t>Walking</a:t>
                      </a:r>
                      <a:endParaRPr lang="en-NZ" sz="1400" b="1" dirty="0"/>
                    </a:p>
                  </a:txBody>
                  <a:tcPr/>
                </a:tc>
                <a:tc>
                  <a:txBody>
                    <a:bodyPr/>
                    <a:lstStyle/>
                    <a:p>
                      <a:r>
                        <a:rPr lang="en-US" sz="1400" b="1" dirty="0"/>
                        <a:t>Cycling</a:t>
                      </a:r>
                      <a:endParaRPr lang="en-NZ" sz="1400" b="1" dirty="0"/>
                    </a:p>
                  </a:txBody>
                  <a:tcPr/>
                </a:tc>
                <a:extLst>
                  <a:ext uri="{0D108BD9-81ED-4DB2-BD59-A6C34878D82A}">
                    <a16:rowId xmlns:a16="http://schemas.microsoft.com/office/drawing/2014/main" val="41819486"/>
                  </a:ext>
                </a:extLst>
              </a:tr>
              <a:tr h="370840">
                <a:tc>
                  <a:txBody>
                    <a:bodyPr/>
                    <a:lstStyle/>
                    <a:p>
                      <a:pPr marL="0" indent="0">
                        <a:buFont typeface="Arial" panose="020B0604020202020204" pitchFamily="34" charset="0"/>
                        <a:buNone/>
                      </a:pPr>
                      <a:r>
                        <a:rPr lang="en-US" sz="1100" b="1" dirty="0"/>
                        <a:t>Deficiencies</a:t>
                      </a:r>
                    </a:p>
                    <a:p>
                      <a:pPr marL="171450" indent="-171450">
                        <a:buFont typeface="Arial" panose="020B0604020202020204" pitchFamily="34" charset="0"/>
                        <a:buChar char="•"/>
                      </a:pPr>
                      <a:r>
                        <a:rPr lang="en-US" sz="1100" dirty="0"/>
                        <a:t>AM and PM Speed Level of Service</a:t>
                      </a:r>
                    </a:p>
                    <a:p>
                      <a:pPr marL="171450" indent="-171450">
                        <a:buFont typeface="Arial" panose="020B0604020202020204" pitchFamily="34" charset="0"/>
                        <a:buChar char="•"/>
                      </a:pPr>
                      <a:r>
                        <a:rPr lang="en-US" sz="1100" dirty="0"/>
                        <a:t>AM and PM Reliability Level of Service</a:t>
                      </a:r>
                    </a:p>
                    <a:p>
                      <a:pPr marL="171450" indent="-171450">
                        <a:buFont typeface="Arial" panose="020B0604020202020204" pitchFamily="34" charset="0"/>
                        <a:buChar char="•"/>
                      </a:pPr>
                      <a:r>
                        <a:rPr lang="en-US" sz="1100" dirty="0"/>
                        <a:t>Patronage/Capacity Ratio changes (forecast)</a:t>
                      </a:r>
                    </a:p>
                    <a:p>
                      <a:pPr marL="171450" indent="-171450">
                        <a:buFont typeface="Arial" panose="020B0604020202020204" pitchFamily="34" charset="0"/>
                        <a:buChar char="•"/>
                      </a:pPr>
                      <a:endParaRPr lang="en-US" sz="1100" dirty="0"/>
                    </a:p>
                    <a:p>
                      <a:pPr marL="0" indent="0">
                        <a:buFont typeface="Arial" panose="020B0604020202020204" pitchFamily="34" charset="0"/>
                        <a:buNone/>
                      </a:pPr>
                      <a:r>
                        <a:rPr lang="en-US" sz="1100" b="1" dirty="0"/>
                        <a:t>Opportunity</a:t>
                      </a:r>
                    </a:p>
                    <a:p>
                      <a:pPr marL="171450" indent="-171450">
                        <a:buFont typeface="Arial" panose="020B0604020202020204" pitchFamily="34" charset="0"/>
                        <a:buChar char="•"/>
                      </a:pPr>
                      <a:r>
                        <a:rPr lang="en-US" sz="1100" dirty="0"/>
                        <a:t>Routes identified for service improvements in the RPTP</a:t>
                      </a:r>
                    </a:p>
                  </a:txBody>
                  <a:tcPr/>
                </a:tc>
                <a:tc>
                  <a:txBody>
                    <a:bodyPr/>
                    <a:lstStyle/>
                    <a:p>
                      <a:pPr marL="0" indent="0">
                        <a:buFont typeface="Arial" panose="020B0604020202020204" pitchFamily="34" charset="0"/>
                        <a:buNone/>
                      </a:pPr>
                      <a:r>
                        <a:rPr lang="en-US" sz="1100" b="1" dirty="0"/>
                        <a:t>Deficiencies</a:t>
                      </a:r>
                      <a:endParaRPr lang="en-US" sz="1100" dirty="0"/>
                    </a:p>
                    <a:p>
                      <a:pPr marL="171450" indent="-171450">
                        <a:buFont typeface="Arial" panose="020B0604020202020204" pitchFamily="34" charset="0"/>
                        <a:buChar char="•"/>
                      </a:pPr>
                      <a:r>
                        <a:rPr lang="en-US" sz="1100" dirty="0"/>
                        <a:t>Footpath width compared to TDM Standard</a:t>
                      </a:r>
                    </a:p>
                    <a:p>
                      <a:pPr marL="171450" indent="-171450">
                        <a:buFont typeface="Arial" panose="020B0604020202020204" pitchFamily="34" charset="0"/>
                        <a:buChar char="•"/>
                      </a:pPr>
                      <a:r>
                        <a:rPr lang="en-US" sz="1100" dirty="0"/>
                        <a:t>Distance between priority crossings on busy roads</a:t>
                      </a:r>
                    </a:p>
                    <a:p>
                      <a:pPr marL="171450" indent="-171450">
                        <a:buFont typeface="Arial" panose="020B0604020202020204" pitchFamily="34" charset="0"/>
                        <a:buChar char="•"/>
                      </a:pPr>
                      <a:endParaRPr lang="en-US" sz="1100" dirty="0"/>
                    </a:p>
                    <a:p>
                      <a:pPr marL="0" indent="0">
                        <a:buFont typeface="Arial" panose="020B0604020202020204" pitchFamily="34" charset="0"/>
                        <a:buNone/>
                      </a:pPr>
                      <a:r>
                        <a:rPr lang="en-US" sz="1100" b="1" dirty="0"/>
                        <a:t>Opportunity</a:t>
                      </a:r>
                    </a:p>
                    <a:p>
                      <a:pPr marL="171450" indent="-171450">
                        <a:buFont typeface="Arial" panose="020B0604020202020204" pitchFamily="34" charset="0"/>
                        <a:buChar char="•"/>
                      </a:pPr>
                      <a:r>
                        <a:rPr lang="en-US" sz="1100" dirty="0"/>
                        <a:t>Footpaths inside intervention areas identified in the Walking Programme Business Case</a:t>
                      </a:r>
                    </a:p>
                  </a:txBody>
                  <a:tcPr/>
                </a:tc>
                <a:tc>
                  <a:txBody>
                    <a:bodyPr/>
                    <a:lstStyle/>
                    <a:p>
                      <a:pPr marL="0" indent="0">
                        <a:buFont typeface="Arial" panose="020B0604020202020204" pitchFamily="34" charset="0"/>
                        <a:buNone/>
                      </a:pPr>
                      <a:r>
                        <a:rPr lang="en-US" sz="1100" b="1" dirty="0"/>
                        <a:t>Deficiencies</a:t>
                      </a:r>
                      <a:endParaRPr lang="en-US" sz="1100" dirty="0"/>
                    </a:p>
                    <a:p>
                      <a:pPr marL="171450" indent="-171450">
                        <a:buFont typeface="Arial" panose="020B0604020202020204" pitchFamily="34" charset="0"/>
                        <a:buChar char="•"/>
                      </a:pPr>
                      <a:r>
                        <a:rPr lang="en-US" sz="1100" dirty="0"/>
                        <a:t>Unsafe or no facilities</a:t>
                      </a:r>
                    </a:p>
                    <a:p>
                      <a:pPr marL="171450" indent="-171450">
                        <a:buFont typeface="Arial" panose="020B0604020202020204" pitchFamily="34" charset="0"/>
                        <a:buChar char="•"/>
                      </a:pPr>
                      <a:endParaRPr lang="en-NZ" sz="1100" dirty="0"/>
                    </a:p>
                    <a:p>
                      <a:pPr marL="0" indent="0">
                        <a:buFont typeface="Arial" panose="020B0604020202020204" pitchFamily="34" charset="0"/>
                        <a:buNone/>
                      </a:pPr>
                      <a:r>
                        <a:rPr lang="en-US" sz="1100" b="1" dirty="0"/>
                        <a:t>Opportunity</a:t>
                      </a:r>
                    </a:p>
                    <a:p>
                      <a:pPr marL="171450" indent="-171450">
                        <a:buFont typeface="Arial" panose="020B0604020202020204" pitchFamily="34" charset="0"/>
                        <a:buChar char="•"/>
                      </a:pPr>
                      <a:r>
                        <a:rPr lang="en-US" sz="1100" dirty="0"/>
                        <a:t>Routes without facilities in the catchment of centres, schools, RTN Stations</a:t>
                      </a:r>
                    </a:p>
                    <a:p>
                      <a:pPr marL="171450" indent="-171450">
                        <a:buFont typeface="Arial" panose="020B0604020202020204" pitchFamily="34" charset="0"/>
                        <a:buChar char="•"/>
                      </a:pPr>
                      <a:r>
                        <a:rPr lang="en-US" sz="1100" dirty="0"/>
                        <a:t>Routes without facilities connecting to built/committed facilities</a:t>
                      </a:r>
                    </a:p>
                    <a:p>
                      <a:pPr marL="0" indent="0">
                        <a:buFont typeface="Arial" panose="020B0604020202020204" pitchFamily="34" charset="0"/>
                        <a:buNone/>
                      </a:pPr>
                      <a:endParaRPr lang="en-US" sz="1100" dirty="0"/>
                    </a:p>
                  </a:txBody>
                  <a:tcPr/>
                </a:tc>
                <a:extLst>
                  <a:ext uri="{0D108BD9-81ED-4DB2-BD59-A6C34878D82A}">
                    <a16:rowId xmlns:a16="http://schemas.microsoft.com/office/drawing/2014/main" val="1204812381"/>
                  </a:ext>
                </a:extLst>
              </a:tr>
            </a:tbl>
          </a:graphicData>
        </a:graphic>
      </p:graphicFrame>
      <p:graphicFrame>
        <p:nvGraphicFramePr>
          <p:cNvPr id="26" name="Table 23">
            <a:extLst>
              <a:ext uri="{FF2B5EF4-FFF2-40B4-BE49-F238E27FC236}">
                <a16:creationId xmlns:a16="http://schemas.microsoft.com/office/drawing/2014/main" id="{13F7C3E8-655F-3366-91B1-B7430962059F}"/>
              </a:ext>
            </a:extLst>
          </p:cNvPr>
          <p:cNvGraphicFramePr>
            <a:graphicFrameLocks noGrp="1"/>
          </p:cNvGraphicFramePr>
          <p:nvPr>
            <p:extLst>
              <p:ext uri="{D42A27DB-BD31-4B8C-83A1-F6EECF244321}">
                <p14:modId xmlns:p14="http://schemas.microsoft.com/office/powerpoint/2010/main" val="477749850"/>
              </p:ext>
            </p:extLst>
          </p:nvPr>
        </p:nvGraphicFramePr>
        <p:xfrm>
          <a:off x="685257" y="3528791"/>
          <a:ext cx="10590621" cy="1635760"/>
        </p:xfrm>
        <a:graphic>
          <a:graphicData uri="http://schemas.openxmlformats.org/drawingml/2006/table">
            <a:tbl>
              <a:tblPr firstRow="1" bandRow="1">
                <a:tableStyleId>{5C22544A-7EE6-4342-B048-85BDC9FD1C3A}</a:tableStyleId>
              </a:tblPr>
              <a:tblGrid>
                <a:gridCol w="3530207">
                  <a:extLst>
                    <a:ext uri="{9D8B030D-6E8A-4147-A177-3AD203B41FA5}">
                      <a16:colId xmlns:a16="http://schemas.microsoft.com/office/drawing/2014/main" val="1857312861"/>
                    </a:ext>
                  </a:extLst>
                </a:gridCol>
                <a:gridCol w="3530207">
                  <a:extLst>
                    <a:ext uri="{9D8B030D-6E8A-4147-A177-3AD203B41FA5}">
                      <a16:colId xmlns:a16="http://schemas.microsoft.com/office/drawing/2014/main" val="1572754735"/>
                    </a:ext>
                  </a:extLst>
                </a:gridCol>
                <a:gridCol w="3530207">
                  <a:extLst>
                    <a:ext uri="{9D8B030D-6E8A-4147-A177-3AD203B41FA5}">
                      <a16:colId xmlns:a16="http://schemas.microsoft.com/office/drawing/2014/main" val="3430466399"/>
                    </a:ext>
                  </a:extLst>
                </a:gridCol>
              </a:tblGrid>
              <a:tr h="370840">
                <a:tc>
                  <a:txBody>
                    <a:bodyPr/>
                    <a:lstStyle/>
                    <a:p>
                      <a:r>
                        <a:rPr lang="en-US" sz="1400" b="1" dirty="0"/>
                        <a:t>Public Transport</a:t>
                      </a:r>
                      <a:endParaRPr lang="en-NZ" sz="1400" b="1" dirty="0"/>
                    </a:p>
                  </a:txBody>
                  <a:tcPr/>
                </a:tc>
                <a:tc>
                  <a:txBody>
                    <a:bodyPr/>
                    <a:lstStyle/>
                    <a:p>
                      <a:r>
                        <a:rPr lang="en-US" sz="1400" b="1" dirty="0"/>
                        <a:t>Freight</a:t>
                      </a:r>
                      <a:endParaRPr lang="en-NZ" sz="1400" b="1" dirty="0"/>
                    </a:p>
                  </a:txBody>
                  <a:tcPr/>
                </a:tc>
                <a:tc>
                  <a:txBody>
                    <a:bodyPr/>
                    <a:lstStyle/>
                    <a:p>
                      <a:r>
                        <a:rPr lang="en-US" sz="1400" b="1" dirty="0"/>
                        <a:t>Environment</a:t>
                      </a:r>
                      <a:endParaRPr lang="en-NZ" sz="1400" b="1" dirty="0"/>
                    </a:p>
                  </a:txBody>
                  <a:tcPr/>
                </a:tc>
                <a:extLst>
                  <a:ext uri="{0D108BD9-81ED-4DB2-BD59-A6C34878D82A}">
                    <a16:rowId xmlns:a16="http://schemas.microsoft.com/office/drawing/2014/main" val="41819486"/>
                  </a:ext>
                </a:extLst>
              </a:tr>
              <a:tr h="370840">
                <a:tc>
                  <a:txBody>
                    <a:bodyPr/>
                    <a:lstStyle/>
                    <a:p>
                      <a:pPr marL="0" indent="0">
                        <a:buFont typeface="Arial" panose="020B0604020202020204" pitchFamily="34" charset="0"/>
                        <a:buNone/>
                      </a:pPr>
                      <a:r>
                        <a:rPr lang="en-US" sz="1100" b="1" dirty="0"/>
                        <a:t>Deficiencies</a:t>
                      </a:r>
                      <a:endParaRPr lang="en-US" sz="1100" dirty="0"/>
                    </a:p>
                    <a:p>
                      <a:pPr marL="171450" indent="-171450">
                        <a:buFont typeface="Arial" panose="020B0604020202020204" pitchFamily="34" charset="0"/>
                        <a:buChar char="•"/>
                      </a:pPr>
                      <a:r>
                        <a:rPr lang="en-US" sz="1100" dirty="0"/>
                        <a:t>AM and PM Speed and Productivity Level of Service</a:t>
                      </a:r>
                    </a:p>
                    <a:p>
                      <a:pPr marL="171450" indent="-171450">
                        <a:buFont typeface="Arial" panose="020B0604020202020204" pitchFamily="34" charset="0"/>
                        <a:buChar char="•"/>
                      </a:pPr>
                      <a:r>
                        <a:rPr lang="en-US" sz="1100" dirty="0"/>
                        <a:t>AM and PM Reliability Level of Service</a:t>
                      </a:r>
                    </a:p>
                    <a:p>
                      <a:pPr marL="171450" indent="-171450">
                        <a:buFont typeface="Arial" panose="020B0604020202020204" pitchFamily="34" charset="0"/>
                        <a:buChar char="•"/>
                      </a:pPr>
                      <a:r>
                        <a:rPr lang="en-US" sz="1100" dirty="0"/>
                        <a:t>AM and PM volume/Capacity Ratio changes (forecast)</a:t>
                      </a:r>
                    </a:p>
                    <a:p>
                      <a:pPr marL="171450" indent="-171450">
                        <a:buFont typeface="Arial" panose="020B0604020202020204" pitchFamily="34" charset="0"/>
                        <a:buChar char="•"/>
                      </a:pPr>
                      <a:endParaRPr lang="en-NZ" sz="1100" dirty="0"/>
                    </a:p>
                  </a:txBody>
                  <a:tcPr/>
                </a:tc>
                <a:tc>
                  <a:txBody>
                    <a:bodyPr/>
                    <a:lstStyle/>
                    <a:p>
                      <a:pPr marL="0" indent="0">
                        <a:buFont typeface="Arial" panose="020B0604020202020204" pitchFamily="34" charset="0"/>
                        <a:buNone/>
                      </a:pPr>
                      <a:r>
                        <a:rPr lang="en-US" sz="1100" b="1" dirty="0"/>
                        <a:t>Deficiencies</a:t>
                      </a:r>
                      <a:endParaRPr lang="en-US" sz="1100" dirty="0"/>
                    </a:p>
                    <a:p>
                      <a:pPr marL="171450" indent="-171450">
                        <a:buFont typeface="Arial" panose="020B0604020202020204" pitchFamily="34" charset="0"/>
                        <a:buChar char="•"/>
                      </a:pPr>
                      <a:r>
                        <a:rPr lang="en-US" sz="1100" dirty="0"/>
                        <a:t>AM and Interpeak Speed Level of Service</a:t>
                      </a:r>
                    </a:p>
                    <a:p>
                      <a:pPr marL="171450" indent="-171450">
                        <a:buFont typeface="Arial" panose="020B0604020202020204" pitchFamily="34" charset="0"/>
                        <a:buChar char="•"/>
                      </a:pPr>
                      <a:r>
                        <a:rPr lang="en-US" sz="1100" dirty="0"/>
                        <a:t>AM Volume/Capacity Ratio Changes (forecast)</a:t>
                      </a:r>
                    </a:p>
                    <a:p>
                      <a:pPr marL="171450" indent="-171450">
                        <a:buFont typeface="Arial" panose="020B0604020202020204" pitchFamily="34" charset="0"/>
                        <a:buChar char="•"/>
                      </a:pPr>
                      <a:endParaRPr lang="en-US" sz="1100" dirty="0"/>
                    </a:p>
                    <a:p>
                      <a:pPr marL="0" indent="0">
                        <a:buFont typeface="Arial" panose="020B0604020202020204" pitchFamily="34" charset="0"/>
                        <a:buNone/>
                      </a:pPr>
                      <a:r>
                        <a:rPr lang="en-US" sz="1100" b="1" dirty="0"/>
                        <a:t>Opportunity</a:t>
                      </a:r>
                    </a:p>
                    <a:p>
                      <a:pPr marL="171450" indent="-171450">
                        <a:buFont typeface="Arial" panose="020B0604020202020204" pitchFamily="34" charset="0"/>
                        <a:buChar char="•"/>
                      </a:pPr>
                      <a:r>
                        <a:rPr lang="en-US" sz="1100" dirty="0"/>
                        <a:t>Routes with significant forecast freight volumes</a:t>
                      </a:r>
                    </a:p>
                    <a:p>
                      <a:pPr marL="171450" indent="-171450">
                        <a:buFont typeface="Arial" panose="020B0604020202020204" pitchFamily="34" charset="0"/>
                        <a:buChar char="•"/>
                      </a:pPr>
                      <a:endParaRPr lang="en-US" sz="1100" dirty="0"/>
                    </a:p>
                  </a:txBody>
                  <a:tcPr/>
                </a:tc>
                <a:tc>
                  <a:txBody>
                    <a:bodyPr/>
                    <a:lstStyle/>
                    <a:p>
                      <a:pPr marL="0" indent="0">
                        <a:buFont typeface="Arial" panose="020B0604020202020204" pitchFamily="34" charset="0"/>
                        <a:buNone/>
                      </a:pPr>
                      <a:r>
                        <a:rPr lang="en-US" sz="1100" b="1" dirty="0"/>
                        <a:t>Deficiencies</a:t>
                      </a:r>
                      <a:endParaRPr lang="en-US" sz="1100" dirty="0"/>
                    </a:p>
                    <a:p>
                      <a:pPr marL="171450" indent="-171450">
                        <a:buFont typeface="Arial" panose="020B0604020202020204" pitchFamily="34" charset="0"/>
                        <a:buChar char="•"/>
                      </a:pPr>
                      <a:r>
                        <a:rPr lang="en-US" sz="1100" dirty="0"/>
                        <a:t>Untreated Stormwater Runoff</a:t>
                      </a:r>
                    </a:p>
                    <a:p>
                      <a:pPr marL="171450" indent="-171450">
                        <a:buFont typeface="Arial" panose="020B0604020202020204" pitchFamily="34" charset="0"/>
                        <a:buChar char="•"/>
                      </a:pPr>
                      <a:r>
                        <a:rPr lang="en-US" sz="1100" dirty="0"/>
                        <a:t>Coastal Erosion and flooding risk</a:t>
                      </a:r>
                    </a:p>
                    <a:p>
                      <a:pPr marL="171450" indent="-171450">
                        <a:buFont typeface="Arial" panose="020B0604020202020204" pitchFamily="34" charset="0"/>
                        <a:buChar char="•"/>
                      </a:pPr>
                      <a:endParaRPr lang="en-US" sz="1100" dirty="0"/>
                    </a:p>
                    <a:p>
                      <a:pPr marL="0" indent="0">
                        <a:buFont typeface="Arial" panose="020B0604020202020204" pitchFamily="34" charset="0"/>
                        <a:buNone/>
                      </a:pPr>
                      <a:r>
                        <a:rPr lang="en-US" sz="1100" b="1" dirty="0"/>
                        <a:t>Opportunity</a:t>
                      </a:r>
                    </a:p>
                    <a:p>
                      <a:pPr marL="171450" indent="-171450">
                        <a:buFont typeface="Arial" panose="020B0604020202020204" pitchFamily="34" charset="0"/>
                        <a:buChar char="•"/>
                      </a:pPr>
                      <a:r>
                        <a:rPr lang="en-US" sz="1100" dirty="0"/>
                        <a:t>High place value areas with high heat vulnerability and few street trees. </a:t>
                      </a:r>
                      <a:endParaRPr lang="en-NZ" sz="1100" dirty="0"/>
                    </a:p>
                  </a:txBody>
                  <a:tcPr/>
                </a:tc>
                <a:extLst>
                  <a:ext uri="{0D108BD9-81ED-4DB2-BD59-A6C34878D82A}">
                    <a16:rowId xmlns:a16="http://schemas.microsoft.com/office/drawing/2014/main" val="1204812381"/>
                  </a:ext>
                </a:extLst>
              </a:tr>
            </a:tbl>
          </a:graphicData>
        </a:graphic>
      </p:graphicFrame>
      <p:graphicFrame>
        <p:nvGraphicFramePr>
          <p:cNvPr id="27" name="Table 23">
            <a:extLst>
              <a:ext uri="{FF2B5EF4-FFF2-40B4-BE49-F238E27FC236}">
                <a16:creationId xmlns:a16="http://schemas.microsoft.com/office/drawing/2014/main" id="{1222B500-2853-F365-BB93-26B57377ABCC}"/>
              </a:ext>
            </a:extLst>
          </p:cNvPr>
          <p:cNvGraphicFramePr>
            <a:graphicFrameLocks noGrp="1"/>
          </p:cNvGraphicFramePr>
          <p:nvPr>
            <p:extLst>
              <p:ext uri="{D42A27DB-BD31-4B8C-83A1-F6EECF244321}">
                <p14:modId xmlns:p14="http://schemas.microsoft.com/office/powerpoint/2010/main" val="3000085333"/>
              </p:ext>
            </p:extLst>
          </p:nvPr>
        </p:nvGraphicFramePr>
        <p:xfrm>
          <a:off x="7745671" y="5388713"/>
          <a:ext cx="3530207" cy="965200"/>
        </p:xfrm>
        <a:graphic>
          <a:graphicData uri="http://schemas.openxmlformats.org/drawingml/2006/table">
            <a:tbl>
              <a:tblPr firstRow="1" bandRow="1">
                <a:tableStyleId>{5C22544A-7EE6-4342-B048-85BDC9FD1C3A}</a:tableStyleId>
              </a:tblPr>
              <a:tblGrid>
                <a:gridCol w="3530207">
                  <a:extLst>
                    <a:ext uri="{9D8B030D-6E8A-4147-A177-3AD203B41FA5}">
                      <a16:colId xmlns:a16="http://schemas.microsoft.com/office/drawing/2014/main" val="3430466399"/>
                    </a:ext>
                  </a:extLst>
                </a:gridCol>
              </a:tblGrid>
              <a:tr h="370840">
                <a:tc>
                  <a:txBody>
                    <a:bodyPr/>
                    <a:lstStyle/>
                    <a:p>
                      <a:r>
                        <a:rPr lang="en-US" sz="1400" b="1" dirty="0"/>
                        <a:t>Safety</a:t>
                      </a:r>
                      <a:endParaRPr lang="en-NZ" sz="1400" b="1" dirty="0"/>
                    </a:p>
                  </a:txBody>
                  <a:tcPr/>
                </a:tc>
                <a:extLst>
                  <a:ext uri="{0D108BD9-81ED-4DB2-BD59-A6C34878D82A}">
                    <a16:rowId xmlns:a16="http://schemas.microsoft.com/office/drawing/2014/main" val="41819486"/>
                  </a:ext>
                </a:extLst>
              </a:tr>
              <a:tr h="370840">
                <a:tc>
                  <a:txBody>
                    <a:bodyPr/>
                    <a:lstStyle/>
                    <a:p>
                      <a:pPr marL="0" indent="0">
                        <a:buFont typeface="Arial" panose="020B0604020202020204" pitchFamily="34" charset="0"/>
                        <a:buNone/>
                      </a:pPr>
                      <a:r>
                        <a:rPr lang="en-US" sz="1100" b="1" dirty="0"/>
                        <a:t>Deficiencies</a:t>
                      </a:r>
                      <a:endParaRPr lang="en-US" sz="1100" dirty="0"/>
                    </a:p>
                    <a:p>
                      <a:pPr marL="171450" indent="-171450">
                        <a:buFont typeface="Arial" panose="020B0604020202020204" pitchFamily="34" charset="0"/>
                        <a:buChar char="•"/>
                      </a:pPr>
                      <a:r>
                        <a:rPr lang="en-US" sz="1100" dirty="0"/>
                        <a:t>Urban KiwiRAP Collective Risk</a:t>
                      </a:r>
                    </a:p>
                    <a:p>
                      <a:pPr marL="171450" indent="-171450">
                        <a:buFont typeface="Arial" panose="020B0604020202020204" pitchFamily="34" charset="0"/>
                        <a:buChar char="•"/>
                      </a:pPr>
                      <a:r>
                        <a:rPr lang="en-US" sz="1100" dirty="0"/>
                        <a:t>Urban KiwiRAP Active Road User Risk</a:t>
                      </a:r>
                      <a:endParaRPr lang="en-NZ" sz="1100" dirty="0"/>
                    </a:p>
                  </a:txBody>
                  <a:tcPr/>
                </a:tc>
                <a:extLst>
                  <a:ext uri="{0D108BD9-81ED-4DB2-BD59-A6C34878D82A}">
                    <a16:rowId xmlns:a16="http://schemas.microsoft.com/office/drawing/2014/main" val="1204812381"/>
                  </a:ext>
                </a:extLst>
              </a:tr>
            </a:tbl>
          </a:graphicData>
        </a:graphic>
      </p:graphicFrame>
      <p:sp>
        <p:nvSpPr>
          <p:cNvPr id="29" name="Text Placeholder 4">
            <a:extLst>
              <a:ext uri="{FF2B5EF4-FFF2-40B4-BE49-F238E27FC236}">
                <a16:creationId xmlns:a16="http://schemas.microsoft.com/office/drawing/2014/main" id="{3237F106-93EE-8295-1F56-872A445D3CC5}"/>
              </a:ext>
            </a:extLst>
          </p:cNvPr>
          <p:cNvSpPr txBox="1">
            <a:spLocks/>
          </p:cNvSpPr>
          <p:nvPr/>
        </p:nvSpPr>
        <p:spPr>
          <a:xfrm>
            <a:off x="685256" y="958482"/>
            <a:ext cx="9296943" cy="3233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0" i="0" kern="1200" spc="-80" baseline="0">
                <a:solidFill>
                  <a:srgbClr val="0073BD"/>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High level summary of data considered for each mode and problem</a:t>
            </a:r>
          </a:p>
        </p:txBody>
      </p:sp>
      <p:sp>
        <p:nvSpPr>
          <p:cNvPr id="30" name="Text Placeholder 2">
            <a:extLst>
              <a:ext uri="{FF2B5EF4-FFF2-40B4-BE49-F238E27FC236}">
                <a16:creationId xmlns:a16="http://schemas.microsoft.com/office/drawing/2014/main" id="{E1500901-9D4F-CD1D-4098-C1E36048CE75}"/>
              </a:ext>
            </a:extLst>
          </p:cNvPr>
          <p:cNvSpPr>
            <a:spLocks noGrp="1"/>
          </p:cNvSpPr>
          <p:nvPr>
            <p:ph type="body" sz="quarter" idx="21"/>
          </p:nvPr>
        </p:nvSpPr>
        <p:spPr>
          <a:xfrm>
            <a:off x="1469726" y="5415908"/>
            <a:ext cx="6040346" cy="1614479"/>
          </a:xfrm>
        </p:spPr>
        <p:txBody>
          <a:bodyPr/>
          <a:lstStyle/>
          <a:p>
            <a:pPr marL="171450" indent="-171450">
              <a:buFont typeface="Arial" panose="020B0604020202020204" pitchFamily="34" charset="0"/>
              <a:buChar char="•"/>
            </a:pPr>
            <a:r>
              <a:rPr lang="en-US" b="1" dirty="0"/>
              <a:t>Deficiencies</a:t>
            </a:r>
            <a:r>
              <a:rPr lang="en-US" b="1"/>
              <a:t>: </a:t>
            </a:r>
            <a:r>
              <a:rPr lang="en-US"/>
              <a:t>where </a:t>
            </a:r>
            <a:r>
              <a:rPr lang="en-US" dirty="0"/>
              <a:t>our customers or the environment experience outcomes that fall short of AT’s strategic objectives, either now or in the future.</a:t>
            </a:r>
          </a:p>
          <a:p>
            <a:pPr marL="171450" indent="-171450">
              <a:buFont typeface="Arial" panose="020B0604020202020204" pitchFamily="34" charset="0"/>
              <a:buChar char="•"/>
            </a:pPr>
            <a:r>
              <a:rPr lang="en-US" b="1" dirty="0"/>
              <a:t>Opportunities</a:t>
            </a:r>
            <a:r>
              <a:rPr lang="en-US" dirty="0"/>
              <a:t>: where proactive improvement initiatives would likely achieve the highest impacts on customer experience, environment, or other strategic outcomes.</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607614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1A59CF-33F6-040C-D3D3-D479BC22B14B}"/>
              </a:ext>
            </a:extLst>
          </p:cNvPr>
          <p:cNvSpPr/>
          <p:nvPr/>
        </p:nvSpPr>
        <p:spPr>
          <a:xfrm>
            <a:off x="0" y="0"/>
            <a:ext cx="12192000" cy="6403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2" name="Picture 11">
            <a:extLst>
              <a:ext uri="{FF2B5EF4-FFF2-40B4-BE49-F238E27FC236}">
                <a16:creationId xmlns:a16="http://schemas.microsoft.com/office/drawing/2014/main" id="{885C7384-AEF2-21D9-8C2C-E220D1DB328A}"/>
              </a:ext>
            </a:extLst>
          </p:cNvPr>
          <p:cNvPicPr>
            <a:picLocks noChangeAspect="1"/>
          </p:cNvPicPr>
          <p:nvPr/>
        </p:nvPicPr>
        <p:blipFill>
          <a:blip r:embed="rId2"/>
          <a:stretch>
            <a:fillRect/>
          </a:stretch>
        </p:blipFill>
        <p:spPr>
          <a:xfrm>
            <a:off x="6096000" y="1892687"/>
            <a:ext cx="6081646" cy="3550331"/>
          </a:xfrm>
          <a:prstGeom prst="rect">
            <a:avLst/>
          </a:prstGeom>
        </p:spPr>
      </p:pic>
      <p:sp>
        <p:nvSpPr>
          <p:cNvPr id="13" name="Text Placeholder 5">
            <a:extLst>
              <a:ext uri="{FF2B5EF4-FFF2-40B4-BE49-F238E27FC236}">
                <a16:creationId xmlns:a16="http://schemas.microsoft.com/office/drawing/2014/main" id="{D7277A0F-43C3-2BC4-6137-0AED96E7D688}"/>
              </a:ext>
            </a:extLst>
          </p:cNvPr>
          <p:cNvSpPr txBox="1">
            <a:spLocks/>
          </p:cNvSpPr>
          <p:nvPr/>
        </p:nvSpPr>
        <p:spPr>
          <a:xfrm>
            <a:off x="702932" y="170745"/>
            <a:ext cx="3320363" cy="3233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0" spc="-8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5"/>
                </a:solidFill>
              </a:rPr>
              <a:t>Strategic Networks</a:t>
            </a:r>
          </a:p>
        </p:txBody>
      </p:sp>
      <p:sp>
        <p:nvSpPr>
          <p:cNvPr id="14" name="Text Placeholder 5">
            <a:extLst>
              <a:ext uri="{FF2B5EF4-FFF2-40B4-BE49-F238E27FC236}">
                <a16:creationId xmlns:a16="http://schemas.microsoft.com/office/drawing/2014/main" id="{598F7772-4181-54BF-D0F6-AF719134AEFD}"/>
              </a:ext>
            </a:extLst>
          </p:cNvPr>
          <p:cNvSpPr txBox="1">
            <a:spLocks/>
          </p:cNvSpPr>
          <p:nvPr/>
        </p:nvSpPr>
        <p:spPr>
          <a:xfrm>
            <a:off x="4901735" y="170745"/>
            <a:ext cx="2938312" cy="3233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0" spc="-8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System Analysis</a:t>
            </a:r>
          </a:p>
        </p:txBody>
      </p:sp>
      <p:sp>
        <p:nvSpPr>
          <p:cNvPr id="15" name="Text Placeholder 5">
            <a:extLst>
              <a:ext uri="{FF2B5EF4-FFF2-40B4-BE49-F238E27FC236}">
                <a16:creationId xmlns:a16="http://schemas.microsoft.com/office/drawing/2014/main" id="{67C1BD7E-133B-5D13-0F60-5E67A81C86BD}"/>
              </a:ext>
            </a:extLst>
          </p:cNvPr>
          <p:cNvSpPr txBox="1">
            <a:spLocks/>
          </p:cNvSpPr>
          <p:nvPr/>
        </p:nvSpPr>
        <p:spPr>
          <a:xfrm>
            <a:off x="9596927" y="170745"/>
            <a:ext cx="2203222" cy="3233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0" spc="-8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5"/>
                </a:solidFill>
              </a:rPr>
              <a:t>Focus Areas</a:t>
            </a:r>
          </a:p>
        </p:txBody>
      </p:sp>
      <p:sp>
        <p:nvSpPr>
          <p:cNvPr id="20" name="Text Placeholder 2">
            <a:extLst>
              <a:ext uri="{FF2B5EF4-FFF2-40B4-BE49-F238E27FC236}">
                <a16:creationId xmlns:a16="http://schemas.microsoft.com/office/drawing/2014/main" id="{34AC1531-F727-902F-7315-11FE22C40096}"/>
              </a:ext>
            </a:extLst>
          </p:cNvPr>
          <p:cNvSpPr txBox="1">
            <a:spLocks/>
          </p:cNvSpPr>
          <p:nvPr/>
        </p:nvSpPr>
        <p:spPr>
          <a:xfrm>
            <a:off x="702933" y="1234325"/>
            <a:ext cx="5964568" cy="1854890"/>
          </a:xfrm>
          <a:prstGeom prst="rect">
            <a:avLst/>
          </a:prstGeom>
        </p:spPr>
        <p:txBody>
          <a:bodyPr/>
          <a:lstStyle>
            <a:lvl1pPr marL="0" indent="0" algn="l" defTabSz="914400" rtl="0" eaLnBrk="1" latinLnBrk="0" hangingPunct="1">
              <a:lnSpc>
                <a:spcPts val="1400"/>
              </a:lnSpc>
              <a:spcBef>
                <a:spcPts val="1000"/>
              </a:spcBef>
              <a:buFont typeface="Arial" panose="020B0604020202020204" pitchFamily="34" charset="0"/>
              <a:buNone/>
              <a:defRPr sz="1200" kern="1200" spc="0">
                <a:solidFill>
                  <a:srgbClr val="01123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0"/>
              </a:spcBef>
              <a:buFont typeface="Arial" panose="020B0604020202020204" pitchFamily="34" charset="0"/>
              <a:buChar char="•"/>
            </a:pPr>
            <a:r>
              <a:rPr lang="en-US" dirty="0"/>
              <a:t>A </a:t>
            </a:r>
            <a:r>
              <a:rPr lang="en-US" b="1" dirty="0"/>
              <a:t>new intermodal problem</a:t>
            </a:r>
            <a:r>
              <a:rPr lang="en-US" dirty="0"/>
              <a:t>, based on the draft Auckland Transport Equity Framework, investigating how transport outcomes are distributed across the region</a:t>
            </a:r>
          </a:p>
          <a:p>
            <a:pPr marL="171450" indent="-171450">
              <a:spcBef>
                <a:spcPts val="800"/>
              </a:spcBef>
              <a:spcAft>
                <a:spcPts val="600"/>
              </a:spcAft>
              <a:buFont typeface="Arial" panose="020B0604020202020204" pitchFamily="34" charset="0"/>
              <a:buChar char="•"/>
            </a:pPr>
            <a:r>
              <a:rPr lang="en-US" dirty="0"/>
              <a:t>Follows a high-resolution GIS analysis that measures regional transport outcomes for across three domains: </a:t>
            </a:r>
          </a:p>
          <a:p>
            <a:pPr marL="628650" lvl="1" indent="-171450">
              <a:lnSpc>
                <a:spcPct val="150000"/>
              </a:lnSpc>
              <a:spcBef>
                <a:spcPts val="0"/>
              </a:spcBef>
              <a:buFont typeface="Arial" panose="020B0604020202020204" pitchFamily="34" charset="0"/>
              <a:buChar char="•"/>
            </a:pPr>
            <a:r>
              <a:rPr lang="en-US" sz="1200" dirty="0"/>
              <a:t>Local Access (key destinations in community), </a:t>
            </a:r>
          </a:p>
          <a:p>
            <a:pPr marL="628650" lvl="1" indent="-171450">
              <a:lnSpc>
                <a:spcPct val="150000"/>
              </a:lnSpc>
              <a:spcBef>
                <a:spcPts val="0"/>
              </a:spcBef>
              <a:buFont typeface="Arial" panose="020B0604020202020204" pitchFamily="34" charset="0"/>
              <a:buChar char="•"/>
            </a:pPr>
            <a:r>
              <a:rPr lang="en-US" sz="1200" dirty="0"/>
              <a:t>Regional Access (jobs and people using various modes), and </a:t>
            </a:r>
          </a:p>
          <a:p>
            <a:pPr marL="628650" lvl="1" indent="-171450">
              <a:lnSpc>
                <a:spcPct val="150000"/>
              </a:lnSpc>
              <a:spcBef>
                <a:spcPts val="0"/>
              </a:spcBef>
              <a:buFont typeface="Arial" panose="020B0604020202020204" pitchFamily="34" charset="0"/>
              <a:buChar char="•"/>
            </a:pPr>
            <a:r>
              <a:rPr lang="en-US" sz="1200" dirty="0"/>
              <a:t>Transport System Disbenefits (negative impacts such as safety risk) </a:t>
            </a:r>
          </a:p>
          <a:p>
            <a:pPr marL="171450" indent="-171450">
              <a:spcBef>
                <a:spcPts val="800"/>
              </a:spcBef>
              <a:spcAft>
                <a:spcPts val="600"/>
              </a:spcAft>
              <a:buFont typeface="Arial" panose="020B0604020202020204" pitchFamily="34" charset="0"/>
              <a:buChar char="•"/>
            </a:pPr>
            <a:r>
              <a:rPr lang="en-US" dirty="0"/>
              <a:t>Multiple measures, surfaced through research conducted within the Auckland Transport Equity Framework, were considered for each domain. Measures include distance to nearest PT stop, access to population via PT, or percentage of roads with high safety risk in local area. </a:t>
            </a:r>
          </a:p>
          <a:p>
            <a:pPr marL="171450" indent="-171450">
              <a:spcBef>
                <a:spcPts val="800"/>
              </a:spcBef>
              <a:spcAft>
                <a:spcPts val="600"/>
              </a:spcAft>
              <a:buFont typeface="Arial" panose="020B0604020202020204" pitchFamily="34" charset="0"/>
              <a:buChar char="•"/>
            </a:pPr>
            <a:r>
              <a:rPr lang="en-US" dirty="0"/>
              <a:t>Different measures for Rural and Urban areas, as travel behaviors differ. Urban measures have a stronger focus on walking, cycling and PT.</a:t>
            </a:r>
          </a:p>
        </p:txBody>
      </p:sp>
      <p:sp>
        <p:nvSpPr>
          <p:cNvPr id="21" name="Text Placeholder 2">
            <a:extLst>
              <a:ext uri="{FF2B5EF4-FFF2-40B4-BE49-F238E27FC236}">
                <a16:creationId xmlns:a16="http://schemas.microsoft.com/office/drawing/2014/main" id="{93A9D28C-A59B-026B-A8A1-E13DFC2EF5BC}"/>
              </a:ext>
            </a:extLst>
          </p:cNvPr>
          <p:cNvSpPr txBox="1">
            <a:spLocks/>
          </p:cNvSpPr>
          <p:nvPr/>
        </p:nvSpPr>
        <p:spPr>
          <a:xfrm>
            <a:off x="685258" y="880356"/>
            <a:ext cx="5493351" cy="3233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0" i="0" kern="1200" spc="-80" baseline="0">
                <a:solidFill>
                  <a:srgbClr val="0073BD"/>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Transport Equity</a:t>
            </a:r>
          </a:p>
        </p:txBody>
      </p:sp>
      <p:sp>
        <p:nvSpPr>
          <p:cNvPr id="22" name="Text Placeholder 2">
            <a:extLst>
              <a:ext uri="{FF2B5EF4-FFF2-40B4-BE49-F238E27FC236}">
                <a16:creationId xmlns:a16="http://schemas.microsoft.com/office/drawing/2014/main" id="{0E24AA9D-57A9-6D00-6F3E-3E40A935EF67}"/>
              </a:ext>
            </a:extLst>
          </p:cNvPr>
          <p:cNvSpPr txBox="1">
            <a:spLocks/>
          </p:cNvSpPr>
          <p:nvPr/>
        </p:nvSpPr>
        <p:spPr>
          <a:xfrm>
            <a:off x="1516409" y="4870838"/>
            <a:ext cx="4854482" cy="3233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0" i="0" kern="1200" spc="-80" baseline="0">
                <a:solidFill>
                  <a:srgbClr val="0073BD"/>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800"/>
              </a:spcBef>
              <a:spcAft>
                <a:spcPts val="600"/>
              </a:spcAft>
            </a:pPr>
            <a:r>
              <a:rPr lang="en-US" dirty="0"/>
              <a:t>We want to know where vulnerable people experience poor outcomes across one or more of these domains. </a:t>
            </a:r>
          </a:p>
        </p:txBody>
      </p:sp>
    </p:spTree>
    <p:extLst>
      <p:ext uri="{BB962C8B-B14F-4D97-AF65-F5344CB8AC3E}">
        <p14:creationId xmlns:p14="http://schemas.microsoft.com/office/powerpoint/2010/main" val="952324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2038DA-5490-85AC-B173-7EDD0272C2E9}"/>
              </a:ext>
            </a:extLst>
          </p:cNvPr>
          <p:cNvSpPr/>
          <p:nvPr/>
        </p:nvSpPr>
        <p:spPr>
          <a:xfrm>
            <a:off x="0" y="0"/>
            <a:ext cx="12192000" cy="6403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Text Placeholder 2">
            <a:extLst>
              <a:ext uri="{FF2B5EF4-FFF2-40B4-BE49-F238E27FC236}">
                <a16:creationId xmlns:a16="http://schemas.microsoft.com/office/drawing/2014/main" id="{7C0F8110-8FE3-A345-FFAB-538029E4B767}"/>
              </a:ext>
            </a:extLst>
          </p:cNvPr>
          <p:cNvSpPr>
            <a:spLocks noGrp="1"/>
          </p:cNvSpPr>
          <p:nvPr>
            <p:ph type="body" sz="quarter" idx="22"/>
          </p:nvPr>
        </p:nvSpPr>
        <p:spPr>
          <a:xfrm>
            <a:off x="685258" y="3182790"/>
            <a:ext cx="5493351" cy="323335"/>
          </a:xfrm>
        </p:spPr>
        <p:txBody>
          <a:bodyPr/>
          <a:lstStyle/>
          <a:p>
            <a:r>
              <a:rPr lang="en-US" dirty="0"/>
              <a:t>Priority Areas across the region</a:t>
            </a:r>
          </a:p>
        </p:txBody>
      </p:sp>
      <p:sp>
        <p:nvSpPr>
          <p:cNvPr id="6" name="Text Placeholder 2">
            <a:extLst>
              <a:ext uri="{FF2B5EF4-FFF2-40B4-BE49-F238E27FC236}">
                <a16:creationId xmlns:a16="http://schemas.microsoft.com/office/drawing/2014/main" id="{80AF518F-9441-F8BB-743C-A17865B90A01}"/>
              </a:ext>
            </a:extLst>
          </p:cNvPr>
          <p:cNvSpPr txBox="1">
            <a:spLocks/>
          </p:cNvSpPr>
          <p:nvPr/>
        </p:nvSpPr>
        <p:spPr>
          <a:xfrm>
            <a:off x="599800" y="3506125"/>
            <a:ext cx="6632954" cy="1620616"/>
          </a:xfrm>
          <a:prstGeom prst="rect">
            <a:avLst/>
          </a:prstGeom>
        </p:spPr>
        <p:txBody>
          <a:bodyPr/>
          <a:lstStyle>
            <a:lvl1pPr marL="0" indent="0" algn="l" defTabSz="914400" rtl="0" eaLnBrk="1" latinLnBrk="0" hangingPunct="1">
              <a:lnSpc>
                <a:spcPts val="1400"/>
              </a:lnSpc>
              <a:spcBef>
                <a:spcPts val="1000"/>
              </a:spcBef>
              <a:buFont typeface="Arial" panose="020B0604020202020204" pitchFamily="34" charset="0"/>
              <a:buNone/>
              <a:defRPr sz="1200" kern="1200" spc="0">
                <a:solidFill>
                  <a:srgbClr val="01123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800"/>
              </a:spcBef>
              <a:spcAft>
                <a:spcPts val="600"/>
              </a:spcAft>
              <a:buFont typeface="Arial" panose="020B0604020202020204" pitchFamily="34" charset="0"/>
              <a:buChar char="•"/>
            </a:pPr>
            <a:r>
              <a:rPr lang="en-US" b="1" dirty="0"/>
              <a:t>West and South - </a:t>
            </a:r>
            <a:r>
              <a:rPr lang="en-US" dirty="0"/>
              <a:t>It’s difficult to walk and cycle to local destinations, and people can’t access jobs and population. People also experience noise, safety and severance issues. </a:t>
            </a:r>
          </a:p>
          <a:p>
            <a:pPr marL="171450" indent="-171450">
              <a:spcBef>
                <a:spcPts val="800"/>
              </a:spcBef>
              <a:spcAft>
                <a:spcPts val="600"/>
              </a:spcAft>
              <a:buFont typeface="Arial" panose="020B0604020202020204" pitchFamily="34" charset="0"/>
              <a:buChar char="•"/>
            </a:pPr>
            <a:r>
              <a:rPr lang="en-US" b="1" dirty="0"/>
              <a:t>Closer to the city</a:t>
            </a:r>
            <a:r>
              <a:rPr lang="en-US" dirty="0"/>
              <a:t> – Although Regional Access is better, poor local access and transport system disbenefits are found in many high deprivation areas.</a:t>
            </a:r>
          </a:p>
          <a:p>
            <a:pPr marL="171450" indent="-171450">
              <a:spcBef>
                <a:spcPts val="800"/>
              </a:spcBef>
              <a:spcAft>
                <a:spcPts val="600"/>
              </a:spcAft>
              <a:buFont typeface="Arial" panose="020B0604020202020204" pitchFamily="34" charset="0"/>
              <a:buChar char="•"/>
            </a:pPr>
            <a:r>
              <a:rPr lang="en-US" dirty="0"/>
              <a:t>Certain rural areas are impacted too, although the share of the population living in these areas is small. </a:t>
            </a:r>
          </a:p>
          <a:p>
            <a:pPr marL="171450" indent="-171450">
              <a:spcBef>
                <a:spcPts val="800"/>
              </a:spcBef>
              <a:spcAft>
                <a:spcPts val="600"/>
              </a:spcAft>
              <a:buFont typeface="Arial" panose="020B0604020202020204" pitchFamily="34" charset="0"/>
              <a:buChar char="•"/>
            </a:pPr>
            <a:endParaRPr lang="en-US" dirty="0"/>
          </a:p>
        </p:txBody>
      </p:sp>
      <p:sp>
        <p:nvSpPr>
          <p:cNvPr id="4" name="Text Placeholder 5">
            <a:extLst>
              <a:ext uri="{FF2B5EF4-FFF2-40B4-BE49-F238E27FC236}">
                <a16:creationId xmlns:a16="http://schemas.microsoft.com/office/drawing/2014/main" id="{3EB82A7D-19D6-26A6-6B8D-F406BE5CDA16}"/>
              </a:ext>
            </a:extLst>
          </p:cNvPr>
          <p:cNvSpPr txBox="1">
            <a:spLocks/>
          </p:cNvSpPr>
          <p:nvPr/>
        </p:nvSpPr>
        <p:spPr>
          <a:xfrm>
            <a:off x="599800" y="170745"/>
            <a:ext cx="3320363" cy="3233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0" spc="-8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5"/>
                </a:solidFill>
              </a:rPr>
              <a:t>Strategic Networks</a:t>
            </a:r>
          </a:p>
        </p:txBody>
      </p:sp>
      <p:sp>
        <p:nvSpPr>
          <p:cNvPr id="7" name="Text Placeholder 5">
            <a:extLst>
              <a:ext uri="{FF2B5EF4-FFF2-40B4-BE49-F238E27FC236}">
                <a16:creationId xmlns:a16="http://schemas.microsoft.com/office/drawing/2014/main" id="{92662744-D5BA-0133-8274-4E68C24E8C39}"/>
              </a:ext>
            </a:extLst>
          </p:cNvPr>
          <p:cNvSpPr txBox="1">
            <a:spLocks/>
          </p:cNvSpPr>
          <p:nvPr/>
        </p:nvSpPr>
        <p:spPr>
          <a:xfrm>
            <a:off x="4901735" y="170745"/>
            <a:ext cx="2938312" cy="3233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0" spc="-8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System Analysis</a:t>
            </a:r>
          </a:p>
        </p:txBody>
      </p:sp>
      <p:sp>
        <p:nvSpPr>
          <p:cNvPr id="8" name="Text Placeholder 5">
            <a:extLst>
              <a:ext uri="{FF2B5EF4-FFF2-40B4-BE49-F238E27FC236}">
                <a16:creationId xmlns:a16="http://schemas.microsoft.com/office/drawing/2014/main" id="{B26DA90F-4896-E473-6193-E08890BAAE03}"/>
              </a:ext>
            </a:extLst>
          </p:cNvPr>
          <p:cNvSpPr txBox="1">
            <a:spLocks/>
          </p:cNvSpPr>
          <p:nvPr/>
        </p:nvSpPr>
        <p:spPr>
          <a:xfrm>
            <a:off x="9596927" y="170745"/>
            <a:ext cx="2203222" cy="3233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0" spc="-8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5"/>
                </a:solidFill>
              </a:rPr>
              <a:t>Focus Areas</a:t>
            </a:r>
          </a:p>
        </p:txBody>
      </p:sp>
      <p:sp>
        <p:nvSpPr>
          <p:cNvPr id="10" name="Text Placeholder 2">
            <a:extLst>
              <a:ext uri="{FF2B5EF4-FFF2-40B4-BE49-F238E27FC236}">
                <a16:creationId xmlns:a16="http://schemas.microsoft.com/office/drawing/2014/main" id="{5A02B20E-705C-3C7E-9C5E-7C37AD29002A}"/>
              </a:ext>
            </a:extLst>
          </p:cNvPr>
          <p:cNvSpPr txBox="1">
            <a:spLocks/>
          </p:cNvSpPr>
          <p:nvPr/>
        </p:nvSpPr>
        <p:spPr>
          <a:xfrm>
            <a:off x="1515838" y="5754966"/>
            <a:ext cx="5493351" cy="3233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0" i="0" kern="1200" spc="-80" baseline="0">
                <a:solidFill>
                  <a:srgbClr val="0073BD"/>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equity analysis will help us </a:t>
            </a:r>
            <a:r>
              <a:rPr lang="en-US" dirty="0" err="1"/>
              <a:t>prioritise</a:t>
            </a:r>
            <a:r>
              <a:rPr lang="en-US" dirty="0"/>
              <a:t> investment in communities that are most at need</a:t>
            </a:r>
          </a:p>
        </p:txBody>
      </p:sp>
      <p:sp>
        <p:nvSpPr>
          <p:cNvPr id="2" name="Text Placeholder 2">
            <a:extLst>
              <a:ext uri="{FF2B5EF4-FFF2-40B4-BE49-F238E27FC236}">
                <a16:creationId xmlns:a16="http://schemas.microsoft.com/office/drawing/2014/main" id="{F71A4071-7CD0-8A93-97FD-FFC0A3EA9B63}"/>
              </a:ext>
            </a:extLst>
          </p:cNvPr>
          <p:cNvSpPr txBox="1">
            <a:spLocks/>
          </p:cNvSpPr>
          <p:nvPr/>
        </p:nvSpPr>
        <p:spPr>
          <a:xfrm>
            <a:off x="685258" y="895991"/>
            <a:ext cx="5493351" cy="3233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0" i="0" kern="1200" spc="-80" baseline="0">
                <a:solidFill>
                  <a:srgbClr val="0073BD"/>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Key findings</a:t>
            </a:r>
          </a:p>
        </p:txBody>
      </p:sp>
      <p:sp>
        <p:nvSpPr>
          <p:cNvPr id="12" name="Text Placeholder 2">
            <a:extLst>
              <a:ext uri="{FF2B5EF4-FFF2-40B4-BE49-F238E27FC236}">
                <a16:creationId xmlns:a16="http://schemas.microsoft.com/office/drawing/2014/main" id="{9EF034E3-17DD-6C41-64AE-C53269C8DE9F}"/>
              </a:ext>
            </a:extLst>
          </p:cNvPr>
          <p:cNvSpPr txBox="1">
            <a:spLocks/>
          </p:cNvSpPr>
          <p:nvPr/>
        </p:nvSpPr>
        <p:spPr>
          <a:xfrm>
            <a:off x="599800" y="1306531"/>
            <a:ext cx="6288680" cy="1620616"/>
          </a:xfrm>
          <a:prstGeom prst="rect">
            <a:avLst/>
          </a:prstGeom>
        </p:spPr>
        <p:txBody>
          <a:bodyPr/>
          <a:lstStyle>
            <a:lvl1pPr marL="0" indent="0" algn="l" defTabSz="914400" rtl="0" eaLnBrk="1" latinLnBrk="0" hangingPunct="1">
              <a:lnSpc>
                <a:spcPts val="1400"/>
              </a:lnSpc>
              <a:spcBef>
                <a:spcPts val="1000"/>
              </a:spcBef>
              <a:buFont typeface="Arial" panose="020B0604020202020204" pitchFamily="34" charset="0"/>
              <a:buNone/>
              <a:defRPr sz="1200" kern="1200" spc="0">
                <a:solidFill>
                  <a:srgbClr val="01123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800"/>
              </a:spcBef>
              <a:spcAft>
                <a:spcPts val="600"/>
              </a:spcAft>
              <a:buFont typeface="Arial" panose="020B0604020202020204" pitchFamily="34" charset="0"/>
              <a:buChar char="•"/>
            </a:pPr>
            <a:r>
              <a:rPr lang="en-US" dirty="0"/>
              <a:t>Not all High Deprivation Areas have transport problems, and not all transport problems affect people in high deprivation areas</a:t>
            </a:r>
          </a:p>
          <a:p>
            <a:pPr marL="171450" indent="-171450">
              <a:spcBef>
                <a:spcPts val="800"/>
              </a:spcBef>
              <a:spcAft>
                <a:spcPts val="600"/>
              </a:spcAft>
              <a:buFont typeface="Arial" panose="020B0604020202020204" pitchFamily="34" charset="0"/>
              <a:buChar char="•"/>
            </a:pPr>
            <a:r>
              <a:rPr lang="en-US" dirty="0"/>
              <a:t>However, people in high deprivation areas may lack the means to overcome barriers put up by the transport system; especially when poor outcomes across multiple domains are experienced. </a:t>
            </a:r>
          </a:p>
          <a:p>
            <a:pPr marL="171450" indent="-171450">
              <a:spcBef>
                <a:spcPts val="800"/>
              </a:spcBef>
              <a:spcAft>
                <a:spcPts val="600"/>
              </a:spcAft>
              <a:buFont typeface="Arial" panose="020B0604020202020204" pitchFamily="34" charset="0"/>
              <a:buChar char="•"/>
            </a:pPr>
            <a:r>
              <a:rPr lang="en-US" dirty="0"/>
              <a:t>The map to the right highlights high deprivation areas that experience poor outcomes across one or multiple domains of transport equity. </a:t>
            </a:r>
          </a:p>
        </p:txBody>
      </p:sp>
      <p:pic>
        <p:nvPicPr>
          <p:cNvPr id="13" name="Picture 12">
            <a:extLst>
              <a:ext uri="{FF2B5EF4-FFF2-40B4-BE49-F238E27FC236}">
                <a16:creationId xmlns:a16="http://schemas.microsoft.com/office/drawing/2014/main" id="{270ED2AC-F25C-1E1E-57AE-FA4C7F89E875}"/>
              </a:ext>
            </a:extLst>
          </p:cNvPr>
          <p:cNvPicPr>
            <a:picLocks noChangeAspect="1"/>
          </p:cNvPicPr>
          <p:nvPr/>
        </p:nvPicPr>
        <p:blipFill>
          <a:blip r:embed="rId2"/>
          <a:srcRect t="3344" b="3344"/>
          <a:stretch/>
        </p:blipFill>
        <p:spPr>
          <a:xfrm>
            <a:off x="7477570" y="640350"/>
            <a:ext cx="4714430" cy="6217650"/>
          </a:xfrm>
          <a:prstGeom prst="rect">
            <a:avLst/>
          </a:prstGeom>
        </p:spPr>
      </p:pic>
    </p:spTree>
    <p:extLst>
      <p:ext uri="{BB962C8B-B14F-4D97-AF65-F5344CB8AC3E}">
        <p14:creationId xmlns:p14="http://schemas.microsoft.com/office/powerpoint/2010/main" val="2591579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85220CE-62D4-420E-768C-CB702ECF23E1}"/>
              </a:ext>
            </a:extLst>
          </p:cNvPr>
          <p:cNvSpPr/>
          <p:nvPr/>
        </p:nvSpPr>
        <p:spPr>
          <a:xfrm>
            <a:off x="0" y="0"/>
            <a:ext cx="12192000" cy="6403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Text Placeholder 2">
            <a:extLst>
              <a:ext uri="{FF2B5EF4-FFF2-40B4-BE49-F238E27FC236}">
                <a16:creationId xmlns:a16="http://schemas.microsoft.com/office/drawing/2014/main" id="{8D00943D-EF83-B4F0-3F0A-A190EAD305A8}"/>
              </a:ext>
            </a:extLst>
          </p:cNvPr>
          <p:cNvSpPr>
            <a:spLocks noGrp="1"/>
          </p:cNvSpPr>
          <p:nvPr>
            <p:ph type="body" sz="quarter" idx="21"/>
          </p:nvPr>
        </p:nvSpPr>
        <p:spPr>
          <a:xfrm>
            <a:off x="677861" y="1744322"/>
            <a:ext cx="5688755" cy="3579218"/>
          </a:xfrm>
        </p:spPr>
        <p:txBody>
          <a:bodyPr/>
          <a:lstStyle/>
          <a:p>
            <a:pPr marL="171450" indent="-171450">
              <a:buFont typeface="Arial" panose="020B0604020202020204" pitchFamily="34" charset="0"/>
              <a:buChar char="•"/>
            </a:pPr>
            <a:r>
              <a:rPr lang="en-US" b="1" dirty="0"/>
              <a:t>Deficient Movement Patterns</a:t>
            </a:r>
          </a:p>
          <a:p>
            <a:pPr marL="628650" lvl="1" indent="-171450">
              <a:buFont typeface="Arial" panose="020B0604020202020204" pitchFamily="34" charset="0"/>
              <a:buChar char="•"/>
            </a:pPr>
            <a:r>
              <a:rPr lang="en-US" sz="1200" dirty="0"/>
              <a:t>Key regional commuting flows</a:t>
            </a:r>
          </a:p>
          <a:p>
            <a:pPr marL="628650" lvl="1" indent="-171450">
              <a:buFont typeface="Arial" panose="020B0604020202020204" pitchFamily="34" charset="0"/>
              <a:buChar char="•"/>
            </a:pPr>
            <a:r>
              <a:rPr lang="en-US" sz="1200" dirty="0"/>
              <a:t>Often reliant on congested and worsening general traffic networks with high safety/environmental risks and limited competitive alternatives</a:t>
            </a:r>
          </a:p>
          <a:p>
            <a:pPr marL="628650" lvl="1" indent="-171450">
              <a:buFont typeface="Arial" panose="020B0604020202020204" pitchFamily="34" charset="0"/>
              <a:buChar char="•"/>
            </a:pPr>
            <a:r>
              <a:rPr lang="en-US" sz="1200" dirty="0"/>
              <a:t>Likely to require significant central government investment</a:t>
            </a:r>
            <a:br>
              <a:rPr lang="en-US" sz="1200" dirty="0"/>
            </a:br>
            <a:endParaRPr lang="en-US" sz="1200" dirty="0"/>
          </a:p>
          <a:p>
            <a:pPr marL="171450" indent="-171450">
              <a:buFont typeface="Arial" panose="020B0604020202020204" pitchFamily="34" charset="0"/>
              <a:buChar char="•"/>
            </a:pPr>
            <a:r>
              <a:rPr lang="en-US" b="1" dirty="0"/>
              <a:t>Multimodal Streets with Space and Safety Constraints</a:t>
            </a:r>
          </a:p>
          <a:p>
            <a:pPr marL="628650" lvl="1" indent="-171450">
              <a:buFont typeface="Arial" panose="020B0604020202020204" pitchFamily="34" charset="0"/>
              <a:buChar char="•"/>
            </a:pPr>
            <a:r>
              <a:rPr lang="en-US" sz="1200" dirty="0"/>
              <a:t>Local Roads that are relied upon for several modes, with high deficiencies for many. </a:t>
            </a:r>
          </a:p>
          <a:p>
            <a:pPr marL="628650" lvl="1" indent="-171450">
              <a:buFont typeface="Arial" panose="020B0604020202020204" pitchFamily="34" charset="0"/>
              <a:buChar char="•"/>
            </a:pPr>
            <a:r>
              <a:rPr lang="en-US" sz="1200" dirty="0"/>
              <a:t>Often historical corridors with land use interactions further impacting movement function.</a:t>
            </a:r>
            <a:br>
              <a:rPr lang="en-US" sz="1200" dirty="0"/>
            </a:br>
            <a:endParaRPr lang="en-US" sz="1200" dirty="0"/>
          </a:p>
          <a:p>
            <a:pPr marL="171450" indent="-171450">
              <a:buFont typeface="Arial" panose="020B0604020202020204" pitchFamily="34" charset="0"/>
              <a:buChar char="•"/>
            </a:pPr>
            <a:r>
              <a:rPr lang="en-US" b="1" dirty="0"/>
              <a:t>Major Destinations with complex transport interconnections</a:t>
            </a:r>
          </a:p>
          <a:p>
            <a:pPr marL="628650" lvl="1" indent="-171450">
              <a:buFont typeface="Arial" panose="020B0604020202020204" pitchFamily="34" charset="0"/>
              <a:buChar char="•"/>
            </a:pPr>
            <a:r>
              <a:rPr lang="en-US" sz="1200" dirty="0"/>
              <a:t>Key hubs around the city where people work and study</a:t>
            </a:r>
          </a:p>
          <a:p>
            <a:pPr marL="628650" lvl="1" indent="-171450">
              <a:buFont typeface="Arial" panose="020B0604020202020204" pitchFamily="34" charset="0"/>
              <a:buChar char="•"/>
            </a:pPr>
            <a:r>
              <a:rPr lang="en-US" sz="1200" dirty="0"/>
              <a:t>Regional and local transport networks interchange</a:t>
            </a:r>
          </a:p>
          <a:p>
            <a:pPr marL="628650" lvl="1" indent="-171450">
              <a:buFont typeface="Arial" panose="020B0604020202020204" pitchFamily="34" charset="0"/>
              <a:buChar char="•"/>
            </a:pPr>
            <a:r>
              <a:rPr lang="en-US" sz="1200" dirty="0"/>
              <a:t>Land use interactions further complicating movement function</a:t>
            </a:r>
            <a:br>
              <a:rPr lang="en-US" sz="1200" dirty="0"/>
            </a:br>
            <a:endParaRPr lang="en-US" sz="1200" dirty="0"/>
          </a:p>
          <a:p>
            <a:pPr marL="171450" indent="-171450">
              <a:buFont typeface="Arial" panose="020B0604020202020204" pitchFamily="34" charset="0"/>
              <a:buChar char="•"/>
            </a:pPr>
            <a:r>
              <a:rPr lang="en-US" b="1" dirty="0"/>
              <a:t>Transport Deprivation Priority Areas</a:t>
            </a:r>
          </a:p>
          <a:p>
            <a:pPr marL="628650" lvl="1" indent="-171450">
              <a:buFont typeface="Arial" panose="020B0604020202020204" pitchFamily="34" charset="0"/>
              <a:buChar char="•"/>
            </a:pPr>
            <a:r>
              <a:rPr lang="en-US" sz="1200" dirty="0"/>
              <a:t>Areas experiencing poor outcomes across two or three equity domains</a:t>
            </a:r>
          </a:p>
        </p:txBody>
      </p:sp>
      <p:sp>
        <p:nvSpPr>
          <p:cNvPr id="5" name="Text Placeholder 4">
            <a:extLst>
              <a:ext uri="{FF2B5EF4-FFF2-40B4-BE49-F238E27FC236}">
                <a16:creationId xmlns:a16="http://schemas.microsoft.com/office/drawing/2014/main" id="{D8FD2213-87BA-3539-A592-A9DEB5BCA53D}"/>
              </a:ext>
            </a:extLst>
          </p:cNvPr>
          <p:cNvSpPr>
            <a:spLocks noGrp="1"/>
          </p:cNvSpPr>
          <p:nvPr>
            <p:ph type="body" sz="quarter" idx="23"/>
          </p:nvPr>
        </p:nvSpPr>
        <p:spPr>
          <a:xfrm>
            <a:off x="685258" y="811095"/>
            <a:ext cx="5835183" cy="323335"/>
          </a:xfrm>
        </p:spPr>
        <p:txBody>
          <a:bodyPr/>
          <a:lstStyle/>
          <a:p>
            <a:r>
              <a:rPr lang="en-US" dirty="0"/>
              <a:t>Bringing together all the data into a map of key regional challenges</a:t>
            </a:r>
          </a:p>
          <a:p>
            <a:r>
              <a:rPr lang="en-US" dirty="0"/>
              <a:t>Four key themes stood out</a:t>
            </a:r>
          </a:p>
        </p:txBody>
      </p:sp>
      <p:sp>
        <p:nvSpPr>
          <p:cNvPr id="2" name="Text Placeholder 5">
            <a:extLst>
              <a:ext uri="{FF2B5EF4-FFF2-40B4-BE49-F238E27FC236}">
                <a16:creationId xmlns:a16="http://schemas.microsoft.com/office/drawing/2014/main" id="{CD00B9D8-D31A-2803-BBA1-4B58D3E521C1}"/>
              </a:ext>
            </a:extLst>
          </p:cNvPr>
          <p:cNvSpPr txBox="1">
            <a:spLocks/>
          </p:cNvSpPr>
          <p:nvPr/>
        </p:nvSpPr>
        <p:spPr>
          <a:xfrm>
            <a:off x="677861" y="170745"/>
            <a:ext cx="3320363" cy="3233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0" spc="-8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5"/>
                </a:solidFill>
              </a:rPr>
              <a:t>Strategic Networks</a:t>
            </a:r>
          </a:p>
        </p:txBody>
      </p:sp>
      <p:sp>
        <p:nvSpPr>
          <p:cNvPr id="6" name="Text Placeholder 5">
            <a:extLst>
              <a:ext uri="{FF2B5EF4-FFF2-40B4-BE49-F238E27FC236}">
                <a16:creationId xmlns:a16="http://schemas.microsoft.com/office/drawing/2014/main" id="{328BD90A-00BA-325A-88D4-D8986B14242A}"/>
              </a:ext>
            </a:extLst>
          </p:cNvPr>
          <p:cNvSpPr txBox="1">
            <a:spLocks/>
          </p:cNvSpPr>
          <p:nvPr/>
        </p:nvSpPr>
        <p:spPr>
          <a:xfrm>
            <a:off x="4901735" y="170745"/>
            <a:ext cx="2938312" cy="3233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0" spc="-8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5"/>
                </a:solidFill>
              </a:rPr>
              <a:t>System Analysis</a:t>
            </a:r>
          </a:p>
        </p:txBody>
      </p:sp>
      <p:sp>
        <p:nvSpPr>
          <p:cNvPr id="7" name="Text Placeholder 5">
            <a:extLst>
              <a:ext uri="{FF2B5EF4-FFF2-40B4-BE49-F238E27FC236}">
                <a16:creationId xmlns:a16="http://schemas.microsoft.com/office/drawing/2014/main" id="{4C146229-86CD-2B14-6FBF-8D774F8CC6ED}"/>
              </a:ext>
            </a:extLst>
          </p:cNvPr>
          <p:cNvSpPr txBox="1">
            <a:spLocks/>
          </p:cNvSpPr>
          <p:nvPr/>
        </p:nvSpPr>
        <p:spPr>
          <a:xfrm>
            <a:off x="9596927" y="170745"/>
            <a:ext cx="2203222" cy="3233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0" spc="-8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Focus Areas</a:t>
            </a:r>
          </a:p>
        </p:txBody>
      </p:sp>
      <p:pic>
        <p:nvPicPr>
          <p:cNvPr id="4" name="Picture 3">
            <a:extLst>
              <a:ext uri="{FF2B5EF4-FFF2-40B4-BE49-F238E27FC236}">
                <a16:creationId xmlns:a16="http://schemas.microsoft.com/office/drawing/2014/main" id="{2BABC3DB-F5E2-DCBF-DCAB-09E728970EDD}"/>
              </a:ext>
            </a:extLst>
          </p:cNvPr>
          <p:cNvPicPr>
            <a:picLocks noChangeAspect="1"/>
          </p:cNvPicPr>
          <p:nvPr/>
        </p:nvPicPr>
        <p:blipFill>
          <a:blip r:embed="rId2"/>
          <a:srcRect t="3344" b="3344"/>
          <a:stretch/>
        </p:blipFill>
        <p:spPr>
          <a:xfrm>
            <a:off x="7477570" y="640350"/>
            <a:ext cx="4714430" cy="6217650"/>
          </a:xfrm>
          <a:prstGeom prst="rect">
            <a:avLst/>
          </a:prstGeom>
        </p:spPr>
      </p:pic>
    </p:spTree>
    <p:extLst>
      <p:ext uri="{BB962C8B-B14F-4D97-AF65-F5344CB8AC3E}">
        <p14:creationId xmlns:p14="http://schemas.microsoft.com/office/powerpoint/2010/main" val="2709675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92202-48D5-307B-A0D7-3B26EBC265C5}"/>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401055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6DD04A-BFC5-AB01-9147-69A28F6F057F}"/>
              </a:ext>
            </a:extLst>
          </p:cNvPr>
          <p:cNvSpPr>
            <a:spLocks noGrp="1"/>
          </p:cNvSpPr>
          <p:nvPr>
            <p:ph type="body" sz="quarter" idx="21"/>
          </p:nvPr>
        </p:nvSpPr>
        <p:spPr>
          <a:xfrm>
            <a:off x="613280" y="3363749"/>
            <a:ext cx="5751442" cy="323335"/>
          </a:xfrm>
        </p:spPr>
        <p:txBody>
          <a:bodyPr/>
          <a:lstStyle/>
          <a:p>
            <a:r>
              <a:rPr lang="en-US" dirty="0"/>
              <a:t>Outline of this pack</a:t>
            </a:r>
          </a:p>
        </p:txBody>
      </p:sp>
      <p:sp>
        <p:nvSpPr>
          <p:cNvPr id="4" name="Text Placeholder 3">
            <a:extLst>
              <a:ext uri="{FF2B5EF4-FFF2-40B4-BE49-F238E27FC236}">
                <a16:creationId xmlns:a16="http://schemas.microsoft.com/office/drawing/2014/main" id="{581931CC-3DE2-2FD1-4B76-D7C8F26CBF2E}"/>
              </a:ext>
            </a:extLst>
          </p:cNvPr>
          <p:cNvSpPr>
            <a:spLocks noGrp="1"/>
          </p:cNvSpPr>
          <p:nvPr>
            <p:ph type="body" sz="quarter" idx="22"/>
          </p:nvPr>
        </p:nvSpPr>
        <p:spPr>
          <a:xfrm>
            <a:off x="685258" y="1216133"/>
            <a:ext cx="10821483" cy="323335"/>
          </a:xfrm>
        </p:spPr>
        <p:txBody>
          <a:bodyPr/>
          <a:lstStyle/>
          <a:p>
            <a:pPr marR="0" lvl="0" algn="l" defTabSz="914400" rtl="0" eaLnBrk="1" fontAlgn="auto" latinLnBrk="0" hangingPunct="1">
              <a:lnSpc>
                <a:spcPct val="90000"/>
              </a:lnSpc>
              <a:spcBef>
                <a:spcPts val="1000"/>
              </a:spcBef>
              <a:spcAft>
                <a:spcPts val="0"/>
              </a:spcAft>
              <a:buClr>
                <a:srgbClr val="0073BD"/>
              </a:buClr>
              <a:buSzTx/>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Future Connect is </a:t>
            </a:r>
            <a:r>
              <a:rPr lang="en-US" spc="0" dirty="0">
                <a:solidFill>
                  <a:prstClr val="black"/>
                </a:solidFill>
                <a:latin typeface="Arial" panose="020B0604020202020204"/>
              </a:rPr>
              <a:t>a core guidance resource which represents the whole-of-system view of the network.</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It maps the most important links for all modes, analyses these networks to map key challenges, and inform investment planning decision-making. Future Connect was developed in 2020 and first published in 2021.   </a:t>
            </a:r>
          </a:p>
          <a:p>
            <a:endParaRPr lang="en-US" dirty="0"/>
          </a:p>
          <a:p>
            <a:pPr marR="0" lvl="0" algn="l" defTabSz="914400" rtl="0" eaLnBrk="1" fontAlgn="auto" latinLnBrk="0" hangingPunct="1">
              <a:lnSpc>
                <a:spcPct val="90000"/>
              </a:lnSpc>
              <a:spcBef>
                <a:spcPts val="1000"/>
              </a:spcBef>
              <a:spcAft>
                <a:spcPts val="0"/>
              </a:spcAft>
              <a:buClr>
                <a:srgbClr val="0073BD"/>
              </a:buClr>
              <a:buSzTx/>
              <a:tabLst/>
              <a:defRPr/>
            </a:pPr>
            <a:r>
              <a:rPr lang="en-US" dirty="0"/>
              <a:t>Why are we talking about it: </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Future Connect has been updated in preparation of </a:t>
            </a:r>
            <a:r>
              <a:rPr lang="en-US" spc="0" dirty="0">
                <a:solidFill>
                  <a:prstClr val="black"/>
                </a:solidFill>
                <a:latin typeface="Arial" panose="020B0604020202020204"/>
              </a:rPr>
              <a:t>work commencing on </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the 2024-2034 Regional Land Transport Plan. </a:t>
            </a:r>
          </a:p>
          <a:p>
            <a:endParaRPr lang="en-US" dirty="0"/>
          </a:p>
          <a:p>
            <a:endParaRPr lang="en-US" dirty="0"/>
          </a:p>
        </p:txBody>
      </p:sp>
      <p:sp>
        <p:nvSpPr>
          <p:cNvPr id="2" name="Text Placeholder 2">
            <a:extLst>
              <a:ext uri="{FF2B5EF4-FFF2-40B4-BE49-F238E27FC236}">
                <a16:creationId xmlns:a16="http://schemas.microsoft.com/office/drawing/2014/main" id="{2A3E669A-E3B7-4C3E-8A96-87F5D95062ED}"/>
              </a:ext>
            </a:extLst>
          </p:cNvPr>
          <p:cNvSpPr txBox="1">
            <a:spLocks/>
          </p:cNvSpPr>
          <p:nvPr/>
        </p:nvSpPr>
        <p:spPr>
          <a:xfrm>
            <a:off x="613280" y="800644"/>
            <a:ext cx="5751442" cy="3233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0" spc="-8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this is </a:t>
            </a:r>
          </a:p>
        </p:txBody>
      </p:sp>
      <p:sp>
        <p:nvSpPr>
          <p:cNvPr id="5" name="Text Placeholder 3">
            <a:extLst>
              <a:ext uri="{FF2B5EF4-FFF2-40B4-BE49-F238E27FC236}">
                <a16:creationId xmlns:a16="http://schemas.microsoft.com/office/drawing/2014/main" id="{15E9BB8B-86DF-493A-0EBE-47026100C379}"/>
              </a:ext>
            </a:extLst>
          </p:cNvPr>
          <p:cNvSpPr txBox="1">
            <a:spLocks/>
          </p:cNvSpPr>
          <p:nvPr/>
        </p:nvSpPr>
        <p:spPr>
          <a:xfrm>
            <a:off x="685257" y="3765600"/>
            <a:ext cx="10821483" cy="3233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0" i="0" kern="1200" spc="-80" baseline="0">
                <a:solidFill>
                  <a:srgbClr val="0073BD"/>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0073BD"/>
              </a:buClr>
              <a:buFont typeface="+mj-lt"/>
              <a:buAutoNum type="arabicPeriod"/>
              <a:defRPr/>
            </a:pPr>
            <a:r>
              <a:rPr lang="en-US" spc="0" dirty="0">
                <a:solidFill>
                  <a:prstClr val="black"/>
                </a:solidFill>
                <a:latin typeface="Arial" panose="020B0604020202020204"/>
              </a:rPr>
              <a:t>Overview of Future Connect</a:t>
            </a:r>
          </a:p>
          <a:p>
            <a:pPr marL="342900" indent="-342900">
              <a:buClr>
                <a:srgbClr val="0073BD"/>
              </a:buClr>
              <a:buFont typeface="+mj-lt"/>
              <a:buAutoNum type="arabicPeriod"/>
              <a:defRPr/>
            </a:pPr>
            <a:r>
              <a:rPr lang="en-US" spc="0" dirty="0">
                <a:solidFill>
                  <a:prstClr val="black"/>
                </a:solidFill>
                <a:latin typeface="Arial" panose="020B0604020202020204"/>
              </a:rPr>
              <a:t>Changes and improvements</a:t>
            </a:r>
          </a:p>
          <a:p>
            <a:pPr marL="342900" indent="-342900">
              <a:buClr>
                <a:srgbClr val="0073BD"/>
              </a:buClr>
              <a:buFont typeface="+mj-lt"/>
              <a:buAutoNum type="arabicPeriod"/>
              <a:defRPr/>
            </a:pPr>
            <a:r>
              <a:rPr lang="en-US" spc="0" dirty="0">
                <a:solidFill>
                  <a:prstClr val="black"/>
                </a:solidFill>
                <a:latin typeface="Arial" panose="020B0604020202020204"/>
              </a:rPr>
              <a:t>Summary of key findings </a:t>
            </a:r>
          </a:p>
          <a:p>
            <a:pPr marL="342900" indent="-342900">
              <a:buFont typeface="+mj-lt"/>
              <a:buAutoNum type="arabicPeriod"/>
            </a:pPr>
            <a:endParaRPr lang="en-US" dirty="0"/>
          </a:p>
        </p:txBody>
      </p:sp>
    </p:spTree>
    <p:extLst>
      <p:ext uri="{BB962C8B-B14F-4D97-AF65-F5344CB8AC3E}">
        <p14:creationId xmlns:p14="http://schemas.microsoft.com/office/powerpoint/2010/main" val="1330417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B2F07E-3E79-59FF-EA7A-A1966CE79A12}"/>
              </a:ext>
            </a:extLst>
          </p:cNvPr>
          <p:cNvSpPr>
            <a:spLocks noGrp="1"/>
          </p:cNvSpPr>
          <p:nvPr>
            <p:ph type="ctrTitle"/>
          </p:nvPr>
        </p:nvSpPr>
        <p:spPr>
          <a:xfrm>
            <a:off x="613281" y="1398638"/>
            <a:ext cx="7871151" cy="3173362"/>
          </a:xfrm>
        </p:spPr>
        <p:txBody>
          <a:bodyPr/>
          <a:lstStyle/>
          <a:p>
            <a:r>
              <a:rPr lang="en-NZ" dirty="0"/>
              <a:t>1. Overview of Future Connect</a:t>
            </a:r>
          </a:p>
        </p:txBody>
      </p:sp>
      <p:sp>
        <p:nvSpPr>
          <p:cNvPr id="6" name="Text Placeholder 5">
            <a:extLst>
              <a:ext uri="{FF2B5EF4-FFF2-40B4-BE49-F238E27FC236}">
                <a16:creationId xmlns:a16="http://schemas.microsoft.com/office/drawing/2014/main" id="{1FCC38A0-4975-6B0B-7A9B-8DD3601EE27F}"/>
              </a:ext>
            </a:extLst>
          </p:cNvPr>
          <p:cNvSpPr>
            <a:spLocks noGrp="1"/>
          </p:cNvSpPr>
          <p:nvPr>
            <p:ph type="body" sz="quarter" idx="21"/>
          </p:nvPr>
        </p:nvSpPr>
        <p:spPr/>
        <p:txBody>
          <a:bodyPr/>
          <a:lstStyle/>
          <a:p>
            <a:r>
              <a:rPr lang="en-NZ" dirty="0"/>
              <a:t>Future Connect 2023</a:t>
            </a:r>
          </a:p>
        </p:txBody>
      </p:sp>
    </p:spTree>
    <p:extLst>
      <p:ext uri="{BB962C8B-B14F-4D97-AF65-F5344CB8AC3E}">
        <p14:creationId xmlns:p14="http://schemas.microsoft.com/office/powerpoint/2010/main" val="2737885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ED94D7-687F-0B77-ADB7-138B14798BEE}"/>
              </a:ext>
            </a:extLst>
          </p:cNvPr>
          <p:cNvSpPr>
            <a:spLocks noGrp="1"/>
          </p:cNvSpPr>
          <p:nvPr>
            <p:ph type="body" sz="quarter" idx="21"/>
          </p:nvPr>
        </p:nvSpPr>
        <p:spPr/>
        <p:txBody>
          <a:bodyPr/>
          <a:lstStyle/>
          <a:p>
            <a:r>
              <a:rPr lang="en-US" dirty="0"/>
              <a:t>What is Future Connect?</a:t>
            </a:r>
          </a:p>
        </p:txBody>
      </p:sp>
      <p:sp>
        <p:nvSpPr>
          <p:cNvPr id="3" name="Text Placeholder 2">
            <a:extLst>
              <a:ext uri="{FF2B5EF4-FFF2-40B4-BE49-F238E27FC236}">
                <a16:creationId xmlns:a16="http://schemas.microsoft.com/office/drawing/2014/main" id="{7C0F8110-8FE3-A345-FFAB-538029E4B767}"/>
              </a:ext>
            </a:extLst>
          </p:cNvPr>
          <p:cNvSpPr>
            <a:spLocks noGrp="1"/>
          </p:cNvSpPr>
          <p:nvPr>
            <p:ph type="body" sz="quarter" idx="22"/>
          </p:nvPr>
        </p:nvSpPr>
        <p:spPr>
          <a:xfrm>
            <a:off x="685258" y="1240265"/>
            <a:ext cx="10821483" cy="323335"/>
          </a:xfrm>
        </p:spPr>
        <p:txBody>
          <a:bodyPr/>
          <a:lstStyle/>
          <a:p>
            <a:r>
              <a:rPr lang="en-US" dirty="0"/>
              <a:t>AT’s whole-of-network view</a:t>
            </a:r>
          </a:p>
        </p:txBody>
      </p:sp>
      <p:sp>
        <p:nvSpPr>
          <p:cNvPr id="4" name="Text Placeholder 3">
            <a:extLst>
              <a:ext uri="{FF2B5EF4-FFF2-40B4-BE49-F238E27FC236}">
                <a16:creationId xmlns:a16="http://schemas.microsoft.com/office/drawing/2014/main" id="{0DA5B51A-142B-C245-2EC6-B6B41CCD1DEF}"/>
              </a:ext>
            </a:extLst>
          </p:cNvPr>
          <p:cNvSpPr>
            <a:spLocks noGrp="1"/>
          </p:cNvSpPr>
          <p:nvPr>
            <p:ph type="body" sz="quarter" idx="23"/>
          </p:nvPr>
        </p:nvSpPr>
        <p:spPr>
          <a:xfrm>
            <a:off x="676800" y="1703803"/>
            <a:ext cx="5476663" cy="4416936"/>
          </a:xfrm>
        </p:spPr>
        <p:txBody>
          <a:bodyPr numCol="1"/>
          <a:lstStyle/>
          <a:p>
            <a:pPr marL="171450" indent="-171450">
              <a:buFont typeface="Arial" panose="020B0604020202020204" pitchFamily="34" charset="0"/>
              <a:buChar char="•"/>
            </a:pPr>
            <a:r>
              <a:rPr lang="en-NZ" b="1" dirty="0">
                <a:solidFill>
                  <a:schemeClr val="tx1"/>
                </a:solidFill>
              </a:rPr>
              <a:t>A key planning tool and evidence base </a:t>
            </a:r>
            <a:r>
              <a:rPr lang="en-NZ" dirty="0">
                <a:solidFill>
                  <a:schemeClr val="tx1"/>
                </a:solidFill>
              </a:rPr>
              <a:t>that builds on and synthesises higher-order plans like the Auckland Plan </a:t>
            </a:r>
            <a:r>
              <a:rPr lang="en-NZ">
                <a:solidFill>
                  <a:schemeClr val="tx1"/>
                </a:solidFill>
              </a:rPr>
              <a:t>and </a:t>
            </a:r>
            <a:r>
              <a:rPr lang="en-NZ" b="1">
                <a:solidFill>
                  <a:schemeClr val="tx1"/>
                </a:solidFill>
              </a:rPr>
              <a:t>guides </a:t>
            </a:r>
            <a:r>
              <a:rPr lang="en-NZ" b="1" dirty="0">
                <a:solidFill>
                  <a:schemeClr val="tx1"/>
                </a:solidFill>
              </a:rPr>
              <a:t>the development of the RLTP </a:t>
            </a:r>
            <a:r>
              <a:rPr lang="en-NZ" dirty="0">
                <a:solidFill>
                  <a:schemeClr val="tx1"/>
                </a:solidFill>
              </a:rPr>
              <a:t>and subsequent project planning, design, delivery and operations.</a:t>
            </a:r>
          </a:p>
          <a:p>
            <a:pPr marL="171450" indent="-171450">
              <a:buFont typeface="Arial" panose="020B0604020202020204" pitchFamily="34" charset="0"/>
              <a:buChar char="•"/>
            </a:pPr>
            <a:r>
              <a:rPr lang="en-NZ" dirty="0">
                <a:solidFill>
                  <a:schemeClr val="tx1"/>
                </a:solidFill>
              </a:rPr>
              <a:t>An </a:t>
            </a:r>
            <a:r>
              <a:rPr lang="en-NZ" b="1" dirty="0">
                <a:solidFill>
                  <a:schemeClr val="tx1"/>
                </a:solidFill>
              </a:rPr>
              <a:t>online mapping portal </a:t>
            </a:r>
            <a:r>
              <a:rPr lang="en-NZ" dirty="0">
                <a:solidFill>
                  <a:schemeClr val="tx1"/>
                </a:solidFill>
              </a:rPr>
              <a:t>highlighting </a:t>
            </a:r>
            <a:r>
              <a:rPr lang="en-NZ" b="1" dirty="0">
                <a:solidFill>
                  <a:schemeClr val="tx1"/>
                </a:solidFill>
              </a:rPr>
              <a:t>three key outputs</a:t>
            </a:r>
            <a:r>
              <a:rPr lang="en-NZ" dirty="0">
                <a:solidFill>
                  <a:schemeClr val="tx1"/>
                </a:solidFill>
              </a:rPr>
              <a:t>: </a:t>
            </a:r>
          </a:p>
          <a:p>
            <a:pPr marL="628650" lvl="1" indent="-171450">
              <a:buFont typeface="Arial" panose="020B0604020202020204" pitchFamily="34" charset="0"/>
              <a:buChar char="•"/>
            </a:pPr>
            <a:r>
              <a:rPr lang="en-NZ" sz="1200" b="1" dirty="0"/>
              <a:t>Strategic Networks </a:t>
            </a:r>
            <a:r>
              <a:rPr lang="en-NZ" sz="1200" dirty="0"/>
              <a:t>for all modes of transport</a:t>
            </a:r>
          </a:p>
          <a:p>
            <a:pPr marL="628650" lvl="1" indent="-171450">
              <a:buFont typeface="Arial" panose="020B0604020202020204" pitchFamily="34" charset="0"/>
              <a:buChar char="•"/>
            </a:pPr>
            <a:r>
              <a:rPr lang="en-NZ" sz="1200" b="1" dirty="0"/>
              <a:t>Transport System Analysis</a:t>
            </a:r>
            <a:r>
              <a:rPr lang="en-NZ" sz="1200" dirty="0"/>
              <a:t>, highlighting issues and opportunities</a:t>
            </a:r>
          </a:p>
          <a:p>
            <a:pPr marL="628650" lvl="1" indent="-171450">
              <a:buFont typeface="Arial" panose="020B0604020202020204" pitchFamily="34" charset="0"/>
              <a:buChar char="•"/>
            </a:pPr>
            <a:r>
              <a:rPr lang="en-NZ" sz="1200" b="1" dirty="0"/>
              <a:t>Focus Areas </a:t>
            </a:r>
            <a:r>
              <a:rPr lang="en-NZ" sz="1200" dirty="0"/>
              <a:t>for investment, our key challenges to overcome</a:t>
            </a:r>
          </a:p>
          <a:p>
            <a:pPr marL="171450" indent="-171450">
              <a:buFont typeface="Arial" panose="020B0604020202020204" pitchFamily="34" charset="0"/>
              <a:buChar char="•"/>
            </a:pPr>
            <a:r>
              <a:rPr lang="en-NZ" dirty="0">
                <a:solidFill>
                  <a:schemeClr val="tx1"/>
                </a:solidFill>
              </a:rPr>
              <a:t>Future Connect currently has a </a:t>
            </a:r>
            <a:r>
              <a:rPr lang="en-NZ" b="1" dirty="0">
                <a:solidFill>
                  <a:schemeClr val="tx1"/>
                </a:solidFill>
              </a:rPr>
              <a:t>ten-year horizon </a:t>
            </a:r>
            <a:r>
              <a:rPr lang="en-NZ" dirty="0">
                <a:solidFill>
                  <a:schemeClr val="tx1"/>
                </a:solidFill>
              </a:rPr>
              <a:t>and displays both the current and future state of the networks. </a:t>
            </a:r>
          </a:p>
          <a:p>
            <a:pPr marL="171450" indent="-171450">
              <a:buFont typeface="Arial" panose="020B0604020202020204" pitchFamily="34" charset="0"/>
              <a:buChar char="•"/>
            </a:pPr>
            <a:r>
              <a:rPr lang="en-NZ" dirty="0">
                <a:solidFill>
                  <a:schemeClr val="tx1"/>
                </a:solidFill>
              </a:rPr>
              <a:t>A summary of Future Connect and its part in the system planning process for transport in Auckland is shown to the side.</a:t>
            </a:r>
          </a:p>
        </p:txBody>
      </p:sp>
      <p:sp>
        <p:nvSpPr>
          <p:cNvPr id="7" name="Oval 6">
            <a:extLst>
              <a:ext uri="{FF2B5EF4-FFF2-40B4-BE49-F238E27FC236}">
                <a16:creationId xmlns:a16="http://schemas.microsoft.com/office/drawing/2014/main" id="{DE68E0E0-88FE-E8A0-8749-9DEBBF49B274}"/>
              </a:ext>
            </a:extLst>
          </p:cNvPr>
          <p:cNvSpPr/>
          <p:nvPr/>
        </p:nvSpPr>
        <p:spPr>
          <a:xfrm>
            <a:off x="8122260" y="3189891"/>
            <a:ext cx="1260000" cy="1260000"/>
          </a:xfrm>
          <a:prstGeom prst="ellipse">
            <a:avLst/>
          </a:prstGeom>
          <a:solidFill>
            <a:srgbClr val="002060"/>
          </a:solidFill>
          <a:ln w="76200">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Z"/>
          </a:p>
        </p:txBody>
      </p:sp>
      <p:sp>
        <p:nvSpPr>
          <p:cNvPr id="8" name="Oval 7">
            <a:extLst>
              <a:ext uri="{FF2B5EF4-FFF2-40B4-BE49-F238E27FC236}">
                <a16:creationId xmlns:a16="http://schemas.microsoft.com/office/drawing/2014/main" id="{20D828B4-7072-77E6-9F81-E169D6D029D6}"/>
              </a:ext>
            </a:extLst>
          </p:cNvPr>
          <p:cNvSpPr/>
          <p:nvPr/>
        </p:nvSpPr>
        <p:spPr>
          <a:xfrm>
            <a:off x="8801918" y="5060069"/>
            <a:ext cx="1260000" cy="1260000"/>
          </a:xfrm>
          <a:prstGeom prst="ellipse">
            <a:avLst/>
          </a:prstGeom>
          <a:solidFill>
            <a:schemeClr val="accent5"/>
          </a:solidFill>
          <a:ln w="76200">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Z"/>
          </a:p>
        </p:txBody>
      </p:sp>
      <p:sp>
        <p:nvSpPr>
          <p:cNvPr id="9" name="Oval 8">
            <a:extLst>
              <a:ext uri="{FF2B5EF4-FFF2-40B4-BE49-F238E27FC236}">
                <a16:creationId xmlns:a16="http://schemas.microsoft.com/office/drawing/2014/main" id="{473FE368-E5D9-0775-F24D-6E19E82904E9}"/>
              </a:ext>
            </a:extLst>
          </p:cNvPr>
          <p:cNvSpPr/>
          <p:nvPr/>
        </p:nvSpPr>
        <p:spPr>
          <a:xfrm>
            <a:off x="9905330" y="3189891"/>
            <a:ext cx="1260000" cy="1260000"/>
          </a:xfrm>
          <a:prstGeom prst="ellipse">
            <a:avLst/>
          </a:prstGeom>
          <a:solidFill>
            <a:schemeClr val="accent5"/>
          </a:solidFill>
          <a:ln w="76200">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Z"/>
          </a:p>
        </p:txBody>
      </p:sp>
      <p:sp>
        <p:nvSpPr>
          <p:cNvPr id="10" name="TextBox 9">
            <a:extLst>
              <a:ext uri="{FF2B5EF4-FFF2-40B4-BE49-F238E27FC236}">
                <a16:creationId xmlns:a16="http://schemas.microsoft.com/office/drawing/2014/main" id="{D1D94B8B-0053-E421-F42E-41BA2BA21B1B}"/>
              </a:ext>
            </a:extLst>
          </p:cNvPr>
          <p:cNvSpPr txBox="1"/>
          <p:nvPr/>
        </p:nvSpPr>
        <p:spPr>
          <a:xfrm>
            <a:off x="8106609" y="3515100"/>
            <a:ext cx="1300480" cy="646331"/>
          </a:xfrm>
          <a:prstGeom prst="rect">
            <a:avLst/>
          </a:prstGeom>
          <a:noFill/>
        </p:spPr>
        <p:txBody>
          <a:bodyPr wrap="square" rtlCol="0">
            <a:spAutoFit/>
          </a:bodyPr>
          <a:lstStyle/>
          <a:p>
            <a:pPr algn="ctr"/>
            <a:r>
              <a:rPr lang="en-NZ" dirty="0">
                <a:solidFill>
                  <a:schemeClr val="bg1"/>
                </a:solidFill>
              </a:rPr>
              <a:t>Future Connect</a:t>
            </a:r>
          </a:p>
        </p:txBody>
      </p:sp>
      <p:sp>
        <p:nvSpPr>
          <p:cNvPr id="11" name="TextBox 10">
            <a:extLst>
              <a:ext uri="{FF2B5EF4-FFF2-40B4-BE49-F238E27FC236}">
                <a16:creationId xmlns:a16="http://schemas.microsoft.com/office/drawing/2014/main" id="{33128BC9-1188-8FC6-2DDD-625C54EDE009}"/>
              </a:ext>
            </a:extLst>
          </p:cNvPr>
          <p:cNvSpPr txBox="1"/>
          <p:nvPr/>
        </p:nvSpPr>
        <p:spPr>
          <a:xfrm>
            <a:off x="8761438" y="5238397"/>
            <a:ext cx="1300480" cy="954107"/>
          </a:xfrm>
          <a:prstGeom prst="rect">
            <a:avLst/>
          </a:prstGeom>
          <a:noFill/>
        </p:spPr>
        <p:txBody>
          <a:bodyPr wrap="square" rtlCol="0">
            <a:spAutoFit/>
          </a:bodyPr>
          <a:lstStyle/>
          <a:p>
            <a:pPr algn="ctr"/>
            <a:r>
              <a:rPr lang="en-NZ" sz="1400" dirty="0">
                <a:solidFill>
                  <a:schemeClr val="bg1"/>
                </a:solidFill>
              </a:rPr>
              <a:t>NOP – the Network Operating Plan</a:t>
            </a:r>
            <a:endParaRPr lang="en-NZ" sz="1000" i="1" dirty="0">
              <a:solidFill>
                <a:schemeClr val="bg1"/>
              </a:solidFill>
            </a:endParaRPr>
          </a:p>
        </p:txBody>
      </p:sp>
      <p:sp>
        <p:nvSpPr>
          <p:cNvPr id="12" name="TextBox 11">
            <a:extLst>
              <a:ext uri="{FF2B5EF4-FFF2-40B4-BE49-F238E27FC236}">
                <a16:creationId xmlns:a16="http://schemas.microsoft.com/office/drawing/2014/main" id="{73898958-317A-44DA-D536-A661C83278EA}"/>
              </a:ext>
            </a:extLst>
          </p:cNvPr>
          <p:cNvSpPr txBox="1"/>
          <p:nvPr/>
        </p:nvSpPr>
        <p:spPr>
          <a:xfrm>
            <a:off x="9897614" y="3242516"/>
            <a:ext cx="1300480" cy="1169551"/>
          </a:xfrm>
          <a:prstGeom prst="rect">
            <a:avLst/>
          </a:prstGeom>
          <a:noFill/>
        </p:spPr>
        <p:txBody>
          <a:bodyPr wrap="square" rtlCol="0">
            <a:spAutoFit/>
          </a:bodyPr>
          <a:lstStyle/>
          <a:p>
            <a:pPr algn="ctr"/>
            <a:r>
              <a:rPr lang="en-NZ" sz="1400" dirty="0">
                <a:solidFill>
                  <a:schemeClr val="bg1"/>
                </a:solidFill>
              </a:rPr>
              <a:t>RLTP – Regional Land Transport Plan</a:t>
            </a:r>
            <a:endParaRPr lang="en-NZ" sz="1400" i="1" dirty="0">
              <a:solidFill>
                <a:schemeClr val="bg1"/>
              </a:solidFill>
            </a:endParaRPr>
          </a:p>
        </p:txBody>
      </p:sp>
      <p:sp>
        <p:nvSpPr>
          <p:cNvPr id="15" name="Oval 14">
            <a:extLst>
              <a:ext uri="{FF2B5EF4-FFF2-40B4-BE49-F238E27FC236}">
                <a16:creationId xmlns:a16="http://schemas.microsoft.com/office/drawing/2014/main" id="{37D17160-C310-AAEE-E08D-C5FE52D2303D}"/>
              </a:ext>
            </a:extLst>
          </p:cNvPr>
          <p:cNvSpPr/>
          <p:nvPr/>
        </p:nvSpPr>
        <p:spPr>
          <a:xfrm>
            <a:off x="7288090" y="5060069"/>
            <a:ext cx="1260000" cy="1260000"/>
          </a:xfrm>
          <a:prstGeom prst="ellipse">
            <a:avLst/>
          </a:prstGeom>
          <a:solidFill>
            <a:schemeClr val="accent5"/>
          </a:solidFill>
          <a:ln w="76200">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Z"/>
          </a:p>
        </p:txBody>
      </p:sp>
      <p:sp>
        <p:nvSpPr>
          <p:cNvPr id="16" name="TextBox 15">
            <a:extLst>
              <a:ext uri="{FF2B5EF4-FFF2-40B4-BE49-F238E27FC236}">
                <a16:creationId xmlns:a16="http://schemas.microsoft.com/office/drawing/2014/main" id="{41BF7B34-B724-3891-7DE6-896689A8C58C}"/>
              </a:ext>
            </a:extLst>
          </p:cNvPr>
          <p:cNvSpPr txBox="1"/>
          <p:nvPr/>
        </p:nvSpPr>
        <p:spPr>
          <a:xfrm>
            <a:off x="7198734" y="5352374"/>
            <a:ext cx="1404099" cy="738664"/>
          </a:xfrm>
          <a:prstGeom prst="rect">
            <a:avLst/>
          </a:prstGeom>
          <a:noFill/>
        </p:spPr>
        <p:txBody>
          <a:bodyPr wrap="square" rtlCol="0">
            <a:spAutoFit/>
          </a:bodyPr>
          <a:lstStyle/>
          <a:p>
            <a:pPr algn="ctr"/>
            <a:r>
              <a:rPr lang="en-NZ" sz="1400" dirty="0">
                <a:solidFill>
                  <a:schemeClr val="bg1"/>
                </a:solidFill>
              </a:rPr>
              <a:t>RASF – Roads and Streets Framework</a:t>
            </a:r>
          </a:p>
        </p:txBody>
      </p:sp>
      <p:cxnSp>
        <p:nvCxnSpPr>
          <p:cNvPr id="17" name="Straight Arrow Connector 16">
            <a:extLst>
              <a:ext uri="{FF2B5EF4-FFF2-40B4-BE49-F238E27FC236}">
                <a16:creationId xmlns:a16="http://schemas.microsoft.com/office/drawing/2014/main" id="{4280AB74-DB3F-E386-D3DB-880A54979470}"/>
              </a:ext>
            </a:extLst>
          </p:cNvPr>
          <p:cNvCxnSpPr>
            <a:cxnSpLocks/>
            <a:stCxn id="31" idx="3"/>
          </p:cNvCxnSpPr>
          <p:nvPr/>
        </p:nvCxnSpPr>
        <p:spPr>
          <a:xfrm flipH="1">
            <a:off x="9035285" y="3067475"/>
            <a:ext cx="184523" cy="192961"/>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0206E8A-1505-5711-90E4-440C4CBE5FDE}"/>
              </a:ext>
            </a:extLst>
          </p:cNvPr>
          <p:cNvCxnSpPr>
            <a:cxnSpLocks/>
          </p:cNvCxnSpPr>
          <p:nvPr/>
        </p:nvCxnSpPr>
        <p:spPr>
          <a:xfrm>
            <a:off x="9382260" y="3665583"/>
            <a:ext cx="523070" cy="0"/>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45F7C875-293C-6E53-E70D-3915F6B1B377}"/>
              </a:ext>
            </a:extLst>
          </p:cNvPr>
          <p:cNvCxnSpPr>
            <a:cxnSpLocks/>
            <a:stCxn id="7" idx="4"/>
            <a:endCxn id="15" idx="0"/>
          </p:cNvCxnSpPr>
          <p:nvPr/>
        </p:nvCxnSpPr>
        <p:spPr>
          <a:xfrm rot="5400000">
            <a:off x="8030086" y="4337895"/>
            <a:ext cx="610178" cy="834170"/>
          </a:xfrm>
          <a:prstGeom prst="bentConnector3">
            <a:avLst>
              <a:gd name="adj1" fmla="val 50000"/>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AEA3C81B-2E3B-2A37-9806-12F88910872E}"/>
              </a:ext>
            </a:extLst>
          </p:cNvPr>
          <p:cNvCxnSpPr>
            <a:cxnSpLocks/>
            <a:stCxn id="7" idx="4"/>
            <a:endCxn id="8" idx="0"/>
          </p:cNvCxnSpPr>
          <p:nvPr/>
        </p:nvCxnSpPr>
        <p:spPr>
          <a:xfrm rot="16200000" flipH="1">
            <a:off x="8787000" y="4415151"/>
            <a:ext cx="610178" cy="679658"/>
          </a:xfrm>
          <a:prstGeom prst="bentConnector3">
            <a:avLst>
              <a:gd name="adj1" fmla="val 50000"/>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98859A0-60F6-11DC-42E5-AE25D800379E}"/>
              </a:ext>
            </a:extLst>
          </p:cNvPr>
          <p:cNvCxnSpPr>
            <a:cxnSpLocks/>
            <a:stCxn id="15" idx="6"/>
            <a:endCxn id="8" idx="2"/>
          </p:cNvCxnSpPr>
          <p:nvPr/>
        </p:nvCxnSpPr>
        <p:spPr>
          <a:xfrm>
            <a:off x="8548090" y="5690069"/>
            <a:ext cx="253828" cy="0"/>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9842F671-4893-2347-1B9F-AF59C8CC11F6}"/>
              </a:ext>
            </a:extLst>
          </p:cNvPr>
          <p:cNvSpPr/>
          <p:nvPr/>
        </p:nvSpPr>
        <p:spPr>
          <a:xfrm>
            <a:off x="10362032" y="5060069"/>
            <a:ext cx="1260000" cy="1260000"/>
          </a:xfrm>
          <a:prstGeom prst="ellipse">
            <a:avLst/>
          </a:prstGeom>
          <a:solidFill>
            <a:schemeClr val="accent5"/>
          </a:solidFill>
          <a:ln w="76200">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Z"/>
          </a:p>
        </p:txBody>
      </p:sp>
      <p:sp>
        <p:nvSpPr>
          <p:cNvPr id="25" name="TextBox 24">
            <a:extLst>
              <a:ext uri="{FF2B5EF4-FFF2-40B4-BE49-F238E27FC236}">
                <a16:creationId xmlns:a16="http://schemas.microsoft.com/office/drawing/2014/main" id="{F61C6D07-E1D9-0B03-5C17-5C6BBF2D6BCD}"/>
              </a:ext>
            </a:extLst>
          </p:cNvPr>
          <p:cNvSpPr txBox="1"/>
          <p:nvPr/>
        </p:nvSpPr>
        <p:spPr>
          <a:xfrm>
            <a:off x="10149340" y="5342141"/>
            <a:ext cx="1644940" cy="738664"/>
          </a:xfrm>
          <a:prstGeom prst="rect">
            <a:avLst/>
          </a:prstGeom>
          <a:noFill/>
        </p:spPr>
        <p:txBody>
          <a:bodyPr wrap="square" rtlCol="0">
            <a:spAutoFit/>
          </a:bodyPr>
          <a:lstStyle/>
          <a:p>
            <a:pPr algn="ctr"/>
            <a:r>
              <a:rPr lang="en-NZ" sz="1400" dirty="0">
                <a:solidFill>
                  <a:schemeClr val="bg1"/>
                </a:solidFill>
              </a:rPr>
              <a:t>Asset </a:t>
            </a:r>
          </a:p>
          <a:p>
            <a:pPr algn="ctr"/>
            <a:r>
              <a:rPr lang="en-NZ" sz="1400" dirty="0" err="1">
                <a:solidFill>
                  <a:schemeClr val="bg1"/>
                </a:solidFill>
              </a:rPr>
              <a:t>Mgmt</a:t>
            </a:r>
            <a:r>
              <a:rPr lang="en-NZ" sz="1400" dirty="0">
                <a:solidFill>
                  <a:schemeClr val="bg1"/>
                </a:solidFill>
              </a:rPr>
              <a:t> Plan</a:t>
            </a:r>
          </a:p>
          <a:p>
            <a:pPr algn="ctr"/>
            <a:endParaRPr lang="en-NZ" sz="1400" i="1" dirty="0">
              <a:solidFill>
                <a:schemeClr val="bg1"/>
              </a:solidFill>
            </a:endParaRPr>
          </a:p>
        </p:txBody>
      </p:sp>
      <p:cxnSp>
        <p:nvCxnSpPr>
          <p:cNvPr id="26" name="Straight Arrow Connector 25">
            <a:extLst>
              <a:ext uri="{FF2B5EF4-FFF2-40B4-BE49-F238E27FC236}">
                <a16:creationId xmlns:a16="http://schemas.microsoft.com/office/drawing/2014/main" id="{9E065331-7D0E-BBA8-0371-7E5719583DB9}"/>
              </a:ext>
            </a:extLst>
          </p:cNvPr>
          <p:cNvCxnSpPr>
            <a:cxnSpLocks/>
            <a:stCxn id="31" idx="5"/>
          </p:cNvCxnSpPr>
          <p:nvPr/>
        </p:nvCxnSpPr>
        <p:spPr>
          <a:xfrm>
            <a:off x="10110762" y="3067475"/>
            <a:ext cx="184523" cy="170806"/>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7B77A4F9-A5FE-041A-0C1F-FF3F5AE88A62}"/>
              </a:ext>
            </a:extLst>
          </p:cNvPr>
          <p:cNvCxnSpPr>
            <a:cxnSpLocks/>
            <a:stCxn id="9" idx="4"/>
            <a:endCxn id="23" idx="0"/>
          </p:cNvCxnSpPr>
          <p:nvPr/>
        </p:nvCxnSpPr>
        <p:spPr>
          <a:xfrm rot="16200000" flipH="1">
            <a:off x="10458592" y="4526629"/>
            <a:ext cx="610178" cy="456702"/>
          </a:xfrm>
          <a:prstGeom prst="bentConnector3">
            <a:avLst>
              <a:gd name="adj1" fmla="val 50000"/>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660A9CF5-6DB3-9A08-E563-D18F001DE2F7}"/>
              </a:ext>
            </a:extLst>
          </p:cNvPr>
          <p:cNvSpPr/>
          <p:nvPr/>
        </p:nvSpPr>
        <p:spPr>
          <a:xfrm>
            <a:off x="10630404" y="709253"/>
            <a:ext cx="1260000" cy="1260000"/>
          </a:xfrm>
          <a:prstGeom prst="ellipse">
            <a:avLst/>
          </a:prstGeom>
          <a:ln w="762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Z"/>
          </a:p>
        </p:txBody>
      </p:sp>
      <p:sp>
        <p:nvSpPr>
          <p:cNvPr id="30" name="Oval 29">
            <a:extLst>
              <a:ext uri="{FF2B5EF4-FFF2-40B4-BE49-F238E27FC236}">
                <a16:creationId xmlns:a16="http://schemas.microsoft.com/office/drawing/2014/main" id="{960F0C4B-DB46-C555-CD9E-B3D017A1180F}"/>
              </a:ext>
            </a:extLst>
          </p:cNvPr>
          <p:cNvSpPr/>
          <p:nvPr/>
        </p:nvSpPr>
        <p:spPr>
          <a:xfrm>
            <a:off x="7543469" y="699498"/>
            <a:ext cx="1260000" cy="1260000"/>
          </a:xfrm>
          <a:prstGeom prst="ellipse">
            <a:avLst/>
          </a:prstGeom>
          <a:ln w="762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p>
        </p:txBody>
      </p:sp>
      <p:sp>
        <p:nvSpPr>
          <p:cNvPr id="31" name="Oval 30">
            <a:extLst>
              <a:ext uri="{FF2B5EF4-FFF2-40B4-BE49-F238E27FC236}">
                <a16:creationId xmlns:a16="http://schemas.microsoft.com/office/drawing/2014/main" id="{C3225285-A067-B8EC-3CAE-C0123F78593E}"/>
              </a:ext>
            </a:extLst>
          </p:cNvPr>
          <p:cNvSpPr/>
          <p:nvPr/>
        </p:nvSpPr>
        <p:spPr>
          <a:xfrm>
            <a:off x="9035285" y="1991998"/>
            <a:ext cx="1260000" cy="1260000"/>
          </a:xfrm>
          <a:prstGeom prst="ellipse">
            <a:avLst/>
          </a:prstGeom>
          <a:ln w="762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p>
        </p:txBody>
      </p:sp>
      <p:sp>
        <p:nvSpPr>
          <p:cNvPr id="35" name="TextBox 34">
            <a:extLst>
              <a:ext uri="{FF2B5EF4-FFF2-40B4-BE49-F238E27FC236}">
                <a16:creationId xmlns:a16="http://schemas.microsoft.com/office/drawing/2014/main" id="{B8F6A30B-2666-4851-DF0B-EAC421CF1FE6}"/>
              </a:ext>
            </a:extLst>
          </p:cNvPr>
          <p:cNvSpPr txBox="1"/>
          <p:nvPr/>
        </p:nvSpPr>
        <p:spPr>
          <a:xfrm>
            <a:off x="10600935" y="980029"/>
            <a:ext cx="1300480" cy="646331"/>
          </a:xfrm>
          <a:prstGeom prst="rect">
            <a:avLst/>
          </a:prstGeom>
          <a:noFill/>
        </p:spPr>
        <p:txBody>
          <a:bodyPr wrap="square" rtlCol="0">
            <a:spAutoFit/>
          </a:bodyPr>
          <a:lstStyle/>
          <a:p>
            <a:pPr algn="ctr"/>
            <a:r>
              <a:rPr lang="en-NZ" dirty="0">
                <a:solidFill>
                  <a:schemeClr val="bg1"/>
                </a:solidFill>
              </a:rPr>
              <a:t>Auckland Plan 2050</a:t>
            </a:r>
          </a:p>
        </p:txBody>
      </p:sp>
      <p:sp>
        <p:nvSpPr>
          <p:cNvPr id="36" name="TextBox 35">
            <a:extLst>
              <a:ext uri="{FF2B5EF4-FFF2-40B4-BE49-F238E27FC236}">
                <a16:creationId xmlns:a16="http://schemas.microsoft.com/office/drawing/2014/main" id="{51D9C67F-6BDF-3048-529F-C64CDD6BEB20}"/>
              </a:ext>
            </a:extLst>
          </p:cNvPr>
          <p:cNvSpPr txBox="1"/>
          <p:nvPr/>
        </p:nvSpPr>
        <p:spPr>
          <a:xfrm>
            <a:off x="7523229" y="706655"/>
            <a:ext cx="1300480" cy="1107996"/>
          </a:xfrm>
          <a:prstGeom prst="rect">
            <a:avLst/>
          </a:prstGeom>
          <a:noFill/>
        </p:spPr>
        <p:txBody>
          <a:bodyPr wrap="square" rtlCol="0">
            <a:spAutoFit/>
          </a:bodyPr>
          <a:lstStyle/>
          <a:p>
            <a:pPr algn="ctr"/>
            <a:r>
              <a:rPr lang="en-NZ" dirty="0">
                <a:solidFill>
                  <a:schemeClr val="bg1"/>
                </a:solidFill>
              </a:rPr>
              <a:t>GPS - </a:t>
            </a:r>
            <a:r>
              <a:rPr lang="en-NZ" sz="1200" dirty="0">
                <a:solidFill>
                  <a:schemeClr val="bg1"/>
                </a:solidFill>
              </a:rPr>
              <a:t>Government Policy Statement on Land Transport</a:t>
            </a:r>
          </a:p>
        </p:txBody>
      </p:sp>
      <p:sp>
        <p:nvSpPr>
          <p:cNvPr id="37" name="TextBox 36">
            <a:extLst>
              <a:ext uri="{FF2B5EF4-FFF2-40B4-BE49-F238E27FC236}">
                <a16:creationId xmlns:a16="http://schemas.microsoft.com/office/drawing/2014/main" id="{1958E344-89E0-3E50-A1B8-97385E289590}"/>
              </a:ext>
            </a:extLst>
          </p:cNvPr>
          <p:cNvSpPr txBox="1"/>
          <p:nvPr/>
        </p:nvSpPr>
        <p:spPr>
          <a:xfrm>
            <a:off x="9015045" y="2055583"/>
            <a:ext cx="1300480" cy="1107996"/>
          </a:xfrm>
          <a:prstGeom prst="rect">
            <a:avLst/>
          </a:prstGeom>
          <a:noFill/>
        </p:spPr>
        <p:txBody>
          <a:bodyPr wrap="square" rtlCol="0">
            <a:spAutoFit/>
          </a:bodyPr>
          <a:lstStyle/>
          <a:p>
            <a:pPr algn="ctr"/>
            <a:r>
              <a:rPr lang="en-NZ" dirty="0">
                <a:solidFill>
                  <a:schemeClr val="bg1"/>
                </a:solidFill>
              </a:rPr>
              <a:t>ATAP – </a:t>
            </a:r>
            <a:r>
              <a:rPr lang="en-NZ" sz="1200" dirty="0">
                <a:solidFill>
                  <a:schemeClr val="bg1"/>
                </a:solidFill>
              </a:rPr>
              <a:t>Auckland Transport Alignment Project</a:t>
            </a:r>
          </a:p>
        </p:txBody>
      </p:sp>
      <p:cxnSp>
        <p:nvCxnSpPr>
          <p:cNvPr id="42" name="Connector: Elbow 41">
            <a:extLst>
              <a:ext uri="{FF2B5EF4-FFF2-40B4-BE49-F238E27FC236}">
                <a16:creationId xmlns:a16="http://schemas.microsoft.com/office/drawing/2014/main" id="{78D0D31E-EDE6-20D2-5478-CB927A09DC79}"/>
              </a:ext>
            </a:extLst>
          </p:cNvPr>
          <p:cNvCxnSpPr>
            <a:cxnSpLocks/>
            <a:stCxn id="30" idx="6"/>
            <a:endCxn id="31" idx="0"/>
          </p:cNvCxnSpPr>
          <p:nvPr/>
        </p:nvCxnSpPr>
        <p:spPr>
          <a:xfrm>
            <a:off x="8803469" y="1329498"/>
            <a:ext cx="861816" cy="662500"/>
          </a:xfrm>
          <a:prstGeom prst="bentConnector2">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19AC0BDF-4A9D-ACC3-EE3E-4FDD9C6D8ECD}"/>
              </a:ext>
            </a:extLst>
          </p:cNvPr>
          <p:cNvCxnSpPr>
            <a:cxnSpLocks/>
            <a:stCxn id="29" idx="2"/>
            <a:endCxn id="31" idx="0"/>
          </p:cNvCxnSpPr>
          <p:nvPr/>
        </p:nvCxnSpPr>
        <p:spPr>
          <a:xfrm rot="10800000" flipV="1">
            <a:off x="9665286" y="1339252"/>
            <a:ext cx="965119" cy="652745"/>
          </a:xfrm>
          <a:prstGeom prst="bentConnector2">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50" name="Oval 1049">
            <a:extLst>
              <a:ext uri="{FF2B5EF4-FFF2-40B4-BE49-F238E27FC236}">
                <a16:creationId xmlns:a16="http://schemas.microsoft.com/office/drawing/2014/main" id="{003B50F2-C087-7676-6781-18FADF15CE93}"/>
              </a:ext>
            </a:extLst>
          </p:cNvPr>
          <p:cNvSpPr/>
          <p:nvPr/>
        </p:nvSpPr>
        <p:spPr>
          <a:xfrm>
            <a:off x="6531609" y="3213618"/>
            <a:ext cx="1260000" cy="1260000"/>
          </a:xfrm>
          <a:prstGeom prst="ellipse">
            <a:avLst/>
          </a:prstGeom>
          <a:solidFill>
            <a:schemeClr val="accent5"/>
          </a:solidFill>
          <a:ln w="76200">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NZ" sz="1400" dirty="0"/>
              <a:t>Other AT plans </a:t>
            </a:r>
            <a:r>
              <a:rPr lang="en-NZ" sz="1000" dirty="0"/>
              <a:t>(RPTP Room to Move etc)</a:t>
            </a:r>
          </a:p>
        </p:txBody>
      </p:sp>
      <p:cxnSp>
        <p:nvCxnSpPr>
          <p:cNvPr id="1051" name="Straight Arrow Connector 1050">
            <a:extLst>
              <a:ext uri="{FF2B5EF4-FFF2-40B4-BE49-F238E27FC236}">
                <a16:creationId xmlns:a16="http://schemas.microsoft.com/office/drawing/2014/main" id="{4DBC6C67-DF5C-C000-C02C-D4F37A1C1AD0}"/>
              </a:ext>
            </a:extLst>
          </p:cNvPr>
          <p:cNvCxnSpPr>
            <a:cxnSpLocks/>
            <a:stCxn id="1050" idx="6"/>
            <a:endCxn id="10" idx="1"/>
          </p:cNvCxnSpPr>
          <p:nvPr/>
        </p:nvCxnSpPr>
        <p:spPr>
          <a:xfrm flipV="1">
            <a:off x="7791609" y="3838266"/>
            <a:ext cx="315000" cy="5352"/>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049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ED94D7-687F-0B77-ADB7-138B14798BEE}"/>
              </a:ext>
            </a:extLst>
          </p:cNvPr>
          <p:cNvSpPr>
            <a:spLocks noGrp="1"/>
          </p:cNvSpPr>
          <p:nvPr>
            <p:ph type="body" sz="quarter" idx="21"/>
          </p:nvPr>
        </p:nvSpPr>
        <p:spPr/>
        <p:txBody>
          <a:bodyPr/>
          <a:lstStyle/>
          <a:p>
            <a:r>
              <a:rPr lang="en-US" dirty="0"/>
              <a:t>How Future Connect works</a:t>
            </a:r>
          </a:p>
        </p:txBody>
      </p:sp>
      <p:sp>
        <p:nvSpPr>
          <p:cNvPr id="3" name="Text Placeholder 2">
            <a:extLst>
              <a:ext uri="{FF2B5EF4-FFF2-40B4-BE49-F238E27FC236}">
                <a16:creationId xmlns:a16="http://schemas.microsoft.com/office/drawing/2014/main" id="{7C0F8110-8FE3-A345-FFAB-538029E4B767}"/>
              </a:ext>
            </a:extLst>
          </p:cNvPr>
          <p:cNvSpPr>
            <a:spLocks noGrp="1"/>
          </p:cNvSpPr>
          <p:nvPr>
            <p:ph type="body" sz="quarter" idx="22"/>
          </p:nvPr>
        </p:nvSpPr>
        <p:spPr>
          <a:xfrm>
            <a:off x="685258" y="1149735"/>
            <a:ext cx="8668604" cy="323335"/>
          </a:xfrm>
        </p:spPr>
        <p:txBody>
          <a:bodyPr/>
          <a:lstStyle/>
          <a:p>
            <a:r>
              <a:rPr lang="en-US" dirty="0"/>
              <a:t>We map our strategic networks, </a:t>
            </a:r>
            <a:r>
              <a:rPr lang="en-US" dirty="0" err="1"/>
              <a:t>analyse</a:t>
            </a:r>
            <a:r>
              <a:rPr lang="en-US" dirty="0"/>
              <a:t> them, and distill our key challenges</a:t>
            </a:r>
          </a:p>
        </p:txBody>
      </p:sp>
      <p:graphicFrame>
        <p:nvGraphicFramePr>
          <p:cNvPr id="6" name="Diagram 5">
            <a:extLst>
              <a:ext uri="{FF2B5EF4-FFF2-40B4-BE49-F238E27FC236}">
                <a16:creationId xmlns:a16="http://schemas.microsoft.com/office/drawing/2014/main" id="{D6A12C80-C25D-27D7-FB31-9EF0FDA6C377}"/>
              </a:ext>
            </a:extLst>
          </p:cNvPr>
          <p:cNvGraphicFramePr/>
          <p:nvPr>
            <p:extLst>
              <p:ext uri="{D42A27DB-BD31-4B8C-83A1-F6EECF244321}">
                <p14:modId xmlns:p14="http://schemas.microsoft.com/office/powerpoint/2010/main" val="2976640461"/>
              </p:ext>
            </p:extLst>
          </p:nvPr>
        </p:nvGraphicFramePr>
        <p:xfrm>
          <a:off x="-760336" y="1821444"/>
          <a:ext cx="8128000" cy="869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4110D5F4-099D-EAD8-7A3B-DD78BE969E88}"/>
              </a:ext>
            </a:extLst>
          </p:cNvPr>
          <p:cNvGraphicFramePr/>
          <p:nvPr>
            <p:extLst>
              <p:ext uri="{D42A27DB-BD31-4B8C-83A1-F6EECF244321}">
                <p14:modId xmlns:p14="http://schemas.microsoft.com/office/powerpoint/2010/main" val="2539047577"/>
              </p:ext>
            </p:extLst>
          </p:nvPr>
        </p:nvGraphicFramePr>
        <p:xfrm>
          <a:off x="3224551" y="3505093"/>
          <a:ext cx="8128000" cy="8692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 9">
            <a:extLst>
              <a:ext uri="{FF2B5EF4-FFF2-40B4-BE49-F238E27FC236}">
                <a16:creationId xmlns:a16="http://schemas.microsoft.com/office/drawing/2014/main" id="{74F7DA7E-98AA-FED5-7CF3-A176BB68385C}"/>
              </a:ext>
            </a:extLst>
          </p:cNvPr>
          <p:cNvGraphicFramePr/>
          <p:nvPr>
            <p:extLst>
              <p:ext uri="{D42A27DB-BD31-4B8C-83A1-F6EECF244321}">
                <p14:modId xmlns:p14="http://schemas.microsoft.com/office/powerpoint/2010/main" val="1375952285"/>
              </p:ext>
            </p:extLst>
          </p:nvPr>
        </p:nvGraphicFramePr>
        <p:xfrm>
          <a:off x="5992734" y="5270693"/>
          <a:ext cx="8128000" cy="86929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4" name="TextBox 13">
            <a:extLst>
              <a:ext uri="{FF2B5EF4-FFF2-40B4-BE49-F238E27FC236}">
                <a16:creationId xmlns:a16="http://schemas.microsoft.com/office/drawing/2014/main" id="{C9F1312F-6BF3-089E-72A3-9B328FC23B22}"/>
              </a:ext>
            </a:extLst>
          </p:cNvPr>
          <p:cNvSpPr txBox="1"/>
          <p:nvPr/>
        </p:nvSpPr>
        <p:spPr>
          <a:xfrm>
            <a:off x="4698063" y="4374383"/>
            <a:ext cx="5180975" cy="461665"/>
          </a:xfrm>
          <a:prstGeom prst="rect">
            <a:avLst/>
          </a:prstGeom>
          <a:noFill/>
        </p:spPr>
        <p:txBody>
          <a:bodyPr wrap="square">
            <a:spAutoFit/>
          </a:bodyPr>
          <a:lstStyle/>
          <a:p>
            <a:r>
              <a:rPr lang="en-US" sz="1200" i="1" dirty="0"/>
              <a:t>Using current and forecast data to map issues and opportunities for all modes and the three intermodal problems: safety, environment and equity</a:t>
            </a:r>
          </a:p>
        </p:txBody>
      </p:sp>
      <p:sp>
        <p:nvSpPr>
          <p:cNvPr id="15" name="TextBox 14">
            <a:extLst>
              <a:ext uri="{FF2B5EF4-FFF2-40B4-BE49-F238E27FC236}">
                <a16:creationId xmlns:a16="http://schemas.microsoft.com/office/drawing/2014/main" id="{F3AFBDD6-EACB-1769-12DA-30E1A834DB28}"/>
              </a:ext>
            </a:extLst>
          </p:cNvPr>
          <p:cNvSpPr txBox="1"/>
          <p:nvPr/>
        </p:nvSpPr>
        <p:spPr>
          <a:xfrm>
            <a:off x="713176" y="2706053"/>
            <a:ext cx="5180975" cy="461665"/>
          </a:xfrm>
          <a:prstGeom prst="rect">
            <a:avLst/>
          </a:prstGeom>
          <a:noFill/>
        </p:spPr>
        <p:txBody>
          <a:bodyPr wrap="square">
            <a:spAutoFit/>
          </a:bodyPr>
          <a:lstStyle/>
          <a:p>
            <a:r>
              <a:rPr lang="en-US" sz="1200" i="1" dirty="0"/>
              <a:t>The most important links for the movement of goods and people across the region, now and considering future growth and plans</a:t>
            </a:r>
          </a:p>
        </p:txBody>
      </p:sp>
      <p:sp>
        <p:nvSpPr>
          <p:cNvPr id="16" name="TextBox 15">
            <a:extLst>
              <a:ext uri="{FF2B5EF4-FFF2-40B4-BE49-F238E27FC236}">
                <a16:creationId xmlns:a16="http://schemas.microsoft.com/office/drawing/2014/main" id="{749FB8CB-4043-BE8F-44F4-8D4C53D383FF}"/>
              </a:ext>
            </a:extLst>
          </p:cNvPr>
          <p:cNvSpPr txBox="1"/>
          <p:nvPr/>
        </p:nvSpPr>
        <p:spPr>
          <a:xfrm>
            <a:off x="8745232" y="6139983"/>
            <a:ext cx="2488887" cy="461665"/>
          </a:xfrm>
          <a:prstGeom prst="rect">
            <a:avLst/>
          </a:prstGeom>
          <a:noFill/>
        </p:spPr>
        <p:txBody>
          <a:bodyPr wrap="square">
            <a:spAutoFit/>
          </a:bodyPr>
          <a:lstStyle/>
          <a:p>
            <a:r>
              <a:rPr lang="en-US" sz="1200" i="1" dirty="0"/>
              <a:t>Bringing all the data together into a map of key regional challenges</a:t>
            </a:r>
          </a:p>
        </p:txBody>
      </p:sp>
      <p:cxnSp>
        <p:nvCxnSpPr>
          <p:cNvPr id="18" name="Connector: Curved 17">
            <a:extLst>
              <a:ext uri="{FF2B5EF4-FFF2-40B4-BE49-F238E27FC236}">
                <a16:creationId xmlns:a16="http://schemas.microsoft.com/office/drawing/2014/main" id="{2E406E53-4F95-6344-F94E-05C78012985D}"/>
              </a:ext>
            </a:extLst>
          </p:cNvPr>
          <p:cNvCxnSpPr>
            <a:cxnSpLocks/>
          </p:cNvCxnSpPr>
          <p:nvPr/>
        </p:nvCxnSpPr>
        <p:spPr>
          <a:xfrm>
            <a:off x="3558496" y="3250072"/>
            <a:ext cx="829559" cy="741382"/>
          </a:xfrm>
          <a:prstGeom prst="curvedConnector3">
            <a:avLst>
              <a:gd name="adj1" fmla="val 5000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4EFA157E-024C-29EA-2EED-C68C4B72DC89}"/>
              </a:ext>
            </a:extLst>
          </p:cNvPr>
          <p:cNvCxnSpPr>
            <a:cxnSpLocks/>
          </p:cNvCxnSpPr>
          <p:nvPr/>
        </p:nvCxnSpPr>
        <p:spPr>
          <a:xfrm>
            <a:off x="7367664" y="5129540"/>
            <a:ext cx="829559" cy="741382"/>
          </a:xfrm>
          <a:prstGeom prst="curvedConnector3">
            <a:avLst>
              <a:gd name="adj1" fmla="val 5000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836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9C1BA7-F16D-ED51-E225-EE5A6956A65C}"/>
              </a:ext>
            </a:extLst>
          </p:cNvPr>
          <p:cNvPicPr>
            <a:picLocks noChangeAspect="1"/>
          </p:cNvPicPr>
          <p:nvPr/>
        </p:nvPicPr>
        <p:blipFill rotWithShape="1">
          <a:blip r:embed="rId2"/>
          <a:srcRect t="4691"/>
          <a:stretch/>
        </p:blipFill>
        <p:spPr bwMode="auto">
          <a:xfrm>
            <a:off x="5776371" y="1240326"/>
            <a:ext cx="6415629" cy="4046398"/>
          </a:xfrm>
          <a:prstGeom prst="rect">
            <a:avLst/>
          </a:prstGeom>
          <a:ln>
            <a:noFill/>
          </a:ln>
          <a:extLst>
            <a:ext uri="{53640926-AAD7-44D8-BBD7-CCE9431645EC}">
              <a14:shadowObscured xmlns:a14="http://schemas.microsoft.com/office/drawing/2010/main"/>
            </a:ext>
          </a:extLst>
        </p:spPr>
      </p:pic>
      <p:sp>
        <p:nvSpPr>
          <p:cNvPr id="2" name="Text Placeholder 1">
            <a:extLst>
              <a:ext uri="{FF2B5EF4-FFF2-40B4-BE49-F238E27FC236}">
                <a16:creationId xmlns:a16="http://schemas.microsoft.com/office/drawing/2014/main" id="{63ED94D7-687F-0B77-ADB7-138B14798BEE}"/>
              </a:ext>
            </a:extLst>
          </p:cNvPr>
          <p:cNvSpPr>
            <a:spLocks noGrp="1"/>
          </p:cNvSpPr>
          <p:nvPr>
            <p:ph type="body" sz="quarter" idx="21"/>
          </p:nvPr>
        </p:nvSpPr>
        <p:spPr/>
        <p:txBody>
          <a:bodyPr/>
          <a:lstStyle/>
          <a:p>
            <a:r>
              <a:rPr lang="en-US" dirty="0"/>
              <a:t>Why did we update Future Connect</a:t>
            </a:r>
          </a:p>
        </p:txBody>
      </p:sp>
      <p:sp>
        <p:nvSpPr>
          <p:cNvPr id="3" name="Text Placeholder 2">
            <a:extLst>
              <a:ext uri="{FF2B5EF4-FFF2-40B4-BE49-F238E27FC236}">
                <a16:creationId xmlns:a16="http://schemas.microsoft.com/office/drawing/2014/main" id="{7C0F8110-8FE3-A345-FFAB-538029E4B767}"/>
              </a:ext>
            </a:extLst>
          </p:cNvPr>
          <p:cNvSpPr>
            <a:spLocks noGrp="1"/>
          </p:cNvSpPr>
          <p:nvPr>
            <p:ph type="body" sz="quarter" idx="22"/>
          </p:nvPr>
        </p:nvSpPr>
        <p:spPr>
          <a:xfrm>
            <a:off x="685259" y="1494509"/>
            <a:ext cx="5543526" cy="323335"/>
          </a:xfrm>
        </p:spPr>
        <p:txBody>
          <a:bodyPr/>
          <a:lstStyle/>
          <a:p>
            <a:r>
              <a:rPr lang="en-US" dirty="0"/>
              <a:t>We need to update Future Connect in preparation for the next Regional Land Transport Plan, and to ensure it stays up to date. </a:t>
            </a:r>
          </a:p>
        </p:txBody>
      </p:sp>
      <p:sp>
        <p:nvSpPr>
          <p:cNvPr id="4" name="Text Placeholder 3">
            <a:extLst>
              <a:ext uri="{FF2B5EF4-FFF2-40B4-BE49-F238E27FC236}">
                <a16:creationId xmlns:a16="http://schemas.microsoft.com/office/drawing/2014/main" id="{0DA5B51A-142B-C245-2EC6-B6B41CCD1DEF}"/>
              </a:ext>
            </a:extLst>
          </p:cNvPr>
          <p:cNvSpPr>
            <a:spLocks noGrp="1"/>
          </p:cNvSpPr>
          <p:nvPr>
            <p:ph type="body" sz="quarter" idx="23"/>
          </p:nvPr>
        </p:nvSpPr>
        <p:spPr>
          <a:xfrm>
            <a:off x="676801" y="2410711"/>
            <a:ext cx="5419200" cy="3448596"/>
          </a:xfrm>
        </p:spPr>
        <p:txBody>
          <a:bodyPr numCol="1"/>
          <a:lstStyle/>
          <a:p>
            <a:r>
              <a:rPr lang="en-US" dirty="0"/>
              <a:t>In August 2022, we informed the ELT and the AT Board that work had started on updating Future Connect for the following reasons: </a:t>
            </a:r>
          </a:p>
          <a:p>
            <a:pPr marL="171450" indent="-171450">
              <a:buFont typeface="Arial" panose="020B0604020202020204" pitchFamily="34" charset="0"/>
              <a:buChar char="•"/>
            </a:pPr>
            <a:r>
              <a:rPr lang="en-US" dirty="0"/>
              <a:t>A new version of Future Connect is needed to support the development of the 2024-2034 RLTP. </a:t>
            </a:r>
          </a:p>
          <a:p>
            <a:pPr marL="171450" indent="-171450">
              <a:buFont typeface="Arial" panose="020B0604020202020204" pitchFamily="34" charset="0"/>
              <a:buChar char="•"/>
            </a:pPr>
            <a:r>
              <a:rPr lang="en-US" dirty="0"/>
              <a:t>Networks needed to be updated in response to latest plans, projects and strategies.</a:t>
            </a:r>
          </a:p>
          <a:p>
            <a:pPr marL="171450" indent="-171450">
              <a:buFont typeface="Arial" panose="020B0604020202020204" pitchFamily="34" charset="0"/>
              <a:buChar char="•"/>
            </a:pPr>
            <a:r>
              <a:rPr lang="en-US" dirty="0"/>
              <a:t>We had identified improvement opportunities after using the tool for some time. </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195133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1719A-1B34-8BD4-60C1-A2ABF6DB2E58}"/>
              </a:ext>
            </a:extLst>
          </p:cNvPr>
          <p:cNvSpPr>
            <a:spLocks noGrp="1"/>
          </p:cNvSpPr>
          <p:nvPr>
            <p:ph type="ctrTitle"/>
          </p:nvPr>
        </p:nvSpPr>
        <p:spPr>
          <a:xfrm>
            <a:off x="613282" y="1398638"/>
            <a:ext cx="6375993" cy="3173362"/>
          </a:xfrm>
        </p:spPr>
        <p:txBody>
          <a:bodyPr/>
          <a:lstStyle/>
          <a:p>
            <a:r>
              <a:rPr lang="en-US" dirty="0"/>
              <a:t>2. Changes and improvements</a:t>
            </a:r>
          </a:p>
        </p:txBody>
      </p:sp>
      <p:sp>
        <p:nvSpPr>
          <p:cNvPr id="3" name="Text Placeholder 2">
            <a:extLst>
              <a:ext uri="{FF2B5EF4-FFF2-40B4-BE49-F238E27FC236}">
                <a16:creationId xmlns:a16="http://schemas.microsoft.com/office/drawing/2014/main" id="{4379AFB2-E1EC-3E41-2F8B-BC0553DC7FB7}"/>
              </a:ext>
            </a:extLst>
          </p:cNvPr>
          <p:cNvSpPr>
            <a:spLocks noGrp="1"/>
          </p:cNvSpPr>
          <p:nvPr>
            <p:ph type="body" sz="quarter" idx="21"/>
          </p:nvPr>
        </p:nvSpPr>
        <p:spPr>
          <a:xfrm>
            <a:off x="613280" y="836526"/>
            <a:ext cx="5254487" cy="481415"/>
          </a:xfrm>
        </p:spPr>
        <p:txBody>
          <a:bodyPr/>
          <a:lstStyle/>
          <a:p>
            <a:r>
              <a:rPr lang="en-US" dirty="0"/>
              <a:t>Future Connect 2023</a:t>
            </a:r>
          </a:p>
        </p:txBody>
      </p:sp>
    </p:spTree>
    <p:extLst>
      <p:ext uri="{BB962C8B-B14F-4D97-AF65-F5344CB8AC3E}">
        <p14:creationId xmlns:p14="http://schemas.microsoft.com/office/powerpoint/2010/main" val="580834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1304C6-DAAB-85AF-B676-FD7811A0BCC7}"/>
              </a:ext>
            </a:extLst>
          </p:cNvPr>
          <p:cNvSpPr>
            <a:spLocks noGrp="1"/>
          </p:cNvSpPr>
          <p:nvPr>
            <p:ph type="body" sz="quarter" idx="18"/>
          </p:nvPr>
        </p:nvSpPr>
        <p:spPr>
          <a:xfrm>
            <a:off x="676800" y="1322698"/>
            <a:ext cx="5903882" cy="3488782"/>
          </a:xfrm>
        </p:spPr>
        <p:txBody>
          <a:bodyPr/>
          <a:lstStyle/>
          <a:p>
            <a:r>
              <a:rPr lang="en-US" b="1" dirty="0"/>
              <a:t>Mapping Portal Updates</a:t>
            </a:r>
          </a:p>
          <a:p>
            <a:pPr marL="171450" indent="-171450">
              <a:buFont typeface="Arial" panose="020B0604020202020204" pitchFamily="34" charset="0"/>
              <a:buChar char="•"/>
            </a:pPr>
            <a:r>
              <a:rPr lang="en-US" dirty="0"/>
              <a:t>Updated all three key outputs: </a:t>
            </a:r>
          </a:p>
          <a:p>
            <a:pPr marL="628650" lvl="1" indent="-171450">
              <a:buFont typeface="Arial" panose="020B0604020202020204" pitchFamily="34" charset="0"/>
              <a:buChar char="•"/>
            </a:pPr>
            <a:r>
              <a:rPr lang="en-US" sz="1200" b="1" dirty="0"/>
              <a:t>Strategic</a:t>
            </a:r>
            <a:r>
              <a:rPr lang="en-US" sz="1200" dirty="0"/>
              <a:t> </a:t>
            </a:r>
            <a:r>
              <a:rPr lang="en-US" sz="1200" b="1" dirty="0"/>
              <a:t>Networks</a:t>
            </a:r>
            <a:r>
              <a:rPr lang="en-US" sz="1200" dirty="0"/>
              <a:t>, shifting from 2021-2031 to 2024-2034</a:t>
            </a:r>
          </a:p>
          <a:p>
            <a:pPr marL="628650" lvl="1" indent="-171450">
              <a:buFont typeface="Arial" panose="020B0604020202020204" pitchFamily="34" charset="0"/>
              <a:buChar char="•"/>
            </a:pPr>
            <a:r>
              <a:rPr lang="en-US" sz="1200" dirty="0"/>
              <a:t>Improved </a:t>
            </a:r>
            <a:r>
              <a:rPr lang="en-US" sz="1200" b="1" dirty="0"/>
              <a:t>system</a:t>
            </a:r>
            <a:r>
              <a:rPr lang="en-US" sz="1200" dirty="0"/>
              <a:t> </a:t>
            </a:r>
            <a:r>
              <a:rPr lang="en-US" sz="1200" b="1" dirty="0"/>
              <a:t>analysis</a:t>
            </a:r>
            <a:r>
              <a:rPr lang="en-US" sz="1200" dirty="0"/>
              <a:t> with new data and indicators, as well as greater distinction between deficiencies and opportunities</a:t>
            </a:r>
          </a:p>
          <a:p>
            <a:pPr marL="628650" lvl="1" indent="-171450">
              <a:buFont typeface="Arial" panose="020B0604020202020204" pitchFamily="34" charset="0"/>
              <a:buChar char="•"/>
            </a:pPr>
            <a:r>
              <a:rPr lang="en-US" sz="1200" dirty="0"/>
              <a:t>Focus Areas now tell a more compelling story about Auckland’s key challenges</a:t>
            </a:r>
          </a:p>
          <a:p>
            <a:pPr marL="171450" indent="-171450">
              <a:buFont typeface="Arial" panose="020B0604020202020204" pitchFamily="34" charset="0"/>
              <a:buChar char="•"/>
            </a:pPr>
            <a:r>
              <a:rPr lang="en-US" dirty="0"/>
              <a:t>We’ve moved beyond corridor analysis and consider community needs, in the form of a </a:t>
            </a:r>
            <a:r>
              <a:rPr lang="en-US" b="1" dirty="0"/>
              <a:t>Transport Equity Analysis</a:t>
            </a:r>
            <a:r>
              <a:rPr lang="en-US" dirty="0"/>
              <a:t>.</a:t>
            </a:r>
          </a:p>
          <a:p>
            <a:pPr marL="171450" indent="-171450">
              <a:buFont typeface="Arial" panose="020B0604020202020204" pitchFamily="34" charset="0"/>
              <a:buChar char="•"/>
            </a:pPr>
            <a:r>
              <a:rPr lang="en-US" dirty="0"/>
              <a:t>Fully incorporated the walking network, which was separate in the 2020 version and did not have a full deficiency analysis done. </a:t>
            </a:r>
          </a:p>
          <a:p>
            <a:pPr marL="171450" indent="-171450">
              <a:buFont typeface="Arial" panose="020B0604020202020204" pitchFamily="34" charset="0"/>
              <a:buChar char="•"/>
            </a:pPr>
            <a:r>
              <a:rPr lang="en-US" dirty="0"/>
              <a:t>Incorporated outputs of the RTN Station Access Study</a:t>
            </a:r>
          </a:p>
          <a:p>
            <a:pPr marL="171450" indent="-171450">
              <a:buFont typeface="Arial" panose="020B0604020202020204" pitchFamily="34" charset="0"/>
              <a:buChar char="•"/>
            </a:pPr>
            <a:r>
              <a:rPr lang="en-US" dirty="0"/>
              <a:t>Added contextual data to mapping portal, allowing for the easy creation of maps</a:t>
            </a:r>
          </a:p>
          <a:p>
            <a:endParaRPr lang="en-US" dirty="0"/>
          </a:p>
          <a:p>
            <a:r>
              <a:rPr lang="en-US" b="1" dirty="0"/>
              <a:t>Report Updates</a:t>
            </a:r>
          </a:p>
          <a:p>
            <a:pPr marL="171450" indent="-171450">
              <a:buFont typeface="Arial" panose="020B0604020202020204" pitchFamily="34" charset="0"/>
              <a:buChar char="•"/>
            </a:pPr>
            <a:r>
              <a:rPr lang="en-US" dirty="0"/>
              <a:t>Refresh of Summary Report</a:t>
            </a:r>
          </a:p>
          <a:p>
            <a:pPr marL="171450" indent="-171450">
              <a:buFont typeface="Arial" panose="020B0604020202020204" pitchFamily="34" charset="0"/>
              <a:buChar char="•"/>
            </a:pPr>
            <a:r>
              <a:rPr lang="en-US" dirty="0"/>
              <a:t>Refresh of Technical Report  </a:t>
            </a:r>
          </a:p>
        </p:txBody>
      </p:sp>
      <p:sp>
        <p:nvSpPr>
          <p:cNvPr id="3" name="Text Placeholder 2">
            <a:extLst>
              <a:ext uri="{FF2B5EF4-FFF2-40B4-BE49-F238E27FC236}">
                <a16:creationId xmlns:a16="http://schemas.microsoft.com/office/drawing/2014/main" id="{F1F37A40-A453-F8D9-36E9-AECAC8BD88A3}"/>
              </a:ext>
            </a:extLst>
          </p:cNvPr>
          <p:cNvSpPr>
            <a:spLocks noGrp="1"/>
          </p:cNvSpPr>
          <p:nvPr>
            <p:ph type="body" sz="quarter" idx="21"/>
          </p:nvPr>
        </p:nvSpPr>
        <p:spPr>
          <a:xfrm>
            <a:off x="687614" y="742952"/>
            <a:ext cx="8157283" cy="323335"/>
          </a:xfrm>
        </p:spPr>
        <p:txBody>
          <a:bodyPr/>
          <a:lstStyle/>
          <a:p>
            <a:r>
              <a:rPr lang="en-US" dirty="0"/>
              <a:t>What changes and improvements did we make?</a:t>
            </a:r>
          </a:p>
        </p:txBody>
      </p:sp>
      <p:pic>
        <p:nvPicPr>
          <p:cNvPr id="4" name="Picture 3">
            <a:extLst>
              <a:ext uri="{FF2B5EF4-FFF2-40B4-BE49-F238E27FC236}">
                <a16:creationId xmlns:a16="http://schemas.microsoft.com/office/drawing/2014/main" id="{7B0617C6-0738-C982-4D7D-CC6D226F77E9}"/>
              </a:ext>
            </a:extLst>
          </p:cNvPr>
          <p:cNvPicPr>
            <a:picLocks noChangeAspect="1"/>
          </p:cNvPicPr>
          <p:nvPr/>
        </p:nvPicPr>
        <p:blipFill rotWithShape="1">
          <a:blip r:embed="rId2"/>
          <a:srcRect r="25357"/>
          <a:stretch/>
        </p:blipFill>
        <p:spPr>
          <a:xfrm>
            <a:off x="6871977" y="1322698"/>
            <a:ext cx="5215091" cy="3329609"/>
          </a:xfrm>
          <a:prstGeom prst="rect">
            <a:avLst/>
          </a:prstGeom>
        </p:spPr>
      </p:pic>
    </p:spTree>
    <p:extLst>
      <p:ext uri="{BB962C8B-B14F-4D97-AF65-F5344CB8AC3E}">
        <p14:creationId xmlns:p14="http://schemas.microsoft.com/office/powerpoint/2010/main" val="494029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1719A-1B34-8BD4-60C1-A2ABF6DB2E58}"/>
              </a:ext>
            </a:extLst>
          </p:cNvPr>
          <p:cNvSpPr>
            <a:spLocks noGrp="1"/>
          </p:cNvSpPr>
          <p:nvPr>
            <p:ph type="ctrTitle"/>
          </p:nvPr>
        </p:nvSpPr>
        <p:spPr>
          <a:xfrm>
            <a:off x="613282" y="1398638"/>
            <a:ext cx="6799354" cy="3173362"/>
          </a:xfrm>
        </p:spPr>
        <p:txBody>
          <a:bodyPr/>
          <a:lstStyle/>
          <a:p>
            <a:r>
              <a:rPr lang="en-US" dirty="0"/>
              <a:t>3. Key findings and outputs</a:t>
            </a:r>
          </a:p>
        </p:txBody>
      </p:sp>
      <p:sp>
        <p:nvSpPr>
          <p:cNvPr id="3" name="Text Placeholder 2">
            <a:extLst>
              <a:ext uri="{FF2B5EF4-FFF2-40B4-BE49-F238E27FC236}">
                <a16:creationId xmlns:a16="http://schemas.microsoft.com/office/drawing/2014/main" id="{4379AFB2-E1EC-3E41-2F8B-BC0553DC7FB7}"/>
              </a:ext>
            </a:extLst>
          </p:cNvPr>
          <p:cNvSpPr>
            <a:spLocks noGrp="1"/>
          </p:cNvSpPr>
          <p:nvPr>
            <p:ph type="body" sz="quarter" idx="21"/>
          </p:nvPr>
        </p:nvSpPr>
        <p:spPr/>
        <p:txBody>
          <a:bodyPr/>
          <a:lstStyle/>
          <a:p>
            <a:r>
              <a:rPr lang="en-US" dirty="0"/>
              <a:t>Future Connect 2023</a:t>
            </a:r>
          </a:p>
        </p:txBody>
      </p:sp>
    </p:spTree>
    <p:extLst>
      <p:ext uri="{BB962C8B-B14F-4D97-AF65-F5344CB8AC3E}">
        <p14:creationId xmlns:p14="http://schemas.microsoft.com/office/powerpoint/2010/main" val="505711291"/>
      </p:ext>
    </p:extLst>
  </p:cSld>
  <p:clrMapOvr>
    <a:masterClrMapping/>
  </p:clrMapOvr>
</p:sld>
</file>

<file path=ppt/theme/theme1.xml><?xml version="1.0" encoding="utf-8"?>
<a:theme xmlns:a="http://schemas.openxmlformats.org/drawingml/2006/main" name="Sec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Generic AT PPT template" id="{FCEB21FF-A63D-B54E-A526-FB4EB646A4E2}" vid="{BA66BBFC-DFB4-BE48-9EC5-BCEFF95EFDF6}"/>
    </a:ext>
  </a:extLst>
</a:theme>
</file>

<file path=ppt/theme/theme2.xml><?xml version="1.0" encoding="utf-8"?>
<a:theme xmlns:a="http://schemas.openxmlformats.org/drawingml/2006/main" name="1_Sec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Generic AT PPT template" id="{FCEB21FF-A63D-B54E-A526-FB4EB646A4E2}" vid="{BA66BBFC-DFB4-BE48-9EC5-BCEFF95EFDF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T Document" ma:contentTypeID="0x0101009C7065B11196274794EF741A40A6E5F400D26C7241FFF8474C88708DC917CE076A" ma:contentTypeVersion="38" ma:contentTypeDescription="Core metadata required on all Document Content Types used by Auckland Transport." ma:contentTypeScope="" ma:versionID="83d28370455c0ad302b404ae56c35549">
  <xsd:schema xmlns:xsd="http://www.w3.org/2001/XMLSchema" xmlns:xs="http://www.w3.org/2001/XMLSchema" xmlns:p="http://schemas.microsoft.com/office/2006/metadata/properties" xmlns:ns3="695b247c-e1a8-404d-9ab1-6820651cfa73" xmlns:ns4="6656246e-9127-47dc-83ec-dd09249a5dc8" targetNamespace="http://schemas.microsoft.com/office/2006/metadata/properties" ma:root="true" ma:fieldsID="122a38b343a80fee6adac8f68be3497c" ns3:_="" ns4:_="">
    <xsd:import namespace="695b247c-e1a8-404d-9ab1-6820651cfa73"/>
    <xsd:import namespace="6656246e-9127-47dc-83ec-dd09249a5dc8"/>
    <xsd:element name="properties">
      <xsd:complexType>
        <xsd:sequence>
          <xsd:element name="documentManagement">
            <xsd:complexType>
              <xsd:all>
                <xsd:element ref="ns3:db6c96b69cbd4d5883320ccb9273f0ba" minOccurs="0"/>
                <xsd:element ref="ns4:TaxCatchAll" minOccurs="0"/>
                <xsd:element ref="ns4:TaxCatchAllLabel" minOccurs="0"/>
                <xsd:element ref="ns3:i5b5140ea7094cbf99b2202c3f85b284" minOccurs="0"/>
                <xsd:element ref="ns3:Vital_x0020_Record" minOccurs="0"/>
                <xsd:element ref="ns3:Disposition_x0020_Status" minOccurs="0"/>
                <xsd:element ref="ns3:Righ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5b247c-e1a8-404d-9ab1-6820651cfa73" elementFormDefault="qualified">
    <xsd:import namespace="http://schemas.microsoft.com/office/2006/documentManagement/types"/>
    <xsd:import namespace="http://schemas.microsoft.com/office/infopath/2007/PartnerControls"/>
    <xsd:element name="db6c96b69cbd4d5883320ccb9273f0ba" ma:index="9" nillable="true" ma:taxonomy="true" ma:internalName="db6c96b69cbd4d5883320ccb9273f0ba" ma:taxonomyFieldName="Business_x0020_Unit" ma:displayName="Business Unit" ma:readOnly="false" ma:fieldId="{db6c96b6-9cbd-4d58-8332-0ccb9273f0ba}" ma:sspId="ff230ced-49e3-4bbb-87bd-09c1ed00c10a" ma:termSetId="eee8957c-7770-4efb-abbf-af700d6ea6af" ma:anchorId="00000000-0000-0000-0000-000000000000" ma:open="false" ma:isKeyword="false">
      <xsd:complexType>
        <xsd:sequence>
          <xsd:element ref="pc:Terms" minOccurs="0" maxOccurs="1"/>
        </xsd:sequence>
      </xsd:complexType>
    </xsd:element>
    <xsd:element name="i5b5140ea7094cbf99b2202c3f85b284" ma:index="13" nillable="true" ma:taxonomy="true" ma:internalName="i5b5140ea7094cbf99b2202c3f85b284" ma:taxonomyFieldName="RM_x0020_Context" ma:displayName="RM Context" ma:readOnly="false" ma:default="" ma:fieldId="{25b5140e-a709-4cbf-99b2-202c3f85b284}" ma:sspId="ff230ced-49e3-4bbb-87bd-09c1ed00c10a" ma:termSetId="0bbbe2ba-4696-4fa7-8f5e-85570df794ec" ma:anchorId="8199d194-e520-44fe-8a99-24eea720effa" ma:open="false" ma:isKeyword="false">
      <xsd:complexType>
        <xsd:sequence>
          <xsd:element ref="pc:Terms" minOccurs="0" maxOccurs="1"/>
        </xsd:sequence>
      </xsd:complexType>
    </xsd:element>
    <xsd:element name="Vital_x0020_Record" ma:index="15" nillable="true" ma:displayName="Vital Record" ma:default="0" ma:internalName="Vital_x0020_Record" ma:readOnly="false">
      <xsd:simpleType>
        <xsd:restriction base="dms:Boolean"/>
      </xsd:simpleType>
    </xsd:element>
    <xsd:element name="Disposition_x0020_Status" ma:index="16" nillable="true" ma:displayName="Disposition Status" ma:format="Dropdown" ma:hidden="true" ma:internalName="Disposition_x0020_Status" ma:readOnly="false">
      <xsd:simpleType>
        <xsd:restriction base="dms:Choice">
          <xsd:enumeration value="Approved"/>
          <xsd:enumeration value="Archived"/>
          <xsd:enumeration value="Destroyed"/>
          <xsd:enumeration value="Qualified"/>
          <xsd:enumeration value="Transferred"/>
          <xsd:enumeration value="Verified"/>
          <xsd:enumeration value="Unknown"/>
        </xsd:restriction>
      </xsd:simpleType>
    </xsd:element>
    <xsd:element name="Rights" ma:index="17" nillable="true" ma:displayName="Rights" ma:format="Dropdown" ma:hidden="true" ma:internalName="Rights" ma:readOnly="false">
      <xsd:simpleType>
        <xsd:restriction base="dms:Choice">
          <xsd:enumeration value="Auhtorised Public Access"/>
          <xsd:enumeration value="Embargoed"/>
          <xsd:enumeration value="Intellectual Property"/>
          <xsd:enumeration value="LGOIMA"/>
          <xsd:enumeration value="OIA"/>
          <xsd:enumeration value="Personal"/>
          <xsd:enumeration value="Privacy Act"/>
          <xsd:enumeration value="Taonga"/>
        </xsd:restriction>
      </xsd:simpleType>
    </xsd:element>
  </xsd:schema>
  <xsd:schema xmlns:xsd="http://www.w3.org/2001/XMLSchema" xmlns:xs="http://www.w3.org/2001/XMLSchema" xmlns:dms="http://schemas.microsoft.com/office/2006/documentManagement/types" xmlns:pc="http://schemas.microsoft.com/office/infopath/2007/PartnerControls" targetNamespace="6656246e-9127-47dc-83ec-dd09249a5dc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746e8a3-5d47-4ff0-952e-3423c7e0dee5}" ma:internalName="TaxCatchAll" ma:readOnly="false" ma:showField="CatchAllData" ma:web="695b247c-e1a8-404d-9ab1-6820651cfa73">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d746e8a3-5d47-4ff0-952e-3423c7e0dee5}" ma:internalName="TaxCatchAllLabel" ma:readOnly="true" ma:showField="CatchAllDataLabel" ma:web="695b247c-e1a8-404d-9ab1-6820651cfa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656246e-9127-47dc-83ec-dd09249a5dc8">
      <Value>1397</Value>
      <Value>1400</Value>
      <Value>5198</Value>
      <Value>5842</Value>
      <Value>4647</Value>
      <Value>177</Value>
      <Value>192</Value>
      <Value>855</Value>
      <Value>300</Value>
      <Value>222</Value>
    </TaxCatchAll>
    <Disposition_x0020_Status xmlns="695b247c-e1a8-404d-9ab1-6820651cfa73" xsi:nil="true"/>
    <db6c96b69cbd4d5883320ccb9273f0ba xmlns="695b247c-e1a8-404d-9ab1-6820651cfa73">
      <Terms xmlns="http://schemas.microsoft.com/office/infopath/2007/PartnerControls"/>
    </db6c96b69cbd4d5883320ccb9273f0ba>
    <i5b5140ea7094cbf99b2202c3f85b284 xmlns="695b247c-e1a8-404d-9ab1-6820651cfa73">
      <Terms xmlns="http://schemas.microsoft.com/office/infopath/2007/PartnerControls"/>
    </i5b5140ea7094cbf99b2202c3f85b284>
    <Vital_x0020_Record xmlns="695b247c-e1a8-404d-9ab1-6820651cfa73">false</Vital_x0020_Record>
    <Rights xmlns="695b247c-e1a8-404d-9ab1-6820651cfa73" xsi:nil="true"/>
  </documentManagement>
</p:properties>
</file>

<file path=customXml/itemProps1.xml><?xml version="1.0" encoding="utf-8"?>
<ds:datastoreItem xmlns:ds="http://schemas.openxmlformats.org/officeDocument/2006/customXml" ds:itemID="{ED79F778-0276-4F2B-B768-EA7E7C8E302F}"/>
</file>

<file path=customXml/itemProps2.xml><?xml version="1.0" encoding="utf-8"?>
<ds:datastoreItem xmlns:ds="http://schemas.openxmlformats.org/officeDocument/2006/customXml" ds:itemID="{41BC59C3-1E7B-44EE-81A3-02721E2F20F5}">
  <ds:schemaRefs>
    <ds:schemaRef ds:uri="http://schemas.microsoft.com/sharepoint/v3/contenttype/forms"/>
  </ds:schemaRefs>
</ds:datastoreItem>
</file>

<file path=customXml/itemProps3.xml><?xml version="1.0" encoding="utf-8"?>
<ds:datastoreItem xmlns:ds="http://schemas.openxmlformats.org/officeDocument/2006/customXml" ds:itemID="{AA67B8A3-6F4B-4492-96E2-17A7A7358B05}">
  <ds:schemaRefs>
    <ds:schemaRef ds:uri="http://schemas.microsoft.com/office/2006/documentManagement/types"/>
    <ds:schemaRef ds:uri="http://purl.org/dc/terms/"/>
    <ds:schemaRef ds:uri="http://schemas.openxmlformats.org/package/2006/metadata/core-properties"/>
    <ds:schemaRef ds:uri="http://purl.org/dc/elements/1.1/"/>
    <ds:schemaRef ds:uri="http://purl.org/dc/dcmitype/"/>
    <ds:schemaRef ds:uri="f1a903f0-b3a2-4983-bec0-13f6f5c4b9d3"/>
    <ds:schemaRef ds:uri="http://www.w3.org/XML/1998/namespace"/>
    <ds:schemaRef ds:uri="717f7491-fdef-4f60-ae1c-e42e59374b02"/>
    <ds:schemaRef ds:uri="http://schemas.microsoft.com/office/infopath/2007/PartnerControls"/>
    <ds:schemaRef ds:uri="6656246e-9127-47dc-83ec-dd09249a5dc8"/>
    <ds:schemaRef ds:uri="http://schemas.microsoft.com/office/2006/metadata/properties"/>
    <ds:schemaRef ds:uri="7ea90470-0384-4d7e-ba73-6c2b88788ffb"/>
  </ds:schemaRefs>
</ds:datastoreItem>
</file>

<file path=docProps/app.xml><?xml version="1.0" encoding="utf-8"?>
<Properties xmlns="http://schemas.openxmlformats.org/officeDocument/2006/extended-properties" xmlns:vt="http://schemas.openxmlformats.org/officeDocument/2006/docPropsVTypes">
  <Template>Sections</Template>
  <TotalTime>7968</TotalTime>
  <Words>1780</Words>
  <Application>Microsoft Office PowerPoint</Application>
  <PresentationFormat>Widescreen</PresentationFormat>
  <Paragraphs>199</Paragraphs>
  <Slides>18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 Black</vt:lpstr>
      <vt:lpstr>Arial</vt:lpstr>
      <vt:lpstr>Calibri</vt:lpstr>
      <vt:lpstr>Sections</vt:lpstr>
      <vt:lpstr>1_Sections</vt:lpstr>
      <vt:lpstr>Future Connect 2023: Summary Document </vt:lpstr>
      <vt:lpstr>PowerPoint Presentation</vt:lpstr>
      <vt:lpstr>1. Overview of Future Connect</vt:lpstr>
      <vt:lpstr>PowerPoint Presentation</vt:lpstr>
      <vt:lpstr>PowerPoint Presentation</vt:lpstr>
      <vt:lpstr>PowerPoint Presentation</vt:lpstr>
      <vt:lpstr>2. Changes and improvements</vt:lpstr>
      <vt:lpstr>PowerPoint Presentation</vt:lpstr>
      <vt:lpstr>3. Key findings and outputs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Nina Krishnan (AT)</dc:creator>
  <cp:lastModifiedBy>Sarah Barrett (AT)</cp:lastModifiedBy>
  <cp:revision>38</cp:revision>
  <cp:lastPrinted>2022-04-07T03:53:30Z</cp:lastPrinted>
  <dcterms:created xsi:type="dcterms:W3CDTF">2023-03-05T20:48:10Z</dcterms:created>
  <dcterms:modified xsi:type="dcterms:W3CDTF">2023-09-14T00:55:39Z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0x0101009C7065B11196274794EF741A40A6E5F400D26C7241FFF8474C88708DC917CE076A</vt:lpwstr>
  </property>
  <property fmtid="{D5CDD505-2E9C-101B-9397-08002B2CF9AE}" pid="3" name="D1 Document Category">
    <vt:lpwstr>855;#Presentation|ff01b0c5-a1e5-4a6c-bdbf-2be051e1a38f;#192;#Board Paper|19385719-3f78-4908-8cfe-f30258e4ea33</vt:lpwstr>
  </property>
  <property fmtid="{D5CDD505-2E9C-101B-9397-08002B2CF9AE}" pid="4" name="hb6454c4adb54244865793e31fde8085">
    <vt:lpwstr>Auckland Transport Board|d4f805e3-9934-4e59-9acf-ca41dd5ccc8f</vt:lpwstr>
  </property>
  <property fmtid="{D5CDD505-2E9C-101B-9397-08002B2CF9AE}" pid="5" name="D1_x0020_Instrument">
    <vt:lpwstr/>
  </property>
  <property fmtid="{D5CDD505-2E9C-101B-9397-08002B2CF9AE}" pid="6" name="b0de3920f4cd4ea18242880155f05faf">
    <vt:lpwstr>Stormwater|f26fdac5-c0da-4739-8152-49044acef523</vt:lpwstr>
  </property>
  <property fmtid="{D5CDD505-2E9C-101B-9397-08002B2CF9AE}" pid="7" name="MediaServiceImageTags">
    <vt:lpwstr/>
  </property>
  <property fmtid="{D5CDD505-2E9C-101B-9397-08002B2CF9AE}" pid="8" name="Image_x0020_Type">
    <vt:lpwstr/>
  </property>
  <property fmtid="{D5CDD505-2E9C-101B-9397-08002B2CF9AE}" pid="9" name="D1 Programme Project">
    <vt:lpwstr>5198;#Regional Land Transport Plan|eba51b96-b264-4435-ba51-cc4f0fbd73d9;#177;#Regional Public Transport Plan (RPTP)|73bf7311-b2cf-45ae-880a-b1db2d80329c;#5842;#Equity Framework|840c5609-a2f7-45fd-87a0-6cc200e921fc;#222;#SGA Network Growth|935e2eea-1bb2-4533-935e-be6421f65406;#300;#Roads &amp; Streets|2721809a-60dc-49b9-9e1e-0e337c96155e</vt:lpwstr>
  </property>
  <property fmtid="{D5CDD505-2E9C-101B-9397-08002B2CF9AE}" pid="10" name="c50753cdb51a4c21b5b5241cbd14d8c7">
    <vt:lpwstr/>
  </property>
  <property fmtid="{D5CDD505-2E9C-101B-9397-08002B2CF9AE}" pid="11" name="l66efdee623f47d6bcca4977ff4a5a3f">
    <vt:lpwstr/>
  </property>
  <property fmtid="{D5CDD505-2E9C-101B-9397-08002B2CF9AE}" pid="12" name="je7065ab359741bdab5974a65126329d">
    <vt:lpwstr/>
  </property>
  <property fmtid="{D5CDD505-2E9C-101B-9397-08002B2CF9AE}" pid="13" name="Business_x0020_Unit">
    <vt:lpwstr/>
  </property>
  <property fmtid="{D5CDD505-2E9C-101B-9397-08002B2CF9AE}" pid="14" name="RM_x0020_Context">
    <vt:lpwstr/>
  </property>
  <property fmtid="{D5CDD505-2E9C-101B-9397-08002B2CF9AE}" pid="15" name="D1 Disposal Class ID">
    <vt:lpwstr>;#MTG 003;#</vt:lpwstr>
  </property>
  <property fmtid="{D5CDD505-2E9C-101B-9397-08002B2CF9AE}" pid="16" name="o15c8438f37a4848b2d3439414785996">
    <vt:lpwstr>Flooding Event|81712c2f-1ac3-4b82-a053-e53b3e6df6dc</vt:lpwstr>
  </property>
  <property fmtid="{D5CDD505-2E9C-101B-9397-08002B2CF9AE}" pid="17" name="lea8139652f442cab35da41b8a24c53b">
    <vt:lpwstr/>
  </property>
  <property fmtid="{D5CDD505-2E9C-101B-9397-08002B2CF9AE}" pid="18" name="h4cf016e856b4138912d21b15b6d5be0">
    <vt:lpwstr/>
  </property>
  <property fmtid="{D5CDD505-2E9C-101B-9397-08002B2CF9AE}" pid="19" name="fdcc1909682b4f7195ca127cead5555e">
    <vt:lpwstr>Presentation|ff01b0c5-a1e5-4a6c-bdbf-2be051e1a38f;Board Paper|19385719-3f78-4908-8cfe-f30258e4ea33</vt:lpwstr>
  </property>
  <property fmtid="{D5CDD505-2E9C-101B-9397-08002B2CF9AE}" pid="20" name="D1_x0020_Mandate">
    <vt:lpwstr/>
  </property>
  <property fmtid="{D5CDD505-2E9C-101B-9397-08002B2CF9AE}" pid="21" name="D1_x0020_Asset_x0020_Type">
    <vt:lpwstr/>
  </property>
  <property fmtid="{D5CDD505-2E9C-101B-9397-08002B2CF9AE}" pid="22" name="kd23e268c5494b1f95609992f2abc0c8">
    <vt:lpwstr/>
  </property>
  <property fmtid="{D5CDD505-2E9C-101B-9397-08002B2CF9AE}" pid="23" name="gc1ff1cf355c41c8a6a2f1dd5abb0d5e">
    <vt:lpwstr/>
  </property>
  <property fmtid="{D5CDD505-2E9C-101B-9397-08002B2CF9AE}" pid="24" name="D1 Subject">
    <vt:lpwstr>4647;#Stormwater|f26fdac5-c0da-4739-8152-49044acef523</vt:lpwstr>
  </property>
  <property fmtid="{D5CDD505-2E9C-101B-9397-08002B2CF9AE}" pid="25" name="D1 Event">
    <vt:lpwstr>1400;#Flooding Event|81712c2f-1ac3-4b82-a053-e53b3e6df6dc</vt:lpwstr>
  </property>
  <property fmtid="{D5CDD505-2E9C-101B-9397-08002B2CF9AE}" pid="26" name="D1 Business Role">
    <vt:lpwstr/>
  </property>
  <property fmtid="{D5CDD505-2E9C-101B-9397-08002B2CF9AE}" pid="27" name="D1 Partners Stakeholders">
    <vt:lpwstr>1397;#Auckland Transport Board|d4f805e3-9934-4e59-9acf-ca41dd5ccc8f</vt:lpwstr>
  </property>
  <property fmtid="{D5CDD505-2E9C-101B-9397-08002B2CF9AE}" pid="28" name="D1_x0020_Supplier">
    <vt:lpwstr/>
  </property>
  <property fmtid="{D5CDD505-2E9C-101B-9397-08002B2CF9AE}" pid="29" name="cc5a769fc25543cf84dda128f63b00c8">
    <vt:lpwstr>Regional Land Transport Plan|eba51b96-b264-4435-ba51-cc4f0fbd73d9;Regional Public Transport Plan (RPTP)|73bf7311-b2cf-45ae-880a-b1db2d80329c;Equity Framework|840c5609-a2f7-45fd-87a0-6cc200e921fc;SGA Network Growth|935e2eea-1bb2-4533-935e-be6421f65406;Roads &amp; Streets|2721809a-60dc-49b9-9e1e-0e337c96155e</vt:lpwstr>
  </property>
  <property fmtid="{D5CDD505-2E9C-101B-9397-08002B2CF9AE}" pid="30" name="lcf76f155ced4ddcb4097134ff3c332f">
    <vt:lpwstr/>
  </property>
  <property fmtid="{D5CDD505-2E9C-101B-9397-08002B2CF9AE}" pid="31" name="D1 Aggregation ID">
    <vt:lpwstr/>
  </property>
  <property fmtid="{D5CDD505-2E9C-101B-9397-08002B2CF9AE}" pid="32" name="D1_x0020_Financial_x0020_Year">
    <vt:lpwstr/>
  </property>
  <property fmtid="{D5CDD505-2E9C-101B-9397-08002B2CF9AE}" pid="33" name="D1 Mandate">
    <vt:lpwstr/>
  </property>
  <property fmtid="{D5CDD505-2E9C-101B-9397-08002B2CF9AE}" pid="34" name="Business Unit">
    <vt:lpwstr/>
  </property>
  <property fmtid="{D5CDD505-2E9C-101B-9397-08002B2CF9AE}" pid="35" name="D1 Asset Type">
    <vt:lpwstr/>
  </property>
  <property fmtid="{D5CDD505-2E9C-101B-9397-08002B2CF9AE}" pid="36" name="D1 Instrument">
    <vt:lpwstr/>
  </property>
  <property fmtid="{D5CDD505-2E9C-101B-9397-08002B2CF9AE}" pid="37" name="D1 Supplier">
    <vt:lpwstr/>
  </property>
  <property fmtid="{D5CDD505-2E9C-101B-9397-08002B2CF9AE}" pid="38" name="Image Type">
    <vt:lpwstr/>
  </property>
  <property fmtid="{D5CDD505-2E9C-101B-9397-08002B2CF9AE}" pid="39" name="D1 Financial Year">
    <vt:lpwstr/>
  </property>
  <property fmtid="{D5CDD505-2E9C-101B-9397-08002B2CF9AE}" pid="40" name="RM Context">
    <vt:lpwstr/>
  </property>
  <property fmtid="{D5CDD505-2E9C-101B-9397-08002B2CF9AE}" pid="41" name="D1 Asset Public Transport Network">
    <vt:lpwstr/>
  </property>
  <property fmtid="{D5CDD505-2E9C-101B-9397-08002B2CF9AE}" pid="42" name="D1 Asset Property and Facilities">
    <vt:lpwstr/>
  </property>
  <property fmtid="{D5CDD505-2E9C-101B-9397-08002B2CF9AE}" pid="43" name="D1 Financial Period">
    <vt:lpwstr/>
  </property>
  <property fmtid="{D5CDD505-2E9C-101B-9397-08002B2CF9AE}" pid="44" name="D1 Asset Road Network">
    <vt:lpwstr/>
  </property>
  <property fmtid="{D5CDD505-2E9C-101B-9397-08002B2CF9AE}" pid="45" name="D1 Disposal Trigger Date">
    <vt:filetime>2023-08-31T12:00:00Z</vt:filetime>
  </property>
</Properties>
</file>